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88" r:id="rId5"/>
    <p:sldId id="289" r:id="rId6"/>
    <p:sldId id="283" r:id="rId7"/>
    <p:sldId id="290" r:id="rId8"/>
    <p:sldId id="284" r:id="rId9"/>
    <p:sldId id="280" r:id="rId10"/>
    <p:sldId id="287" r:id="rId11"/>
  </p:sldIdLst>
  <p:sldSz cx="9144000" cy="6858000" type="screen4x3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78292" autoAdjust="0"/>
  </p:normalViewPr>
  <p:slideViewPr>
    <p:cSldViewPr>
      <p:cViewPr varScale="1">
        <p:scale>
          <a:sx n="61" d="100"/>
          <a:sy n="61" d="100"/>
        </p:scale>
        <p:origin x="-139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54D4857D-62A5-486B-9129-468003D7E020}" type="datetimeFigureOut">
              <a:rPr lang="pt-BR" smtClean="0"/>
              <a:pPr/>
              <a:t>09/10/2018</a:t>
            </a:fld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2EBE4566-6F3A-4CC1-BD6C-9C510D05F1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23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2D2EF2CE-B28C-4ED4-8FD0-48BB3F48846A}" type="datetimeFigureOut">
              <a:pPr/>
              <a:t>09/10/2018</a:t>
            </a:fld>
            <a:endParaRPr lang="pt-B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8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8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são a base das aplicações Web em Java EE.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Embora a principal API para criação de aplicações Web seja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JavaServer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Faces, 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é a plataforma básica sobre a qual JSF é construído.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 de suporte para serviços como REST e SOAP. Além de ser base 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Frameworks MVC como Spring ,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Strutus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GWT.</a:t>
            </a:r>
          </a:p>
          <a:p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Classe que é uma extensão da classe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que estende as funcionalidades de um servidor de aplicação, acessando assim requisições e respostas.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Dentro do contexto do padrão MVC seria um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Controller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ele recebe toda e qualquer requisição vindo do cliente, processa e retorna a informação ao cliente em forma de verbo HTTP.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 classe </a:t>
            </a:r>
            <a:r>
              <a:rPr kumimoji="0" lang="pt-BR" sz="12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tem um método chamado </a:t>
            </a:r>
            <a:r>
              <a:rPr lang="pt-BR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pt-BR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dependendo da requisição ele redireciona para o método em questão, por isso nós reescrevemos o os métodos em nosso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Requisição: </a:t>
            </a:r>
          </a:p>
          <a:p>
            <a:pPr lvl="1">
              <a:spcBef>
                <a:spcPct val="20000"/>
              </a:spcBef>
              <a:defRPr lang="pt-BR"/>
            </a:pPr>
            <a:r>
              <a:rPr lang="pt-BR" sz="2400" kern="0" dirty="0" smtClean="0"/>
              <a:t>São os dados referente a requisição feita pelo cliente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Resposta:</a:t>
            </a:r>
          </a:p>
          <a:p>
            <a:pPr marL="457200" lvl="1" indent="0">
              <a:spcBef>
                <a:spcPct val="20000"/>
              </a:spcBef>
              <a:buFont typeface="Arial"/>
              <a:buNone/>
              <a:defRPr lang="pt-BR"/>
            </a:pPr>
            <a:r>
              <a:rPr kumimoji="0" lang="pt-B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São dados referente a resposta do servidor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servlet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permanece ativo até que seja destruído (isto depende de política do container ou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servidor).</a:t>
            </a:r>
            <a:endParaRPr kumimoji="0" lang="pt-BR" sz="12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ct val="20000"/>
              </a:spcBef>
              <a:buFont typeface="Arial"/>
              <a:buNone/>
              <a:defRPr lang="pt-BR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1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1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 eaLnBrk="1" latinLnBrk="0" hangingPunct="1">
              <a:buNone/>
              <a:defRPr kumimoji="0" lang="pt-BR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pt-BR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Mostrar 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pt-BR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pt-BR"/>
              <a:t>Adicionar título de seção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e Resposta Detalh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pt-BR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pt-BR"/>
              <a:t>Clique para adicionar uma resposta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pt-BR" i="1" baseline="0"/>
            </a:lvl1pPr>
            <a:extLst/>
          </a:lstStyle>
          <a:p>
            <a:pPr lvl="0"/>
            <a:r>
              <a:rPr kumimoji="0" lang="pt-BR"/>
              <a:t>Clique para adicionar detalhes à resposta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verdadei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VERDADEIRO 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ou FALSO?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gunta Verdadeiro ou Falso (Respo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 eaLnBrk="1" latinLnBrk="0" hangingPunct="1">
              <a:defRPr kumimoji="0" lang="pt-BR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pt-BR"/>
              <a:t>Clique para adicionar uma pergunta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VERDADEIRO</a:t>
            </a:r>
            <a:r>
              <a:rPr kumimoji="0" lang="pt-BR" sz="7200" baseline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pt-BR" sz="7200">
                <a:solidFill>
                  <a:schemeClr val="tx1">
                    <a:alpha val="40000"/>
                  </a:schemeClr>
                </a:solidFill>
              </a:rPr>
              <a:t>ou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VERDADEIRO ou </a:t>
            </a:r>
            <a:r>
              <a:rPr kumimoji="0" lang="pt-BR" sz="720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pt-BR" sz="720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Correspond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pt-BR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o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pt-BR"/>
            </a:lvl1pPr>
            <a:extLst/>
          </a:lstStyle>
          <a:p>
            <a:fld id="{1BEBB2CB-903D-46EF-8227-E770ED8FF514}" type="datetimeFigureOut">
              <a:pPr/>
              <a:t>09/10/2018</a:t>
            </a:fld>
            <a:endParaRPr kumimoji="0" lang="pt-BR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pt-BR"/>
            </a:lvl1pPr>
            <a:lvl2pPr eaLnBrk="1" latinLnBrk="0" hangingPunct="1">
              <a:buFontTx/>
              <a:buChar char="•"/>
              <a:defRPr kumimoji="0" lang="pt-BR"/>
            </a:lvl2pPr>
            <a:lvl3pPr eaLnBrk="1" latinLnBrk="0" hangingPunct="1">
              <a:buFontTx/>
              <a:buChar char="•"/>
              <a:defRPr kumimoji="0" lang="pt-BR"/>
            </a:lvl3pPr>
            <a:lvl4pPr eaLnBrk="1" latinLnBrk="0" hangingPunct="1">
              <a:buFontTx/>
              <a:buChar char="•"/>
              <a:defRPr kumimoji="0" lang="pt-BR"/>
            </a:lvl4pPr>
            <a:lvl5pPr eaLnBrk="1" latinLnBrk="0" hangingPunct="1">
              <a:buFontTx/>
              <a:buChar char="•"/>
              <a:defRPr kumimoji="0" lang="pt-BR"/>
            </a:lvl5pPr>
            <a:extLst/>
          </a:lstStyle>
          <a:p>
            <a:pPr lvl="0"/>
            <a:r>
              <a:rPr kumimoji="0" lang="pt-BR"/>
              <a:t>Clique para adicionar a partida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pt-BR" i="1" baseline="0"/>
            </a:lvl1pPr>
            <a:extLst/>
          </a:lstStyle>
          <a:p>
            <a:r>
              <a:rPr kumimoji="0" lang="pt-BR"/>
              <a:t>Clique para digitar a pergunta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pPr/>
              <a:t>‹nº›</a:t>
            </a:fld>
            <a:endParaRPr kumimoji="0" lang="pt-BR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100"/>
            </a:lvl1pPr>
            <a:extLst/>
          </a:lstStyle>
          <a:p>
            <a:pPr algn="r"/>
            <a:fld id="{8F67D422-08A8-451B-9A67-21962FC4B660}" type="datetimeFigureOut">
              <a:rPr kumimoji="0" lang="pt-BR" sz="1100"/>
              <a:pPr algn="r"/>
              <a:t>09/10/2018</a:t>
            </a:fld>
            <a:endParaRPr kumimoji="0" lang="pt-BR" sz="105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pt-BR" sz="1200"/>
            </a:lvl1pPr>
            <a:extLst/>
          </a:lstStyle>
          <a:p>
            <a:endParaRPr kumimoji="0" lang="pt-BR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pt-BR" sz="1200"/>
            </a:lvl1pPr>
            <a:extLst/>
          </a:lstStyle>
          <a:p>
            <a:fld id="{169B2101-2E9F-420A-91A3-890890D84497}" type="slidenum">
              <a:rPr kumimoji="0" lang="pt-BR" sz="1200"/>
              <a:pPr/>
              <a:t>‹nº›</a:t>
            </a:fld>
            <a:endParaRPr kumimoji="0" lang="pt-BR" sz="120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pt-BR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rtl="0" eaLnBrk="1" latinLnBrk="0" hangingPunct="1">
        <a:spcBef>
          <a:spcPct val="0"/>
        </a:spcBef>
        <a:buNone/>
        <a:defRPr kumimoji="0" lang="pt-BR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pt-BR">
          <a:solidFill>
            <a:schemeClr val="tx2"/>
          </a:solidFill>
        </a:defRPr>
      </a:lvl2pPr>
      <a:lvl3pPr eaLnBrk="1" latinLnBrk="0" hangingPunct="1">
        <a:defRPr kumimoji="0" lang="pt-BR">
          <a:solidFill>
            <a:schemeClr val="tx2"/>
          </a:solidFill>
        </a:defRPr>
      </a:lvl3pPr>
      <a:lvl4pPr eaLnBrk="1" latinLnBrk="0" hangingPunct="1">
        <a:defRPr kumimoji="0" lang="pt-BR">
          <a:solidFill>
            <a:schemeClr val="tx2"/>
          </a:solidFill>
        </a:defRPr>
      </a:lvl4pPr>
      <a:lvl5pPr eaLnBrk="1" latinLnBrk="0" hangingPunct="1">
        <a:defRPr kumimoji="0" lang="pt-BR">
          <a:solidFill>
            <a:schemeClr val="tx2"/>
          </a:solidFill>
        </a:defRPr>
      </a:lvl5pPr>
      <a:lvl6pPr eaLnBrk="1" latinLnBrk="0" hangingPunct="1">
        <a:defRPr kumimoji="0" lang="pt-BR">
          <a:solidFill>
            <a:schemeClr val="tx2"/>
          </a:solidFill>
        </a:defRPr>
      </a:lvl6pPr>
      <a:lvl7pPr eaLnBrk="1" latinLnBrk="0" hangingPunct="1">
        <a:defRPr kumimoji="0" lang="pt-BR">
          <a:solidFill>
            <a:schemeClr val="tx2"/>
          </a:solidFill>
        </a:defRPr>
      </a:lvl7pPr>
      <a:lvl8pPr eaLnBrk="1" latinLnBrk="0" hangingPunct="1">
        <a:defRPr kumimoji="0" lang="pt-BR">
          <a:solidFill>
            <a:schemeClr val="tx2"/>
          </a:solidFill>
        </a:defRPr>
      </a:lvl8pPr>
      <a:lvl9pPr eaLnBrk="1" latinLnBrk="0" hangingPunct="1">
        <a:defRPr kumimoji="0" lang="pt-B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pt-B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/>
                </a:solidFill>
              </a:rPr>
              <a:t>Servlets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Picture 2" descr="https://images.sftcdn.net/images/t_app-cover-l,f_auto/p/2f4c04f4-96d0-11e6-9830-00163ed833e7/3163796423/java-runtime-environment-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90" y="37315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E1F0AA30-9C1D-4249-8068-4A45331D9230}"/>
              </a:ext>
            </a:extLst>
          </p:cNvPr>
          <p:cNvSpPr txBox="1">
            <a:spLocks/>
          </p:cNvSpPr>
          <p:nvPr/>
        </p:nvSpPr>
        <p:spPr>
          <a:xfrm>
            <a:off x="1691680" y="5381426"/>
            <a:ext cx="6509239" cy="89574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r" rtl="0" eaLnBrk="1" latinLnBrk="0" hangingPunct="1">
              <a:spcBef>
                <a:spcPct val="20000"/>
              </a:spcBef>
              <a:buNone/>
              <a:defRPr kumimoji="0" lang="pt-BR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None/>
              <a:defRPr kumimoji="0" lang="pt-B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pt-BR" sz="2400" kern="0" dirty="0" smtClean="0"/>
              <a:t>	</a:t>
            </a:r>
            <a:r>
              <a:rPr lang="pt-BR" sz="2400" kern="0" dirty="0"/>
              <a:t>		</a:t>
            </a:r>
            <a:r>
              <a:rPr lang="pt-BR" sz="2400" kern="0" dirty="0" smtClean="0"/>
              <a:t>Professor:</a:t>
            </a:r>
            <a:r>
              <a:rPr lang="pt-BR" sz="2400" kern="0" dirty="0"/>
              <a:t>	</a:t>
            </a:r>
            <a:endParaRPr lang="pt-BR" sz="2400" kern="0" dirty="0" smtClean="0"/>
          </a:p>
          <a:p>
            <a:pPr algn="ctr"/>
            <a:r>
              <a:rPr lang="pt-BR" sz="2400" kern="0" dirty="0"/>
              <a:t>	</a:t>
            </a:r>
            <a:r>
              <a:rPr lang="pt-BR" sz="2400" kern="0" dirty="0" smtClean="0"/>
              <a:t>		Davi </a:t>
            </a:r>
            <a:r>
              <a:rPr lang="pt-BR" sz="2400" kern="0" dirty="0"/>
              <a:t>Maçana.</a:t>
            </a:r>
          </a:p>
          <a:p>
            <a:endParaRPr lang="pt-BR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pt-BR" sz="2400" b="1" dirty="0" smtClean="0"/>
              <a:t>Com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1696507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280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Tópicos: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Introdução da </a:t>
            </a:r>
            <a:r>
              <a:rPr lang="pt-BR" sz="2400" dirty="0" smtClean="0"/>
              <a:t>aula</a:t>
            </a:r>
          </a:p>
          <a:p>
            <a:r>
              <a:rPr lang="pt-BR" sz="2400" dirty="0" smtClean="0"/>
              <a:t>Objetivos</a:t>
            </a:r>
            <a:endParaRPr lang="pt-BR" sz="2400" dirty="0"/>
          </a:p>
          <a:p>
            <a:r>
              <a:rPr lang="pt-BR" sz="2400" dirty="0"/>
              <a:t>O que é </a:t>
            </a:r>
            <a:r>
              <a:rPr lang="pt-BR" sz="2400" dirty="0" smtClean="0"/>
              <a:t>?</a:t>
            </a:r>
            <a:endParaRPr lang="pt-BR" sz="2400" dirty="0"/>
          </a:p>
          <a:p>
            <a:r>
              <a:rPr lang="pt-BR" sz="2400" dirty="0" err="1"/>
              <a:t>Apis</a:t>
            </a:r>
            <a:r>
              <a:rPr lang="pt-BR" sz="2400" dirty="0"/>
              <a:t> Java EE</a:t>
            </a:r>
          </a:p>
          <a:p>
            <a:r>
              <a:rPr lang="pt-BR" sz="2400" dirty="0"/>
              <a:t>Entendendo a arquitetura.</a:t>
            </a:r>
          </a:p>
          <a:p>
            <a:r>
              <a:rPr lang="pt-BR" sz="2400" dirty="0"/>
              <a:t>Vamos ao código !</a:t>
            </a:r>
          </a:p>
          <a:p>
            <a:r>
              <a:rPr lang="pt-BR" sz="2400" dirty="0"/>
              <a:t>Exercícios.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Objetivos da aula: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3212976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Entender os conceitos de </a:t>
            </a:r>
            <a:r>
              <a:rPr lang="pt-BR" sz="2400" kern="0" dirty="0" err="1" smtClean="0"/>
              <a:t>servlet</a:t>
            </a:r>
            <a:endParaRPr lang="pt-BR" sz="24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Criar um </a:t>
            </a:r>
            <a:r>
              <a:rPr lang="pt-BR" sz="2400" kern="0" dirty="0" err="1" smtClean="0"/>
              <a:t>controller</a:t>
            </a:r>
            <a:r>
              <a:rPr lang="pt-BR" sz="2400" kern="0" dirty="0" smtClean="0"/>
              <a:t> que receba uma requisição via </a:t>
            </a:r>
            <a:r>
              <a:rPr lang="pt-BR" sz="2400" kern="0" dirty="0" err="1" smtClean="0"/>
              <a:t>http</a:t>
            </a:r>
            <a:r>
              <a:rPr lang="pt-BR" sz="2400" kern="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Criar formulários </a:t>
            </a:r>
            <a:r>
              <a:rPr lang="pt-BR" sz="2400" kern="0" dirty="0" err="1" smtClean="0"/>
              <a:t>html</a:t>
            </a:r>
            <a:endParaRPr lang="pt-BR" sz="24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Receber parâmetros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/>
              <a:t>O que é </a:t>
            </a:r>
            <a:r>
              <a:rPr lang="pt-BR" sz="4200" dirty="0" err="1" smtClean="0"/>
              <a:t>Servlet</a:t>
            </a:r>
            <a:r>
              <a:rPr lang="pt-BR" sz="4200" dirty="0" smtClean="0"/>
              <a:t> </a:t>
            </a:r>
            <a:r>
              <a:rPr lang="pt-BR" sz="4200" dirty="0"/>
              <a:t>?</a:t>
            </a:r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87513" y="3290500"/>
            <a:ext cx="70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Classe utilizada para estender serviços de um servidor de aplicação.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1692235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... </a:t>
            </a:r>
            <a:r>
              <a:rPr lang="pt-BR" sz="4200" dirty="0" err="1" smtClean="0"/>
              <a:t>extends</a:t>
            </a:r>
            <a:r>
              <a:rPr lang="pt-BR" sz="4200" dirty="0" smtClean="0"/>
              <a:t> </a:t>
            </a:r>
            <a:r>
              <a:rPr lang="pt-BR" sz="4400" dirty="0" err="1" smtClean="0"/>
              <a:t>HttpServlet</a:t>
            </a:r>
            <a:r>
              <a:rPr lang="pt-BR" sz="4200" dirty="0"/>
              <a:t> ?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kumimoji="0" lang="pt-BR" sz="2400" b="0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WebServlets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pt-BR" sz="2400" b="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extende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“</a:t>
            </a:r>
            <a:r>
              <a:rPr kumimoji="0" lang="pt-BR" sz="2400" b="0" i="0" u="none" strike="noStrike" kern="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HttpServlet</a:t>
            </a:r>
            <a:r>
              <a:rPr kumimoji="0" lang="pt-BR" sz="2400" b="0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” </a:t>
            </a:r>
            <a:r>
              <a:rPr lang="pt-BR" sz="2400" kern="0" dirty="0"/>
              <a:t>do pacote </a:t>
            </a:r>
            <a:endParaRPr lang="pt-BR" sz="2400" kern="0" dirty="0" smtClean="0"/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/>
              <a:t>“</a:t>
            </a:r>
            <a:r>
              <a:rPr lang="pt-BR" sz="2400" kern="0" dirty="0" err="1" smtClean="0"/>
              <a:t>javax.servlet.http</a:t>
            </a:r>
            <a:r>
              <a:rPr lang="pt-BR" sz="2400" kern="0" dirty="0" smtClean="0"/>
              <a:t>” que </a:t>
            </a:r>
            <a:r>
              <a:rPr lang="pt-BR" sz="2400" kern="0" dirty="0" err="1" smtClean="0"/>
              <a:t>extende</a:t>
            </a:r>
            <a:r>
              <a:rPr lang="pt-BR" sz="2400" kern="0" dirty="0" smtClean="0"/>
              <a:t> a </a:t>
            </a:r>
            <a:r>
              <a:rPr lang="pt-BR" sz="2400" kern="0" dirty="0"/>
              <a:t>classe </a:t>
            </a:r>
            <a:endParaRPr lang="pt-BR" sz="2400" kern="0" dirty="0" smtClean="0"/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/>
              <a:t>“</a:t>
            </a:r>
            <a:r>
              <a:rPr lang="pt-BR" sz="2400" kern="0" dirty="0" err="1" smtClean="0"/>
              <a:t>GenericServlet</a:t>
            </a:r>
            <a:r>
              <a:rPr lang="pt-BR" sz="2400" kern="0" dirty="0" smtClean="0"/>
              <a:t>” que implementa 2 interfaces.</a:t>
            </a: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41042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err="1" smtClean="0"/>
              <a:t>HttpServletRequest</a:t>
            </a:r>
            <a:r>
              <a:rPr lang="pt-BR" sz="4200" dirty="0" smtClean="0"/>
              <a:t> VS </a:t>
            </a:r>
            <a:r>
              <a:rPr lang="pt-BR" sz="4200" dirty="0" err="1" smtClean="0"/>
              <a:t>HttpServletResponse</a:t>
            </a:r>
            <a:r>
              <a:rPr lang="pt-BR" sz="4200" dirty="0" smtClean="0"/>
              <a:t>.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err="1" smtClean="0"/>
              <a:t>Servlet</a:t>
            </a:r>
            <a:r>
              <a:rPr lang="pt-BR" sz="2400" kern="0" dirty="0" smtClean="0"/>
              <a:t> possui um par de objetos, são os objetos de requisição e resposta.</a:t>
            </a:r>
          </a:p>
        </p:txBody>
      </p:sp>
    </p:spTree>
    <p:extLst>
      <p:ext uri="{BB962C8B-B14F-4D97-AF65-F5344CB8AC3E}">
        <p14:creationId xmlns:p14="http://schemas.microsoft.com/office/powerpoint/2010/main" val="6762830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375848" cy="1143000"/>
          </a:xfrm>
        </p:spPr>
        <p:txBody>
          <a:bodyPr>
            <a:noAutofit/>
          </a:bodyPr>
          <a:lstStyle/>
          <a:p>
            <a:r>
              <a:rPr lang="pt-BR" sz="4200" dirty="0" smtClean="0"/>
              <a:t>O que é Ciclo de vida </a:t>
            </a:r>
            <a:r>
              <a:rPr lang="pt-BR" sz="4400" dirty="0"/>
              <a:t>?</a:t>
            </a:r>
            <a:endParaRPr lang="pt-BR" sz="42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29774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kumimoji="0" lang="pt-BR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62000" y="2875002"/>
            <a:ext cx="70866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endParaRPr lang="pt-BR" sz="2400" kern="0" dirty="0" smtClean="0"/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 lang="pt-BR"/>
            </a:pPr>
            <a:r>
              <a:rPr lang="pt-BR" sz="2400" kern="0" dirty="0" smtClean="0"/>
              <a:t>É a definição pela qual irá existir o </a:t>
            </a:r>
            <a:r>
              <a:rPr lang="pt-BR" sz="2400" kern="0" dirty="0" err="1" smtClean="0"/>
              <a:t>servlet</a:t>
            </a:r>
            <a:r>
              <a:rPr lang="pt-BR" sz="2400" kern="0" dirty="0" smtClean="0"/>
              <a:t>.</a:t>
            </a:r>
          </a:p>
          <a:p>
            <a:pPr lvl="0">
              <a:spcBef>
                <a:spcPct val="20000"/>
              </a:spcBef>
              <a:defRPr lang="pt-BR"/>
            </a:pPr>
            <a:r>
              <a:rPr lang="pt-BR" sz="2400" kern="0" dirty="0" smtClean="0"/>
              <a:t>Um ciclo de vida do </a:t>
            </a:r>
            <a:r>
              <a:rPr lang="pt-BR" sz="2400" dirty="0" err="1" smtClean="0"/>
              <a:t>Servlet</a:t>
            </a:r>
            <a:r>
              <a:rPr lang="pt-BR" sz="2400" dirty="0" smtClean="0"/>
              <a:t> é gerenciado pelo </a:t>
            </a:r>
            <a:r>
              <a:rPr lang="pt-BR" sz="2400" dirty="0" err="1" smtClean="0"/>
              <a:t>ServletContainer</a:t>
            </a:r>
            <a:r>
              <a:rPr lang="pt-BR" sz="2400" dirty="0" smtClean="0"/>
              <a:t> (</a:t>
            </a:r>
            <a:r>
              <a:rPr lang="pt-BR" sz="2400" dirty="0" err="1" smtClean="0"/>
              <a:t>Wildfly</a:t>
            </a:r>
            <a:r>
              <a:rPr lang="pt-BR" sz="2400" dirty="0" smtClean="0"/>
              <a:t>). Quando o </a:t>
            </a:r>
            <a:r>
              <a:rPr lang="pt-BR" sz="2400" dirty="0" err="1"/>
              <a:t>Servlet</a:t>
            </a:r>
            <a:r>
              <a:rPr lang="pt-BR" sz="2400" dirty="0"/>
              <a:t> </a:t>
            </a:r>
            <a:r>
              <a:rPr lang="pt-BR" sz="2400" dirty="0" smtClean="0"/>
              <a:t>é chamado ele inicia </a:t>
            </a:r>
            <a:r>
              <a:rPr lang="pt-BR" sz="2400" dirty="0"/>
              <a:t>através do método </a:t>
            </a:r>
            <a:r>
              <a:rPr lang="pt-BR" sz="2400" dirty="0" err="1"/>
              <a:t>init</a:t>
            </a:r>
            <a:r>
              <a:rPr lang="pt-BR" sz="2400" dirty="0"/>
              <a:t>(), </a:t>
            </a:r>
            <a:r>
              <a:rPr lang="pt-BR" sz="2400" dirty="0" smtClean="0"/>
              <a:t>e depois chama o método </a:t>
            </a:r>
            <a:r>
              <a:rPr lang="pt-BR" sz="2400" dirty="0" err="1" smtClean="0"/>
              <a:t>service</a:t>
            </a:r>
            <a:r>
              <a:rPr lang="pt-BR" sz="2400" dirty="0" smtClean="0"/>
              <a:t>() para atender e tratar às requisições, quando </a:t>
            </a:r>
            <a:r>
              <a:rPr lang="pt-BR" sz="2400" dirty="0"/>
              <a:t>deve morrer, </a:t>
            </a:r>
            <a:r>
              <a:rPr lang="pt-BR" sz="2400" dirty="0" smtClean="0"/>
              <a:t>é chamado o </a:t>
            </a:r>
            <a:r>
              <a:rPr lang="pt-BR" sz="2400" dirty="0"/>
              <a:t>método </a:t>
            </a:r>
            <a:r>
              <a:rPr lang="pt-BR" sz="2400" dirty="0" err="1"/>
              <a:t>destroy</a:t>
            </a:r>
            <a:r>
              <a:rPr lang="pt-BR" sz="2400" dirty="0"/>
              <a:t>().</a:t>
            </a:r>
            <a:endParaRPr lang="pt-BR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40524848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0" dirty="0"/>
              <a:t>Resumo.</a:t>
            </a:r>
            <a:endParaRPr lang="pt-BR" sz="4000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24944"/>
            <a:ext cx="7086600" cy="345638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defRPr lang="pt-BR"/>
            </a:pPr>
            <a:r>
              <a:rPr lang="pt-BR" sz="2400" kern="0" dirty="0"/>
              <a:t>Aprendemos</a:t>
            </a:r>
            <a:r>
              <a:rPr lang="pt-BR" sz="2400" kern="0" dirty="0" smtClean="0"/>
              <a:t>: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0270776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>
            <a:noAutofit/>
          </a:bodyPr>
          <a:lstStyle/>
          <a:p>
            <a:r>
              <a:rPr lang="pt-BR" sz="4000" dirty="0"/>
              <a:t>EXERCÍCIOS: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DE871D51-6822-455D-8B97-7F37D0BA5BB9}"/>
              </a:ext>
            </a:extLst>
          </p:cNvPr>
          <p:cNvSpPr/>
          <p:nvPr/>
        </p:nvSpPr>
        <p:spPr>
          <a:xfrm>
            <a:off x="685800" y="2703016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pt-BR" sz="2400" b="1" dirty="0" smtClean="0"/>
              <a:t>Crie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8320219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estionári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383</Words>
  <Application>Microsoft Office PowerPoint</Application>
  <PresentationFormat>Apresentação na tela (4:3)</PresentationFormat>
  <Paragraphs>59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Questionário</vt:lpstr>
      <vt:lpstr>Servlets</vt:lpstr>
      <vt:lpstr>Tópicos:</vt:lpstr>
      <vt:lpstr>Objetivos da aula:</vt:lpstr>
      <vt:lpstr>O que é Servlet ?</vt:lpstr>
      <vt:lpstr>... extends HttpServlet ?</vt:lpstr>
      <vt:lpstr>HttpServletRequest VS HttpServletResponse.</vt:lpstr>
      <vt:lpstr>O que é Ciclo de vida ?</vt:lpstr>
      <vt:lpstr>Resumo.</vt:lpstr>
      <vt:lpstr>EXERCÍCIOS:</vt:lpstr>
      <vt:lpstr>EXERCÍCIOS: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2018-09-24T02:59:19Z</dcterms:created>
  <dcterms:modified xsi:type="dcterms:W3CDTF">2018-10-10T02:02:00Z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