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88" r:id="rId5"/>
    <p:sldId id="292" r:id="rId6"/>
    <p:sldId id="293" r:id="rId7"/>
    <p:sldId id="289" r:id="rId8"/>
    <p:sldId id="283" r:id="rId9"/>
    <p:sldId id="290" r:id="rId10"/>
    <p:sldId id="284" r:id="rId11"/>
    <p:sldId id="291" r:id="rId12"/>
    <p:sldId id="280" r:id="rId13"/>
    <p:sldId id="295" r:id="rId14"/>
    <p:sldId id="296" r:id="rId15"/>
    <p:sldId id="297" r:id="rId16"/>
    <p:sldId id="298" r:id="rId17"/>
    <p:sldId id="299" r:id="rId18"/>
    <p:sldId id="300" r:id="rId19"/>
    <p:sldId id="303" r:id="rId20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>
        <p:scale>
          <a:sx n="50" d="100"/>
          <a:sy n="50" d="100"/>
        </p:scale>
        <p:origin x="-1722" y="-13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14/10/2018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14/10/2018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 configuração seja feita no web.xml: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&gt;ex01.OuvinteDeContexto&lt;/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objeto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ServletContextEvent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recebido em ambos os métodos, possui um método</a:t>
            </a:r>
          </a:p>
          <a:p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getServletContext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permite obter o contexto associado.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Pontos a observar: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Definição de sessão, protocolo,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Sessão: Palavra diretamente ligada a intervalo de tempo em que se define diversas coisas.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Em sistemas sessão é utilizado para guardar objetos, entre a navegação das páginas. É utilizado também para guardar dados do usuário após autenticação.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Protocolo: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convenção que controla e possibilita uma conexão, comunicação, transferência de dados entre dois sistemas computacionais.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 "Protocolo de Transferência de Hipertexto". É um protocolo de comunicação entre sistemas de informação que permite a transferência de dados entre redes de computadores, principalmente na World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(Internet).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protocolo HTTP é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.(não mantém estado)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é aí que entram os cookies e sessões.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Java o objeto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 uma sessão, que é obtida a partir de uma requisição.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saber se uma sessão é nova, use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isNew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Cookies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Geralmente são implementados em sessão, os cookies são gravados no cliente. E servem para guardar preferências do usuário.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Eles deixam de existir quando o browser do usuário é fechado, mas podemos criar cookies persistentes que nós definimos o tempo dele.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Atributos de sessão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 utilizados para guardar informações na sessão. Ex. Dados de usuário, informações pertinentes a navegação.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Validade de uma sessão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Tempo default de uma sessão é 30 minutos.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Podemos alterar o tempo de sessão de 3 formas diferentes.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1- Servidor de aplicação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="urn:jboss:domain:undertow:3.1"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="default" default-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-timeout="30"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-container&gt;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lvl="1" fontAlgn="base"/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subsystem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2- Container (web.xml, essa configuração não é feita via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annotation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-timeout&gt;15&lt;/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-timeout&gt;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session-config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3-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Servlet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setMaxInactiveInterval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define novo valor para timeout</a:t>
            </a:r>
          </a:p>
          <a:p>
            <a:pPr lvl="1"/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getMaxInactiveInterval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– recupera valor de timeout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Lembrando que cada uma sobrepõem a outra.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Usando variáveis estáticas ou de instância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Devido à natureza 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sua forma de execução, não é recomendado 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compartilhamento usando variáveis estáticas e de instancia. A forma recomendada consiste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usar os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forma recomendada consiste em usar os métodos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contidos nos três objetos de escopo: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aplicação e existe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a aplicação estiver executando.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sessão do cliente 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 enquanto o cliente estiver conectado.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ServletRequest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que representa o contexto da requisição e existe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não terminar.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Lembrar quais são os “maiores” escopos.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Portanto, para gravar dados em um objeto de persistência na memória, deve-se usar: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objeto.setAttribute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("nome", dados);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para recuperar ou remover os dados: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objeto.getAttribute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objeto.removeAttribute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("nome");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Filtros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criados implementando a interface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javax.servlet.Filter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mapeados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servlets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 de anotações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WebFilter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via 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web.xml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projeto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nesse momento: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Montar a estrutura de pacotes do projeto no padrão MVC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Adicionar as dependências no pom.xml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project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Simple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Project 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br.com.servlet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Empacotamento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Clicar botão direito em “Deployment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-&gt; “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Generate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deployment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(Gerar WEB.XML)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Web.xml usado para configurações, porém após as anotações vem deixando de ser utilizados e até mesmo obrigatório.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 ser acessado 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precisa ser mapeado a um caminho acessível no contexto.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Exemplos: “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/nome”, “/nome/subnome”, “/”, “/nome/*”, “*.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Usando a anotação 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contendo pelo menos um mapeamento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é o default: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("/listar")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public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ProdutoServlet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aceita vários mapeamentos: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{"/listar", "/detalhar"})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pode ser mapeado no web.xml (Descontinuado).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pacote.subp.ServletWeb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HelloServlet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14/10/2018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14/10/2018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</a:p>
          <a:p>
            <a:endParaRPr lang="pt-BR" b="1" dirty="0"/>
          </a:p>
          <a:p>
            <a:pPr marL="342900" indent="-342900">
              <a:buFontTx/>
              <a:buChar char="-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56099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err="1" smtClean="0"/>
              <a:t>Listeners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Listeners é </a:t>
            </a:r>
            <a:r>
              <a:rPr lang="en-US" sz="2000" b="1" dirty="0" err="1" smtClean="0"/>
              <a:t>uma</a:t>
            </a:r>
            <a:r>
              <a:rPr lang="en-US" sz="2000" b="1" dirty="0" smtClean="0"/>
              <a:t> forma de </a:t>
            </a:r>
            <a:r>
              <a:rPr lang="en-US" sz="2000" b="1" dirty="0" err="1" smtClean="0"/>
              <a:t>controlar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ciclo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vida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da </a:t>
            </a:r>
            <a:r>
              <a:rPr lang="en-US" sz="2000" b="1" dirty="0" err="1" smtClean="0"/>
              <a:t>aplicação</a:t>
            </a:r>
            <a:r>
              <a:rPr lang="en-US" sz="2000" b="1" dirty="0" smtClean="0"/>
              <a:t>. Mas </a:t>
            </a:r>
            <a:r>
              <a:rPr lang="en-US" sz="2000" b="1" dirty="0" err="1" smtClean="0"/>
              <a:t>nesse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momento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() e destroy(). Para </a:t>
            </a:r>
            <a:r>
              <a:rPr lang="en-US" sz="2000" b="1" dirty="0" err="1" smtClean="0"/>
              <a:t>implementação</a:t>
            </a:r>
            <a:r>
              <a:rPr lang="en-US" sz="2000" b="1" dirty="0" smtClean="0"/>
              <a:t> do listeners </a:t>
            </a:r>
            <a:r>
              <a:rPr lang="en-US" sz="2000" b="1" dirty="0" err="1" smtClean="0"/>
              <a:t>devemos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a </a:t>
            </a:r>
            <a:r>
              <a:rPr lang="en-US" sz="2000" b="1" dirty="0"/>
              <a:t>interface </a:t>
            </a:r>
            <a:r>
              <a:rPr lang="en-US" sz="2000" b="1" dirty="0" err="1" smtClean="0"/>
              <a:t>ServletContextListener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Essa</a:t>
            </a:r>
            <a:r>
              <a:rPr lang="en-US" sz="2000" b="1" dirty="0" smtClean="0"/>
              <a:t> interface tem </a:t>
            </a:r>
            <a:r>
              <a:rPr lang="en-US" sz="2000" b="1" dirty="0" err="1" smtClean="0"/>
              <a:t>dois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devemos</a:t>
            </a:r>
            <a:r>
              <a:rPr lang="en-US" sz="2000" b="1" dirty="0"/>
              <a:t> </a:t>
            </a:r>
            <a:r>
              <a:rPr lang="en-US" sz="2000" b="1" dirty="0" err="1" smtClean="0"/>
              <a:t>sobrescrever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contextInitialized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contextDestroyed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 err="1" smtClean="0"/>
              <a:t>Esses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chamados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depois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um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é </a:t>
            </a:r>
            <a:r>
              <a:rPr lang="en-US" sz="2000" b="1" dirty="0" err="1" smtClean="0"/>
              <a:t>criado</a:t>
            </a:r>
            <a:r>
              <a:rPr lang="en-US" sz="2000" b="1" dirty="0" smtClean="0"/>
              <a:t> e antes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destruído</a:t>
            </a:r>
            <a:r>
              <a:rPr lang="en-US" sz="2000" b="1" dirty="0" smtClean="0"/>
              <a:t>. A </a:t>
            </a:r>
            <a:r>
              <a:rPr lang="en-US" sz="2000" b="1" dirty="0" err="1" smtClean="0"/>
              <a:t>classe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conter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anotação</a:t>
            </a:r>
            <a:r>
              <a:rPr lang="en-US" sz="2000" b="1" dirty="0" smtClean="0"/>
              <a:t> @</a:t>
            </a:r>
            <a:r>
              <a:rPr lang="en-US" sz="2000" b="1" dirty="0" err="1" smtClean="0"/>
              <a:t>WebListener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95389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Tendo como base que os sistemas são desenvolvidos com base no protocolo HTTP, que não mantém estado, é necessário utilizar do recurso de sessões para guardar estados de objetos entre navegações de páginas.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97254"/>
            <a:ext cx="7772400" cy="25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27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Cookies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Atributos de sessão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Validade de uma </a:t>
            </a:r>
            <a:r>
              <a:rPr lang="pt-BR" sz="2000" b="1" dirty="0" smtClean="0"/>
              <a:t>sessão</a:t>
            </a:r>
          </a:p>
          <a:p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67588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Escopos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Servlets</a:t>
            </a:r>
            <a:r>
              <a:rPr lang="pt-BR" sz="2000" b="1" dirty="0"/>
              <a:t> </a:t>
            </a:r>
            <a:r>
              <a:rPr lang="pt-BR" sz="2000" b="1" dirty="0" smtClean="0"/>
              <a:t>compartilham informações de diversas maneiras, iremos abordar 2 formas: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Meios persistentes </a:t>
            </a:r>
            <a:r>
              <a:rPr lang="pt-BR" sz="2000" b="1" dirty="0" smtClean="0"/>
              <a:t>(Banco de dados, arquivos e </a:t>
            </a:r>
            <a:r>
              <a:rPr lang="pt-BR" sz="2000" b="1" dirty="0" err="1" smtClean="0"/>
              <a:t>etc</a:t>
            </a:r>
            <a:r>
              <a:rPr lang="pt-BR" sz="2000" b="1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Objetos na memória por meio de escopo (Requisição, sessão, contexto).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743561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Filtros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Filtro serve para interceptar as requisições e respostas antes que chegue ao </a:t>
            </a:r>
            <a:r>
              <a:rPr lang="pt-BR" sz="2000" b="1" dirty="0" err="1" smtClean="0"/>
              <a:t>servlet</a:t>
            </a:r>
            <a:r>
              <a:rPr lang="pt-BR" sz="2000" b="1" dirty="0" smtClean="0"/>
              <a:t> de destino, e de volta ao cliente. </a:t>
            </a:r>
          </a:p>
          <a:p>
            <a:endParaRPr lang="pt-BR" sz="2000" b="1" dirty="0"/>
          </a:p>
          <a:p>
            <a:r>
              <a:rPr lang="pt-BR" sz="2000" b="1" dirty="0" smtClean="0"/>
              <a:t>Filtro funciona como um porteiro, que realiza o filtro de tudo que “entra” e que “sai” do contexto da aplicação até o </a:t>
            </a:r>
            <a:r>
              <a:rPr lang="pt-BR" sz="2000" b="1" dirty="0" err="1" smtClean="0"/>
              <a:t>servlet</a:t>
            </a:r>
            <a:r>
              <a:rPr lang="pt-BR" sz="2000" b="1" dirty="0" smtClean="0"/>
              <a:t>. Eles podem tratar as requisições para direcioná-las ao melhor caminho ou até mesmo alterar uma mensage</a:t>
            </a:r>
            <a:r>
              <a:rPr lang="pt-BR" sz="2000" b="1" dirty="0" smtClean="0"/>
              <a:t>m.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68980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0" dirty="0"/>
              <a:t>JSP (</a:t>
            </a:r>
            <a:r>
              <a:rPr lang="pt-BR" sz="4000" b="0" dirty="0" err="1"/>
              <a:t>JavaServer</a:t>
            </a:r>
            <a:r>
              <a:rPr lang="pt-BR" sz="4000" b="0" dirty="0"/>
              <a:t> </a:t>
            </a:r>
            <a:r>
              <a:rPr lang="pt-BR" sz="4000" b="0" dirty="0" err="1"/>
              <a:t>Pages</a:t>
            </a:r>
            <a:r>
              <a:rPr lang="pt-BR" sz="4000" b="0" dirty="0"/>
              <a:t>) e </a:t>
            </a:r>
            <a:r>
              <a:rPr lang="pt-BR" sz="4000" b="0" dirty="0" err="1"/>
              <a:t>Taglibs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d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38027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 err="1"/>
              <a:t>HttpServet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 e Response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Verbos HTTP</a:t>
            </a:r>
          </a:p>
          <a:p>
            <a:r>
              <a:rPr lang="pt-BR" sz="2400" dirty="0"/>
              <a:t>Parâmetros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</a:t>
            </a:r>
            <a:r>
              <a:rPr lang="pt-BR" sz="2400" kern="0" dirty="0" err="1"/>
              <a:t>servlet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</a:t>
            </a:r>
            <a:r>
              <a:rPr lang="pt-BR" sz="2400" kern="0" dirty="0"/>
              <a:t>um </a:t>
            </a:r>
            <a:r>
              <a:rPr lang="pt-BR" sz="2400" kern="0" dirty="0" err="1"/>
              <a:t>controller</a:t>
            </a:r>
            <a:r>
              <a:rPr lang="pt-BR" sz="2400" kern="0" dirty="0"/>
              <a:t> que receba uma requisição via </a:t>
            </a:r>
            <a:r>
              <a:rPr lang="pt-BR" sz="2400" kern="0" dirty="0" err="1"/>
              <a:t>http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formulários </a:t>
            </a:r>
            <a:r>
              <a:rPr lang="pt-BR" sz="2400" kern="0" dirty="0" err="1"/>
              <a:t>html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/>
              <a:t>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Classe utilizada para estender serviços de um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971800"/>
            <a:ext cx="7086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projeto !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</a:t>
            </a:r>
            <a:r>
              <a:rPr lang="pt-BR" sz="2400" kern="0" dirty="0" err="1" smtClean="0"/>
              <a:t>servlet</a:t>
            </a:r>
            <a:r>
              <a:rPr lang="pt-BR" sz="24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Configurações do </a:t>
            </a:r>
            <a:r>
              <a:rPr lang="pt-BR" sz="4200" dirty="0" err="1" smtClean="0"/>
              <a:t>Servlet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Como acessar meu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pt-BR" sz="2400" dirty="0" smtClean="0"/>
              <a:t>?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R: Através dos mapeamentos !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1920</Words>
  <Application>Microsoft Office PowerPoint</Application>
  <PresentationFormat>Apresentação na tela (4:3)</PresentationFormat>
  <Paragraphs>284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Questionário</vt:lpstr>
      <vt:lpstr>Servlets</vt:lpstr>
      <vt:lpstr>Tópicos:</vt:lpstr>
      <vt:lpstr>Objetivos da aula:</vt:lpstr>
      <vt:lpstr>O que é Servlet ?</vt:lpstr>
      <vt:lpstr>Vamos ao código !</vt:lpstr>
      <vt:lpstr>Configurações do Servlet</vt:lpstr>
      <vt:lpstr>... extends HttpServlet ?</vt:lpstr>
      <vt:lpstr>HttpServletRequest VS HttpServletResponse.</vt:lpstr>
      <vt:lpstr>O que é Ciclo de vida ?</vt:lpstr>
      <vt:lpstr>Verbos HTTP.</vt:lpstr>
      <vt:lpstr>Parâmetros.</vt:lpstr>
      <vt:lpstr>O que é contexto da aplicação ?</vt:lpstr>
      <vt:lpstr>Interface ServletContext</vt:lpstr>
      <vt:lpstr>Listeners</vt:lpstr>
      <vt:lpstr>Sessões</vt:lpstr>
      <vt:lpstr>Sessões</vt:lpstr>
      <vt:lpstr>Escopos</vt:lpstr>
      <vt:lpstr>Filtros</vt:lpstr>
      <vt:lpstr>JSP (JavaServer Pages) e Taglibs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2018-10-14T17:56:42Z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