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83" r:id="rId5"/>
    <p:sldId id="281" r:id="rId6"/>
    <p:sldId id="285" r:id="rId7"/>
    <p:sldId id="273" r:id="rId8"/>
    <p:sldId id="275" r:id="rId9"/>
    <p:sldId id="284" r:id="rId10"/>
    <p:sldId id="280" r:id="rId11"/>
    <p:sldId id="287" r:id="rId12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1851" autoAdjust="0"/>
  </p:normalViewPr>
  <p:slideViewPr>
    <p:cSldViewPr>
      <p:cViewPr varScale="1">
        <p:scale>
          <a:sx n="63" d="100"/>
          <a:sy n="63" d="100"/>
        </p:scale>
        <p:origin x="-136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09/10/2018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88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Singularidade do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a dependência de um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container para executar as aplicações desenvolvidas.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Falamos de JAVA EE, falamos de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para web.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é uma extensão do Java se, porém com todos os recursos para aplicações de grande porte voltadas para web.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EE é a linguagem que mais emprega no mercado de trabalho.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plataforma é enorme e a comunidade é bastante participativa.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JavaSE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(Standard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edition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Java EE (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Entherprise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edition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Explicar</a:t>
            </a:r>
            <a:r>
              <a:rPr lang="pt-BR" sz="1200" kern="0" baseline="0" dirty="0"/>
              <a:t> que nós desenvolvemos a aplicação na IDE (eclipse), geramos um WAR (empacotamento dos códigos compilados) esse arquivo é “Instalado” em um servidor, que disponibiliza acesso via Browser </a:t>
            </a:r>
            <a:r>
              <a:rPr lang="pt-BR" sz="1200" kern="0" baseline="0" dirty="0" err="1"/>
              <a:t>http</a:t>
            </a:r>
            <a:r>
              <a:rPr lang="pt-BR" sz="1200" kern="0" baseline="0" dirty="0"/>
              <a:t>.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O</a:t>
            </a:r>
            <a:r>
              <a:rPr lang="pt-BR" sz="1200" kern="0" baseline="0" dirty="0"/>
              <a:t> que é um Framework </a:t>
            </a:r>
            <a:r>
              <a:rPr lang="pt-BR" sz="120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O que</a:t>
            </a:r>
            <a:r>
              <a:rPr lang="pt-BR" sz="1200" kern="0" baseline="0" dirty="0"/>
              <a:t> é uma API </a:t>
            </a:r>
            <a:r>
              <a:rPr lang="pt-BR" sz="1200" dirty="0"/>
              <a:t>?</a:t>
            </a:r>
            <a:endParaRPr lang="pt-BR" sz="1200" kern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Chamar atenção</a:t>
            </a:r>
            <a:r>
              <a:rPr lang="pt-BR" sz="1200" kern="0" baseline="0" dirty="0"/>
              <a:t> para a importância desse ponto para o mercado de trabalho.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web ou front: JSF, JSP, JSTL, JAVA SERVLETS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negócios: EJB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/>
              <a:t>Camada de persistência: JPA, JTA, JDBC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serviço: JAX-RS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Camada de validação: JAVA BENS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baseline="0" dirty="0"/>
              <a:t>Segurança: JAAS</a:t>
            </a:r>
            <a:endParaRPr lang="pt-BR" sz="1200" kern="0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pt-BR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IMPORTANDE ENTENDER AS CAMADAS !</a:t>
            </a:r>
            <a:endParaRPr lang="pt-BR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Cliente: Estão na camada cliente softwares que rodam dentro do browser web, por exemplo, como páginas HTML, </a:t>
            </a:r>
            <a:r>
              <a:rPr lang="pt-BR" sz="1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CSS, etc. 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000" dirty="0"/>
              <a:t>Web: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estão 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rodam num servidor web como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Tomcat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exemplo. Normalmente, empacotado em um arquivo WAR (Web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Negócios: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Nessa camada Ficam os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de negócio,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 que acessam sistemas externos, etc.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Dados: Nessa camada ficam as tabelas de bancos de dados, índices e tudo mais que o servidor de banco suporta.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09/10/2018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09/10/2018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09/10/2018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09/10/2018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JAVA EE</a:t>
            </a: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 smtClean="0"/>
              <a:t>	</a:t>
            </a:r>
            <a:r>
              <a:rPr lang="pt-BR" sz="2400" kern="0" dirty="0"/>
              <a:t>		</a:t>
            </a:r>
            <a:r>
              <a:rPr lang="pt-BR" sz="2400" kern="0" dirty="0" smtClean="0"/>
              <a:t>Professor:</a:t>
            </a:r>
            <a:r>
              <a:rPr lang="pt-BR" sz="2400" kern="0" dirty="0"/>
              <a:t>	</a:t>
            </a:r>
            <a:endParaRPr lang="pt-BR" sz="2400" kern="0" dirty="0" smtClean="0"/>
          </a:p>
          <a:p>
            <a:pPr algn="ctr"/>
            <a:r>
              <a:rPr lang="pt-BR" sz="2400" kern="0" dirty="0"/>
              <a:t>	</a:t>
            </a:r>
            <a:r>
              <a:rPr lang="pt-BR" sz="2400" kern="0" dirty="0" smtClean="0"/>
              <a:t>		</a:t>
            </a:r>
            <a:r>
              <a:rPr lang="pt-BR" sz="2400" kern="0" dirty="0" smtClean="0"/>
              <a:t>Davi </a:t>
            </a:r>
            <a:r>
              <a:rPr lang="pt-BR" sz="2400" kern="0" dirty="0"/>
              <a:t>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pt-BR" sz="2400" b="1" dirty="0" smtClean="0"/>
              <a:t>Crie</a:t>
            </a:r>
            <a:r>
              <a:rPr lang="pt-BR" sz="2400" b="1" dirty="0" smtClean="0"/>
              <a:t> um </a:t>
            </a:r>
            <a:r>
              <a:rPr lang="pt-BR" sz="2400" b="1" dirty="0"/>
              <a:t>projeto </a:t>
            </a:r>
            <a:r>
              <a:rPr lang="pt-BR" sz="2400" b="1" dirty="0" err="1"/>
              <a:t>maven</a:t>
            </a:r>
            <a:r>
              <a:rPr lang="pt-BR" sz="2400" b="1" dirty="0"/>
              <a:t>, </a:t>
            </a:r>
            <a:r>
              <a:rPr lang="pt-BR" sz="2400" b="1" dirty="0" smtClean="0"/>
              <a:t>uma </a:t>
            </a:r>
            <a:r>
              <a:rPr lang="pt-BR" sz="2400" b="1" dirty="0" err="1"/>
              <a:t>servlet</a:t>
            </a:r>
            <a:r>
              <a:rPr lang="pt-BR" sz="2400" b="1" dirty="0"/>
              <a:t> </a:t>
            </a:r>
            <a:r>
              <a:rPr lang="pt-BR" sz="2400" b="1" dirty="0" smtClean="0"/>
              <a:t>com anotação </a:t>
            </a:r>
            <a:r>
              <a:rPr lang="pt-BR" sz="2400" b="1" dirty="0"/>
              <a:t>@</a:t>
            </a:r>
            <a:r>
              <a:rPr lang="pt-BR" sz="2400" b="1" dirty="0" err="1"/>
              <a:t>WebServlet</a:t>
            </a:r>
            <a:r>
              <a:rPr lang="pt-BR" sz="2400" b="1" dirty="0"/>
              <a:t> no seu </a:t>
            </a:r>
            <a:r>
              <a:rPr lang="pt-BR" sz="2400" b="1" dirty="0" err="1"/>
              <a:t>controller</a:t>
            </a:r>
            <a:r>
              <a:rPr lang="pt-BR" sz="2400" b="1" dirty="0"/>
              <a:t> e faça uma chamada via HTTP </a:t>
            </a:r>
            <a:r>
              <a:rPr lang="pt-BR" sz="2400" b="1" dirty="0" smtClean="0"/>
              <a:t>e retornar </a:t>
            </a:r>
            <a:r>
              <a:rPr lang="pt-BR" sz="2400" b="1" dirty="0" smtClean="0"/>
              <a:t>algum </a:t>
            </a:r>
            <a:r>
              <a:rPr lang="pt-BR" sz="2400" b="1" dirty="0" smtClean="0"/>
              <a:t>dado na </a:t>
            </a:r>
            <a:r>
              <a:rPr lang="pt-BR" sz="2400" b="1" dirty="0"/>
              <a:t>resposta.</a:t>
            </a:r>
          </a:p>
          <a:p>
            <a:r>
              <a:rPr lang="pt-BR" sz="2400" b="1" dirty="0"/>
              <a:t>Informações úteis:</a:t>
            </a:r>
          </a:p>
          <a:p>
            <a:r>
              <a:rPr lang="pt-BR" sz="2400" b="1" dirty="0"/>
              <a:t>	Versão do </a:t>
            </a:r>
            <a:r>
              <a:rPr lang="pt-BR" sz="2400" b="1" dirty="0" err="1"/>
              <a:t>java</a:t>
            </a:r>
            <a:r>
              <a:rPr lang="pt-BR" sz="2400" b="1" dirty="0"/>
              <a:t>: 1.8 </a:t>
            </a:r>
          </a:p>
          <a:p>
            <a:r>
              <a:rPr lang="pt-BR" sz="2400" b="1" dirty="0"/>
              <a:t>	Eclipse: </a:t>
            </a:r>
            <a:r>
              <a:rPr lang="pt-BR" sz="2400" b="1" dirty="0" err="1"/>
              <a:t>SimRel</a:t>
            </a:r>
            <a:r>
              <a:rPr lang="pt-BR" sz="2400" b="1" dirty="0"/>
              <a:t> 2018‑09 </a:t>
            </a:r>
          </a:p>
          <a:p>
            <a:r>
              <a:rPr lang="pt-BR" sz="2400" b="1" dirty="0"/>
              <a:t>	Servidor de aplicação: </a:t>
            </a:r>
            <a:r>
              <a:rPr lang="pt-BR" sz="2400" b="1" dirty="0" err="1"/>
              <a:t>Wildfly</a:t>
            </a:r>
            <a:r>
              <a:rPr lang="pt-BR" sz="2400" b="1" dirty="0"/>
              <a:t> 12.0.0.Final </a:t>
            </a:r>
          </a:p>
          <a:p>
            <a:r>
              <a:rPr lang="pt-BR" sz="2400" b="1" dirty="0"/>
              <a:t>	Gerenciador de dependência: </a:t>
            </a:r>
            <a:r>
              <a:rPr lang="pt-BR" sz="2400" b="1" dirty="0" err="1"/>
              <a:t>Maven</a:t>
            </a:r>
            <a:endParaRPr lang="pt-BR" sz="2400" b="1" dirty="0"/>
          </a:p>
          <a:p>
            <a:r>
              <a:rPr lang="pt-BR" sz="2400" b="1" dirty="0"/>
              <a:t>	APIS Utilizadas: </a:t>
            </a:r>
            <a:r>
              <a:rPr lang="pt-BR" sz="2400" b="1" dirty="0" err="1"/>
              <a:t>javaee-api</a:t>
            </a:r>
            <a:r>
              <a:rPr lang="pt-BR" sz="2400" b="1" dirty="0"/>
              <a:t> versão 8.0</a:t>
            </a:r>
          </a:p>
          <a:p>
            <a:r>
              <a:rPr lang="pt-BR" sz="2400" b="1" dirty="0"/>
              <a:t>	Padrão de projeto: MVC</a:t>
            </a:r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pt-BR" sz="2400" b="1" dirty="0"/>
              <a:t>Com seu projeto criado, simule um retorno do banco através da camada DAO do seu projeto e use CDI para injetar as dependências e retornar os dados.</a:t>
            </a:r>
          </a:p>
        </p:txBody>
      </p:sp>
    </p:spTree>
    <p:extLst>
      <p:ext uri="{BB962C8B-B14F-4D97-AF65-F5344CB8AC3E}">
        <p14:creationId xmlns:p14="http://schemas.microsoft.com/office/powerpoint/2010/main" val="31696507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 que é ?</a:t>
            </a:r>
          </a:p>
          <a:p>
            <a:r>
              <a:rPr lang="pt-BR" sz="2400" dirty="0"/>
              <a:t>Container e componente.</a:t>
            </a:r>
          </a:p>
          <a:p>
            <a:r>
              <a:rPr lang="pt-BR" sz="2400" dirty="0" err="1"/>
              <a:t>Apis</a:t>
            </a:r>
            <a:r>
              <a:rPr lang="pt-BR" sz="2400" dirty="0"/>
              <a:t> Java EE</a:t>
            </a:r>
          </a:p>
          <a:p>
            <a:r>
              <a:rPr lang="pt-BR" sz="2400" dirty="0"/>
              <a:t>Entendendo a arquitetura.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JAVA EE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Java EE, Java Enterprise </a:t>
            </a:r>
            <a:r>
              <a:rPr lang="pt-BR" sz="2400" kern="0" dirty="0" err="1"/>
              <a:t>Edition</a:t>
            </a:r>
            <a:r>
              <a:rPr lang="pt-BR" sz="2400" kern="0" dirty="0"/>
              <a:t>, dispõe de um conjunto de </a:t>
            </a:r>
            <a:r>
              <a:rPr lang="pt-BR" sz="2400" kern="0" dirty="0" err="1"/>
              <a:t>APIs</a:t>
            </a:r>
            <a:r>
              <a:rPr lang="pt-BR" sz="2400" kern="0" dirty="0"/>
              <a:t> que permitem ao programador desenvolver aplicações voltadas para web.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Como funciona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Clientes que são os browser acessam servidores que estão hospedados em determinados lugares, as linguagens como </a:t>
            </a:r>
            <a:r>
              <a:rPr lang="pt-BR" sz="2400" kern="0" dirty="0" err="1"/>
              <a:t>java</a:t>
            </a:r>
            <a:r>
              <a:rPr lang="pt-BR" sz="2400" kern="0" dirty="0"/>
              <a:t> são apenas uma forma de gerir tais informações através de sistemas.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/>
              <a:t>O que é um servidor de aplicação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/>
              <a:t>Os </a:t>
            </a:r>
            <a:r>
              <a:rPr lang="pt-BR" sz="2400" b="1" dirty="0"/>
              <a:t>servidores de aplicações</a:t>
            </a:r>
            <a:r>
              <a:rPr lang="pt-BR" sz="2400" dirty="0"/>
              <a:t> são programas de servidores numa rede distribuída que fornece o ambiente de execução para um programa de aplicação.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0857491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/>
              <a:t>O que é um servidor Componente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r>
              <a:rPr lang="pt-BR" sz="2400" dirty="0"/>
              <a:t>Componente são os aplicativos desenvolvidos (WAR), que são instalados nos servidores de aplicação.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6675829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Quais são as APIS do JAVA EE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780928"/>
            <a:ext cx="7086600" cy="31683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defRPr lang="pt-BR"/>
            </a:pP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endParaRPr lang="pt-BR" sz="2400" kern="0" dirty="0">
              <a:solidFill>
                <a:srgbClr val="00B0F0"/>
              </a:solidFill>
            </a:endParaRPr>
          </a:p>
          <a:p>
            <a:pPr>
              <a:spcBef>
                <a:spcPct val="20000"/>
              </a:spcBef>
              <a:defRPr lang="pt-BR"/>
            </a:pPr>
            <a:r>
              <a:rPr lang="pt-BR" sz="2400" kern="0" dirty="0">
                <a:solidFill>
                  <a:srgbClr val="00B0F0"/>
                </a:solidFill>
              </a:rPr>
              <a:t>https://docs.oracle.com/javaee/7/api/toc.htm</a:t>
            </a:r>
          </a:p>
        </p:txBody>
      </p:sp>
    </p:spTree>
    <p:extLst>
      <p:ext uri="{BB962C8B-B14F-4D97-AF65-F5344CB8AC3E}">
        <p14:creationId xmlns:p14="http://schemas.microsoft.com/office/powerpoint/2010/main" val="30824167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Arquitetura de aplicações Java EE.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852936"/>
            <a:ext cx="70866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300" dirty="0"/>
              <a:t>Java EE se divide em 4 camadas básicas:</a:t>
            </a:r>
          </a:p>
          <a:p>
            <a:endParaRPr lang="pt-BR" sz="2300" dirty="0"/>
          </a:p>
          <a:p>
            <a:r>
              <a:rPr lang="pt-BR" sz="2300" b="1" dirty="0"/>
              <a:t>Camada Cliente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Roda no browser;</a:t>
            </a:r>
          </a:p>
          <a:p>
            <a:r>
              <a:rPr lang="pt-BR" sz="2300" b="1" dirty="0"/>
              <a:t>Camada Web 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dirty="0"/>
              <a:t>Camada de negócios </a:t>
            </a:r>
            <a:r>
              <a:rPr lang="pt-BR" sz="2300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Servidor de aplicações;</a:t>
            </a:r>
          </a:p>
          <a:p>
            <a:r>
              <a:rPr lang="pt-BR" sz="2300" b="1" dirty="0"/>
              <a:t>Camada de dados </a:t>
            </a:r>
            <a:r>
              <a:rPr lang="pt-BR" sz="2300" b="1" dirty="0">
                <a:sym typeface="Wingdings" panose="05000000000000000000" pitchFamily="2" charset="2"/>
              </a:rPr>
              <a:t></a:t>
            </a:r>
            <a:r>
              <a:rPr lang="pt-BR" sz="2300" dirty="0"/>
              <a:t> Banco de dados e sistemas externos;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68004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Resumo.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Aprendemos: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Java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Servidor de aplicação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Apis</a:t>
            </a:r>
            <a:r>
              <a:rPr lang="pt-BR" sz="2400" kern="0" dirty="0"/>
              <a:t> do Java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Arquitetura de projetos </a:t>
            </a:r>
            <a:r>
              <a:rPr lang="pt-BR" sz="2400" kern="0" dirty="0" err="1"/>
              <a:t>java</a:t>
            </a:r>
            <a:r>
              <a:rPr lang="pt-BR" sz="2400" kern="0" dirty="0"/>
              <a:t> EE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Acesso a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477</Words>
  <Application>Microsoft Office PowerPoint</Application>
  <PresentationFormat>Apresentação na tela (4:3)</PresentationFormat>
  <Paragraphs>84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Questionário</vt:lpstr>
      <vt:lpstr>JAVA EE</vt:lpstr>
      <vt:lpstr>Tópicos:</vt:lpstr>
      <vt:lpstr>O que é JAVA EE ?</vt:lpstr>
      <vt:lpstr>Como funciona ?</vt:lpstr>
      <vt:lpstr>O que é um servidor de aplicação ?</vt:lpstr>
      <vt:lpstr>O que é um servidor Componente ?</vt:lpstr>
      <vt:lpstr>Quais são as APIS do JAVA EE ?</vt:lpstr>
      <vt:lpstr>Arquitetura de aplicações Java EE.</vt:lpstr>
      <vt:lpstr>Resumo.</vt:lpstr>
      <vt:lpstr>EXERCÍCIOS:</vt:lpstr>
      <vt:lpstr>EXERCÍCIOS: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2018-10-10T00:20:23Z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