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88" r:id="rId5"/>
    <p:sldId id="292" r:id="rId6"/>
    <p:sldId id="293" r:id="rId7"/>
    <p:sldId id="289" r:id="rId8"/>
    <p:sldId id="283" r:id="rId9"/>
    <p:sldId id="290" r:id="rId10"/>
    <p:sldId id="284" r:id="rId11"/>
    <p:sldId id="291" r:id="rId12"/>
    <p:sldId id="280" r:id="rId13"/>
    <p:sldId id="295" r:id="rId14"/>
    <p:sldId id="296" r:id="rId15"/>
    <p:sldId id="297" r:id="rId16"/>
    <p:sldId id="298" r:id="rId17"/>
    <p:sldId id="299" r:id="rId18"/>
    <p:sldId id="300" r:id="rId19"/>
    <p:sldId id="303" r:id="rId20"/>
    <p:sldId id="304" r:id="rId21"/>
    <p:sldId id="305" r:id="rId22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1886" autoAdjust="0"/>
  </p:normalViewPr>
  <p:slideViewPr>
    <p:cSldViewPr>
      <p:cViewPr>
        <p:scale>
          <a:sx n="50" d="100"/>
          <a:sy n="50" d="100"/>
        </p:scale>
        <p:origin x="-1722" y="-13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4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14/10/2018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14/10/2018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4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A interface </a:t>
            </a:r>
            <a:r>
              <a:rPr lang="pt-BR" dirty="0" err="1"/>
              <a:t>ServletContext</a:t>
            </a:r>
            <a:r>
              <a:rPr lang="pt-BR" dirty="0"/>
              <a:t> encapsula informações sobre o contexto ou aplicação. Cada </a:t>
            </a:r>
            <a:r>
              <a:rPr lang="pt-BR" dirty="0" err="1"/>
              <a:t>servlet</a:t>
            </a:r>
            <a:r>
              <a:rPr lang="pt-BR" dirty="0"/>
              <a:t> possui um método </a:t>
            </a:r>
            <a:r>
              <a:rPr lang="pt-BR" dirty="0" err="1"/>
              <a:t>getServletContext</a:t>
            </a:r>
            <a:r>
              <a:rPr lang="pt-BR" dirty="0"/>
              <a:t>() que devolve o contexto atual. A partir de uma referência ao contexto pode-se interagir com a aplicação inteira e compartilhar informações entre </a:t>
            </a:r>
            <a:r>
              <a:rPr lang="pt-BR" dirty="0" err="1"/>
              <a:t>servlets</a:t>
            </a:r>
            <a:r>
              <a:rPr lang="pt-BR" dirty="0"/>
              <a:t>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principais métodos de </a:t>
            </a:r>
            <a:r>
              <a:rPr lang="pt-BR" dirty="0" err="1"/>
              <a:t>ServletContext</a:t>
            </a:r>
            <a:r>
              <a:rPr lang="pt-BR" dirty="0"/>
              <a:t> são: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getInitParameter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): lê parâmetros de inicialização do contexto (não confunda com o método similar de </a:t>
            </a:r>
            <a:r>
              <a:rPr lang="pt-BR" dirty="0" err="1"/>
              <a:t>ServletConfig</a:t>
            </a:r>
            <a:r>
              <a:rPr lang="pt-BR" dirty="0"/>
              <a:t>)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getInitParameterNames</a:t>
            </a:r>
            <a:r>
              <a:rPr lang="pt-BR" dirty="0"/>
              <a:t>(): lê lista de parâmetros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InputStream</a:t>
            </a:r>
            <a:r>
              <a:rPr lang="pt-BR" dirty="0"/>
              <a:t> </a:t>
            </a:r>
            <a:r>
              <a:rPr lang="pt-BR" dirty="0" err="1"/>
              <a:t>getResourceAsStream</a:t>
            </a:r>
            <a:r>
              <a:rPr lang="pt-BR" dirty="0"/>
              <a:t>(): lê recurso localizado dentro do contexto como um </a:t>
            </a:r>
            <a:r>
              <a:rPr lang="pt-BR" dirty="0" err="1"/>
              <a:t>InputStream</a:t>
            </a: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Object</a:t>
            </a:r>
            <a:r>
              <a:rPr lang="pt-BR" dirty="0"/>
              <a:t>): grava um atributo no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nome): lê um atributo do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log(</a:t>
            </a:r>
            <a:r>
              <a:rPr lang="pt-BR" dirty="0" err="1"/>
              <a:t>String</a:t>
            </a:r>
            <a:r>
              <a:rPr lang="pt-BR" dirty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Criar exemplos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smtClean="0"/>
              <a:t>Para retornar o contexto atual</a:t>
            </a:r>
            <a:r>
              <a:rPr lang="pt-BR" baseline="0" dirty="0" smtClean="0"/>
              <a:t> utilizamos o </a:t>
            </a:r>
            <a:r>
              <a:rPr lang="pt-BR" baseline="0" dirty="0" err="1" smtClean="0"/>
              <a:t>getServletContext</a:t>
            </a:r>
            <a:r>
              <a:rPr lang="pt-BR" baseline="0" dirty="0" smtClean="0"/>
              <a:t>().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getInitParameter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): lê parâmetros de inicialização do contexto (não confunda com o método similar de </a:t>
            </a:r>
            <a:r>
              <a:rPr lang="pt-BR" dirty="0" err="1" smtClean="0"/>
              <a:t>ServletConfig</a:t>
            </a:r>
            <a:r>
              <a:rPr lang="pt-BR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Enumeration</a:t>
            </a:r>
            <a:r>
              <a:rPr lang="pt-BR" dirty="0" smtClean="0"/>
              <a:t> </a:t>
            </a:r>
            <a:r>
              <a:rPr lang="pt-BR" dirty="0" err="1" smtClean="0"/>
              <a:t>getInitParameterNames</a:t>
            </a:r>
            <a:r>
              <a:rPr lang="pt-BR" dirty="0" smtClean="0"/>
              <a:t>(): lê lista de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InputStream</a:t>
            </a:r>
            <a:r>
              <a:rPr lang="pt-BR" dirty="0" smtClean="0"/>
              <a:t> </a:t>
            </a:r>
            <a:r>
              <a:rPr lang="pt-BR" dirty="0" err="1" smtClean="0"/>
              <a:t>getResourceAsStream</a:t>
            </a:r>
            <a:r>
              <a:rPr lang="pt-BR" dirty="0" smtClean="0"/>
              <a:t>(): lê recurso localizado dentro do contexto como</a:t>
            </a:r>
            <a:r>
              <a:rPr lang="pt-BR" baseline="0" dirty="0" smtClean="0"/>
              <a:t> </a:t>
            </a:r>
            <a:r>
              <a:rPr lang="pt-BR" dirty="0" smtClean="0"/>
              <a:t>um </a:t>
            </a:r>
            <a:r>
              <a:rPr lang="pt-BR" dirty="0" err="1" smtClean="0"/>
              <a:t>InputStream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nome, </a:t>
            </a:r>
            <a:r>
              <a:rPr lang="pt-BR" dirty="0" err="1" smtClean="0"/>
              <a:t>Object</a:t>
            </a:r>
            <a:r>
              <a:rPr lang="pt-BR" dirty="0" smtClean="0"/>
              <a:t>): grava um atributo no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nome): lê um atributo do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log(</a:t>
            </a:r>
            <a:r>
              <a:rPr lang="pt-BR" dirty="0" err="1" smtClean="0"/>
              <a:t>String</a:t>
            </a:r>
            <a:r>
              <a:rPr lang="pt-BR" dirty="0" smtClean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 smtClean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smtClean="0"/>
              <a:t>Podemos</a:t>
            </a:r>
            <a:r>
              <a:rPr lang="pt-BR" baseline="0" dirty="0" smtClean="0"/>
              <a:t> configurar parâmetros de inicialização de contexto através do web.xml.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ler: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ctx.getInitParameter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 a configuração seja feita no web.xml: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&gt;ex01.OuvinteDeContexto&lt;/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objeto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ServletContextEvent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recebido em ambos os métodos, possui um método</a:t>
            </a:r>
          </a:p>
          <a:p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getServletContext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permite obter o contexto associado.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Pontos a observar: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Definição de sessão, protocolo,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Sessão: Palavra diretamente ligada a intervalo de tempo em que se define diversas coisas.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Em sistemas sessão é utilizado para guardar objetos, entre a navegação das páginas. É utilizado também para guardar dados do usuário após autenticação.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Protocolo: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convenção que controla e possibilita uma conexão, comunicação, transferência de dados entre dois sistemas computacionais.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 "Protocolo de Transferência de Hipertexto". É um protocolo de comunicação entre sistemas de informação que permite a transferência de dados entre redes de computadores, principalmente na World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(Internet).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protocolo HTTP é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.(não mantém estado)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é aí que entram os cookies e sessões.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Java o objeto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representa uma sessão, que é obtida a partir de uma requisição.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saber se uma sessão é nova, use o método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isNew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Cookies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Geralmente são implementados em sessão, os cookies são gravados no cliente. E servem para guardar preferências do usuário.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Eles deixam de existir quando o browser do usuário é fechado, mas podemos criar cookies persistentes que nós definimos o tempo dele.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Atributos de sessão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utilizados para guardar informações na sessão. Ex. Dados de usuário, informações pertinentes a navegação.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Validade de uma sessão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Tempo default de uma sessão é 30 minutos.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Podemos alterar o tempo de sessão de 3 formas diferentes.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1- Servidor de aplicação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subsystem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="urn:jboss:domain:undertow:3.1"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-container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="default" default-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-timeout="30"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-container&gt;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subsystem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2- Container (web.xml, essa configuração não é feita via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annotation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session-config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-timeout&gt;15&lt;/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-timeout&gt;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session-config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3-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Servlet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setMaxInactiveInterval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define novo valor para timeout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getMaxInactiveInterval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– recupera valor de timeout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Lembrando que cada uma sobrepõem a outra.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Usando variáveis estáticas ou de instância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Devido à natureza 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sua forma de execução, não é recomendado o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compartilhamento usando variáveis estáticas e de instancia. A forma recomendada consiste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usar os métodos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contidos nos três objetos de escopo: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forma recomendada consiste em usar os métodos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contidos nos três objetos de escopo: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aplicação e existe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 a aplicação estiver executando.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javax.servlet.http.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sessão do cliente 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 enquanto o cliente estiver conectado.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ServletRequest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requisição e existe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 o método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não terminar.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Lembrar quais são os “maiores” escopos.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Portanto, para gravar dados em um objeto de persistência na memória, deve-se usar: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("nome", dados);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para recuperar ou remover os dados: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objeto.getAttribute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objeto.removeAttribute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("nome");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criados implementando a interface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javax.servlet.Filter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mapeados 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de anotações 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WebFilter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via 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web.xml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usar JSTL em uma página JSP é preciso declarar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cada página (não é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necessário declarar em web.xml ou incluir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TLDs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WEB-INF, como ocorre com outras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bibliotecas, porque a distribuição faz parte do container Java EE):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="c“ uri="http://java.sun.com/jsp/jstl/core" %&gt;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c:set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var="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browser“value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="${header['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-Agent']}"/&gt;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c:out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="${browser}"/&gt;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Vem principalmente na substituição de utilização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Ex.: &lt;%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bean.getPessoa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getNome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%&gt; usa-se ${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bean.pessoa.nome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suporta também expressões simples com operadores aritméticos, relacionais e binários: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 !(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biblioteca.livros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}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livro.preco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pedido.quantidade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Tambem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converte tipos automaticamente e suporta valores default.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item="${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request.valorNumerico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/&gt;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="${abc.def}" default="todos" /&gt;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Exemplos usando JSTL e EL: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c:out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='${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param.emailAddress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}'/&gt;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c:if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test='${not empty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param.email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c:if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projeto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nesse momento: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Montar a estrutura de pacotes do projeto no padrão MVC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Adicionar as dependências no pom.xml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 que é uma extensão da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que estende as funcionalidades de um servidor de aplicação, acessando assim requisições e respostas.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contexto do padrão MVC seria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Controller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ele recebe toda e qualquer requisição vindo do cliente, processa e retorna a informação ao cliente em forma de verbo HTTP.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project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Simple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Project 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br.com.servlet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Empacotamento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war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Clicar botão direito em “Deployment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-&gt; “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Generate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deployment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(Gerar WEB.XML)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Web.xml usado para configurações, porém após as anotações vem deixando de ser utilizados e até mesmo obrigatório.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Para ser acessado 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precisa ser mapeado a um caminho acessível no contexto.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Exemplos: “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/nome”, “/nome/subnome”, “/”, “/nome/*”, “*.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Usando a anotação 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contendo pelo menos um mapeamento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é o default: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("/listar")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public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ProdutoServlet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aceita vários mapeamentos: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{"/listar", "/detalhar"})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pode ser mapeado no web.xml (Descontinuado).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pacote.subp.ServletWeb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HelloServlet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tem um método chamado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dependendo da requisição ele redireciona para o método em questão, por isso nós reescrevemos o os métodos em nosso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Mostrar na prática !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Requisição: </a:t>
            </a:r>
          </a:p>
          <a:p>
            <a:pPr lvl="1">
              <a:spcBef>
                <a:spcPct val="20000"/>
              </a:spcBef>
              <a:defRPr lang="pt-BR"/>
            </a:pPr>
            <a:r>
              <a:rPr lang="pt-BR" sz="2400" kern="0" dirty="0"/>
              <a:t>São os dados referente a requisição feita pelo cliente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Os métodos de </a:t>
            </a:r>
            <a:r>
              <a:rPr lang="pt-BR" sz="2400" dirty="0" err="1"/>
              <a:t>HttpServletRequest</a:t>
            </a:r>
            <a:r>
              <a:rPr lang="pt-BR" sz="2400" dirty="0"/>
              <a:t> permitem extrair informações de qual quer cabeçalho. Pode-se também identificar o método e URL. Estas e outras informações sobre a requisição podem ser obtidas através dos métodos do objeto </a:t>
            </a:r>
            <a:r>
              <a:rPr lang="pt-BR" sz="2400" dirty="0" err="1"/>
              <a:t>HttpServletRequest</a:t>
            </a:r>
            <a:r>
              <a:rPr lang="pt-BR" sz="2400" dirty="0"/>
              <a:t>. Alguns deles estão listados abaixo: 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• </a:t>
            </a:r>
            <a:r>
              <a:rPr lang="pt-BR" sz="2400" dirty="0" err="1"/>
              <a:t>Enumeration</a:t>
            </a:r>
            <a:r>
              <a:rPr lang="pt-BR" sz="2400" dirty="0"/>
              <a:t> </a:t>
            </a:r>
            <a:r>
              <a:rPr lang="pt-BR" sz="2400" dirty="0" err="1"/>
              <a:t>getHeaderNames</a:t>
            </a:r>
            <a:r>
              <a:rPr lang="pt-BR" sz="2400" dirty="0"/>
              <a:t>() - obtém nomes dos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dirty="0"/>
              <a:t>•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getHeader</a:t>
            </a:r>
            <a:r>
              <a:rPr lang="pt-BR" dirty="0"/>
              <a:t>("nome") - obtém primeiro valor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getHeaders</a:t>
            </a:r>
            <a:r>
              <a:rPr lang="pt-BR" dirty="0"/>
              <a:t>("nome") - todos os valores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getParameter</a:t>
            </a:r>
            <a:r>
              <a:rPr lang="pt-BR" dirty="0"/>
              <a:t>(param) - obtém parâmetro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getParameterValues</a:t>
            </a:r>
            <a:r>
              <a:rPr lang="pt-BR" dirty="0"/>
              <a:t>(param) - obtém parâmetros repetidos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getParameterNames</a:t>
            </a:r>
            <a:r>
              <a:rPr lang="pt-BR" dirty="0"/>
              <a:t>() - obtém nomes dos parâmetros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Cookie[] </a:t>
            </a:r>
            <a:r>
              <a:rPr lang="pt-BR" dirty="0" err="1"/>
              <a:t>getCookies</a:t>
            </a:r>
            <a:r>
              <a:rPr lang="pt-BR" dirty="0"/>
              <a:t>() - recebe cookies do cliente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HttpSession</a:t>
            </a:r>
            <a:r>
              <a:rPr lang="pt-BR" dirty="0"/>
              <a:t> </a:t>
            </a:r>
            <a:r>
              <a:rPr lang="pt-BR" dirty="0" err="1"/>
              <a:t>getSession</a:t>
            </a:r>
            <a:r>
              <a:rPr lang="pt-BR" dirty="0"/>
              <a:t>() - retorna a sessão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("nome", </a:t>
            </a:r>
            <a:r>
              <a:rPr lang="pt-BR" dirty="0" err="1"/>
              <a:t>obj</a:t>
            </a:r>
            <a:r>
              <a:rPr lang="pt-BR" dirty="0"/>
              <a:t>) - define um atributo </a:t>
            </a:r>
            <a:r>
              <a:rPr lang="pt-BR" dirty="0" err="1"/>
              <a:t>obj</a:t>
            </a:r>
            <a:r>
              <a:rPr lang="pt-BR" dirty="0"/>
              <a:t> chamado "nome".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("nome") - recupera atributo chamado nome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Resposta: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São dados referente a resposta do servidor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métodos de </a:t>
            </a:r>
            <a:r>
              <a:rPr lang="pt-BR" dirty="0" err="1"/>
              <a:t>HttpServletResponse</a:t>
            </a:r>
            <a:r>
              <a:rPr lang="pt-BR" dirty="0"/>
              <a:t> permitem construir um cabeçalho. Alguns dos principais métodos estão listados abaixo: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addHeader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valor) -adiciona cabeçalho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setContentType</a:t>
            </a:r>
            <a:r>
              <a:rPr lang="pt-BR" dirty="0"/>
              <a:t>(tipo MIME) - define o tipo MIME que será usado para gerar a saída (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image</a:t>
            </a:r>
            <a:r>
              <a:rPr lang="pt-BR" dirty="0"/>
              <a:t>/gif,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sendRedirect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) - envia informação de redirecionamento para o cliente (mesmo que enviar o cabeçalho </a:t>
            </a:r>
            <a:r>
              <a:rPr lang="pt-BR" dirty="0" err="1"/>
              <a:t>Location</a:t>
            </a:r>
            <a:r>
              <a:rPr lang="pt-BR" dirty="0"/>
              <a:t>: </a:t>
            </a:r>
            <a:r>
              <a:rPr lang="pt-BR" dirty="0" err="1"/>
              <a:t>url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Writer </a:t>
            </a:r>
            <a:r>
              <a:rPr lang="pt-BR" dirty="0" err="1"/>
              <a:t>getWriter</a:t>
            </a:r>
            <a:r>
              <a:rPr lang="pt-BR" dirty="0"/>
              <a:t>() - obtém um Writer para gerar a saída. Ideal para saída de texto.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OutputStream</a:t>
            </a:r>
            <a:r>
              <a:rPr lang="pt-BR" dirty="0"/>
              <a:t> </a:t>
            </a:r>
            <a:r>
              <a:rPr lang="pt-BR" dirty="0" err="1"/>
              <a:t>getOutputStream</a:t>
            </a:r>
            <a:r>
              <a:rPr lang="pt-BR" dirty="0"/>
              <a:t>() - obtém um </a:t>
            </a:r>
            <a:r>
              <a:rPr lang="pt-BR" dirty="0" err="1"/>
              <a:t>OutputStream</a:t>
            </a:r>
            <a:r>
              <a:rPr lang="pt-BR" dirty="0"/>
              <a:t>. Ideal para gerar formatos diferentes de texto (imagens,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addCookie</a:t>
            </a:r>
            <a:r>
              <a:rPr lang="pt-BR" dirty="0"/>
              <a:t>(Cookie c) -adiciona um novo cookie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encodeURL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) - envia como anexo da URL a informação de identificador de sessão (</a:t>
            </a:r>
            <a:r>
              <a:rPr lang="pt-BR" dirty="0" err="1"/>
              <a:t>sessionid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reset() - limpa toda a saída inclusive os cabeçalhos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resetBuffer</a:t>
            </a:r>
            <a:r>
              <a:rPr lang="pt-BR" dirty="0"/>
              <a:t>() - limpa toda a saída, exceto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 ativo até que seja destruído (isto depende de política do container ou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servidor).</a:t>
            </a:r>
          </a:p>
          <a:p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Criar um exemplo.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14/10/2018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14/10/2018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14/10/2018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14/10/2018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Servlets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Verbos HTTP.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GET </a:t>
            </a:r>
            <a:r>
              <a:rPr lang="pt-BR" sz="2400" kern="0" dirty="0">
                <a:sym typeface="Wingdings" panose="05000000000000000000" pitchFamily="2" charset="2"/>
              </a:rPr>
              <a:t> O Método GET solicita a representação de um recurso específico. Requisições utilizando o Método GET devem retornar apenas dados.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POST  O Método POST é utilizado para submeter uma entidade a um recurso específico, às vezes causando uma mudança no estado do recurso ou solicitando alterações ao servidor.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Outros: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HEAD, PUT, DELETE, OPTIONS, TRACE, PATCH 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Parâmetros.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 Parâmetros são pares de nome=valor que são enviados pelo cliente concatenados em </a:t>
            </a:r>
            <a:r>
              <a:rPr lang="pt-BR" sz="2400" kern="0" dirty="0" err="1"/>
              <a:t>strings</a:t>
            </a:r>
            <a:r>
              <a:rPr lang="pt-BR" sz="2400" kern="0" dirty="0"/>
              <a:t> e separados por “</a:t>
            </a:r>
            <a:r>
              <a:rPr lang="pt-BR" sz="2400" kern="0" dirty="0">
                <a:latin typeface="Arial" panose="020B0604020202020204" pitchFamily="34" charset="0"/>
              </a:rPr>
              <a:t>&amp;</a:t>
            </a:r>
            <a:r>
              <a:rPr lang="pt-BR" sz="2400" kern="0" dirty="0"/>
              <a:t>”.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err="1"/>
              <a:t>Ex</a:t>
            </a:r>
            <a:r>
              <a:rPr lang="pt-BR" sz="2400" kern="0" dirty="0"/>
              <a:t> de parâmetros passados via GET.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	....?nome=valor</a:t>
            </a:r>
            <a:r>
              <a:rPr lang="pt-BR" sz="2400" kern="0" dirty="0">
                <a:latin typeface="Arial" panose="020B0604020202020204" pitchFamily="34" charset="0"/>
              </a:rPr>
              <a:t>&amp;nome2=valor2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latin typeface="Arial" panose="020B0604020202020204" pitchFamily="34" charset="0"/>
              </a:rPr>
              <a:t>Parâmetro via POST, são enviados dentro da requisição em dados do formulário.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8147505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O que é contexto da aplicação 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Definição da palavra:</a:t>
            </a:r>
          </a:p>
          <a:p>
            <a:r>
              <a:rPr lang="pt-BR" b="1" dirty="0"/>
              <a:t>- Conjunto de circunstâncias à volta de um acontecimento ou de 	uma situação.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Aquilo que envolve algo ou alguém.</a:t>
            </a:r>
          </a:p>
          <a:p>
            <a:pPr marL="285750" indent="-285750">
              <a:buFontTx/>
              <a:buChar char="-"/>
            </a:pPr>
            <a:endParaRPr lang="pt-BR" b="1" dirty="0"/>
          </a:p>
          <a:p>
            <a:r>
              <a:rPr lang="pt-BR" dirty="0"/>
              <a:t>É possível colocar Atributos no escopo do contexto da aplicação, permitindo o compartilhamento entre </a:t>
            </a:r>
            <a:r>
              <a:rPr lang="pt-BR" dirty="0" err="1"/>
              <a:t>servlets</a:t>
            </a:r>
            <a:r>
              <a:rPr lang="pt-BR" dirty="0"/>
              <a:t> diferentes.</a:t>
            </a:r>
            <a:endParaRPr lang="pt-BR" b="1" dirty="0"/>
          </a:p>
          <a:p>
            <a:r>
              <a:rPr lang="pt-BR" b="1" dirty="0"/>
              <a:t>	Ex. </a:t>
            </a:r>
            <a:r>
              <a:rPr lang="pt-BR" b="1" dirty="0" err="1"/>
              <a:t>setAttribute</a:t>
            </a:r>
            <a:r>
              <a:rPr lang="pt-BR" b="1" dirty="0"/>
              <a:t>:</a:t>
            </a:r>
          </a:p>
          <a:p>
            <a:r>
              <a:rPr lang="pt-BR" dirty="0" err="1"/>
              <a:t>ServletContext</a:t>
            </a:r>
            <a:r>
              <a:rPr lang="pt-BR" dirty="0"/>
              <a:t> </a:t>
            </a:r>
            <a:r>
              <a:rPr lang="pt-BR" dirty="0" err="1"/>
              <a:t>ctx</a:t>
            </a:r>
            <a:r>
              <a:rPr lang="pt-BR" dirty="0"/>
              <a:t> = </a:t>
            </a:r>
            <a:r>
              <a:rPr lang="pt-BR" dirty="0" err="1"/>
              <a:t>getServletContext</a:t>
            </a:r>
            <a:r>
              <a:rPr lang="pt-BR" dirty="0"/>
              <a:t>(); </a:t>
            </a:r>
          </a:p>
          <a:p>
            <a:r>
              <a:rPr lang="pt-BR" dirty="0" err="1"/>
              <a:t>ctx.setAttribute</a:t>
            </a:r>
            <a:r>
              <a:rPr lang="pt-BR" dirty="0"/>
              <a:t>(“curso", “Java avançado”); 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getAttribute</a:t>
            </a:r>
            <a:r>
              <a:rPr lang="pt-BR" b="1" dirty="0"/>
              <a:t>:</a:t>
            </a:r>
          </a:p>
          <a:p>
            <a:r>
              <a:rPr lang="pt-BR" b="1" dirty="0"/>
              <a:t>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 err="1"/>
              <a:t>getServletContext</a:t>
            </a:r>
            <a:r>
              <a:rPr lang="en-US" b="1" dirty="0"/>
              <a:t>();</a:t>
            </a:r>
          </a:p>
          <a:p>
            <a:r>
              <a:rPr lang="en-US" b="1" dirty="0"/>
              <a:t>String </a:t>
            </a:r>
            <a:r>
              <a:rPr lang="en-US" b="1" dirty="0" err="1"/>
              <a:t>curso</a:t>
            </a:r>
            <a:r>
              <a:rPr lang="en-US" b="1" dirty="0"/>
              <a:t> = </a:t>
            </a:r>
            <a:r>
              <a:rPr lang="en-US" b="1" dirty="0" err="1"/>
              <a:t>ctx.getAttribute</a:t>
            </a:r>
            <a:r>
              <a:rPr lang="en-US" b="1" dirty="0"/>
              <a:t>(“</a:t>
            </a:r>
            <a:r>
              <a:rPr lang="en-US" b="1" dirty="0" err="1"/>
              <a:t>curso</a:t>
            </a:r>
            <a:r>
              <a:rPr lang="en-US" b="1" dirty="0"/>
              <a:t>");</a:t>
            </a:r>
          </a:p>
          <a:p>
            <a:endParaRPr lang="pt-BR" b="1" dirty="0"/>
          </a:p>
          <a:p>
            <a:pPr marL="342900" indent="-342900">
              <a:buFontTx/>
              <a:buChar char="-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Interface </a:t>
            </a:r>
            <a:r>
              <a:rPr lang="pt-BR" sz="4000" dirty="0" err="1" smtClean="0"/>
              <a:t>ServletContext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ServletContext</a:t>
            </a:r>
            <a:r>
              <a:rPr lang="pt-BR" sz="2000" b="1" dirty="0" smtClean="0"/>
              <a:t> encapsula informações sobre o contexto da aplicação.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Qual finalidade </a:t>
            </a:r>
            <a:r>
              <a:rPr lang="pt-BR" sz="2000" dirty="0" smtClean="0"/>
              <a:t>?</a:t>
            </a:r>
          </a:p>
          <a:p>
            <a:r>
              <a:rPr lang="pt-BR" sz="2000" b="1" dirty="0" smtClean="0"/>
              <a:t>Com a referência do contexto da aplicação podemos interagir com a aplicação retornando informações, até mesmo entre os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56099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err="1" smtClean="0"/>
              <a:t>Listeners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Listeners é </a:t>
            </a:r>
            <a:r>
              <a:rPr lang="en-US" sz="2000" b="1" dirty="0" err="1" smtClean="0"/>
              <a:t>uma</a:t>
            </a:r>
            <a:r>
              <a:rPr lang="en-US" sz="2000" b="1" dirty="0" smtClean="0"/>
              <a:t> forma de </a:t>
            </a:r>
            <a:r>
              <a:rPr lang="en-US" sz="2000" b="1" dirty="0" err="1" smtClean="0"/>
              <a:t>controlar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ciclo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vida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contexto</a:t>
            </a:r>
            <a:r>
              <a:rPr lang="en-US" sz="2000" b="1" dirty="0" smtClean="0"/>
              <a:t> da </a:t>
            </a:r>
            <a:r>
              <a:rPr lang="en-US" sz="2000" b="1" dirty="0" err="1" smtClean="0"/>
              <a:t>aplicação</a:t>
            </a:r>
            <a:r>
              <a:rPr lang="en-US" sz="2000" b="1" dirty="0" smtClean="0"/>
              <a:t>. Mas </a:t>
            </a:r>
            <a:r>
              <a:rPr lang="en-US" sz="2000" b="1" dirty="0" err="1" smtClean="0"/>
              <a:t>nesse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momento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() e destroy(). Para </a:t>
            </a:r>
            <a:r>
              <a:rPr lang="en-US" sz="2000" b="1" dirty="0" err="1" smtClean="0"/>
              <a:t>implementação</a:t>
            </a:r>
            <a:r>
              <a:rPr lang="en-US" sz="2000" b="1" dirty="0" smtClean="0"/>
              <a:t> do listeners </a:t>
            </a:r>
            <a:r>
              <a:rPr lang="en-US" sz="2000" b="1" dirty="0" err="1" smtClean="0"/>
              <a:t>devemos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implementar</a:t>
            </a:r>
            <a:r>
              <a:rPr lang="en-US" sz="2000" b="1" dirty="0" smtClean="0"/>
              <a:t> a </a:t>
            </a:r>
            <a:r>
              <a:rPr lang="en-US" sz="2000" b="1" dirty="0"/>
              <a:t>interface </a:t>
            </a:r>
            <a:r>
              <a:rPr lang="en-US" sz="2000" b="1" dirty="0" err="1" smtClean="0"/>
              <a:t>ServletContextListener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Essa</a:t>
            </a:r>
            <a:r>
              <a:rPr lang="en-US" sz="2000" b="1" dirty="0" smtClean="0"/>
              <a:t> interface tem </a:t>
            </a:r>
            <a:r>
              <a:rPr lang="en-US" sz="2000" b="1" dirty="0" err="1" smtClean="0"/>
              <a:t>dois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devemos</a:t>
            </a:r>
            <a:r>
              <a:rPr lang="en-US" sz="2000" b="1" dirty="0"/>
              <a:t> </a:t>
            </a:r>
            <a:r>
              <a:rPr lang="en-US" sz="2000" b="1" dirty="0" err="1" smtClean="0"/>
              <a:t>sobrescrever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eles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contextInitialized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contextDestroyed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 err="1" smtClean="0"/>
              <a:t>Esses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chamados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depois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um </a:t>
            </a:r>
            <a:r>
              <a:rPr lang="en-US" sz="2000" b="1" dirty="0" err="1" smtClean="0"/>
              <a:t>contexto</a:t>
            </a:r>
            <a:r>
              <a:rPr lang="en-US" sz="2000" b="1" dirty="0" smtClean="0"/>
              <a:t> é </a:t>
            </a:r>
            <a:r>
              <a:rPr lang="en-US" sz="2000" b="1" dirty="0" err="1" smtClean="0"/>
              <a:t>criado</a:t>
            </a:r>
            <a:r>
              <a:rPr lang="en-US" sz="2000" b="1" dirty="0" smtClean="0"/>
              <a:t> e antes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seja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destruído</a:t>
            </a:r>
            <a:r>
              <a:rPr lang="en-US" sz="2000" b="1" dirty="0" smtClean="0"/>
              <a:t>. A </a:t>
            </a:r>
            <a:r>
              <a:rPr lang="en-US" sz="2000" b="1" dirty="0" err="1" smtClean="0"/>
              <a:t>classe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deve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conter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anotação</a:t>
            </a:r>
            <a:r>
              <a:rPr lang="en-US" sz="2000" b="1" dirty="0" smtClean="0"/>
              <a:t> @</a:t>
            </a:r>
            <a:r>
              <a:rPr lang="en-US" sz="2000" b="1" dirty="0" err="1" smtClean="0"/>
              <a:t>WebListener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95389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Sessões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Tendo como base que os sistemas são desenvolvidos com base no protocolo HTTP, que não mantém estado, é necessário utilizar do recurso de sessões para guardar estados de objetos entre navegações de páginas.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97254"/>
            <a:ext cx="7772400" cy="25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27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Sessões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Cookies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Atributos de sessão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Validade de uma sessão</a:t>
            </a:r>
          </a:p>
          <a:p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67588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Escopos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Servlets</a:t>
            </a:r>
            <a:r>
              <a:rPr lang="pt-BR" sz="2000" b="1" dirty="0"/>
              <a:t> </a:t>
            </a:r>
            <a:r>
              <a:rPr lang="pt-BR" sz="2000" b="1" dirty="0" smtClean="0"/>
              <a:t>compartilham informações de diversas maneiras, iremos abordar 2 formas: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Meios persistentes (Banco de dados, arquivos e </a:t>
            </a:r>
            <a:r>
              <a:rPr lang="pt-BR" sz="2000" b="1" dirty="0" err="1" smtClean="0"/>
              <a:t>etc</a:t>
            </a:r>
            <a:r>
              <a:rPr lang="pt-BR" sz="2000" b="1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Objetos na memória por meio de escopo (Requisição, sessão, contexto).</a:t>
            </a:r>
          </a:p>
        </p:txBody>
      </p:sp>
    </p:spTree>
    <p:extLst>
      <p:ext uri="{BB962C8B-B14F-4D97-AF65-F5344CB8AC3E}">
        <p14:creationId xmlns:p14="http://schemas.microsoft.com/office/powerpoint/2010/main" val="21743561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Filtros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Filtro serve para interceptar as requisições e respostas antes que chegue ao </a:t>
            </a:r>
            <a:r>
              <a:rPr lang="pt-BR" sz="2000" b="1" dirty="0" err="1" smtClean="0"/>
              <a:t>servlet</a:t>
            </a:r>
            <a:r>
              <a:rPr lang="pt-BR" sz="2000" b="1" dirty="0" smtClean="0"/>
              <a:t> de destino, e de volta ao cliente. </a:t>
            </a:r>
          </a:p>
          <a:p>
            <a:endParaRPr lang="pt-BR" sz="2000" b="1" dirty="0"/>
          </a:p>
          <a:p>
            <a:r>
              <a:rPr lang="pt-BR" sz="2000" b="1" dirty="0" smtClean="0"/>
              <a:t>Filtro funciona como um porteiro, que realiza o filtro de tudo que “entra” e que “sai” do contexto da aplicação até o </a:t>
            </a:r>
            <a:r>
              <a:rPr lang="pt-BR" sz="2000" b="1" dirty="0" err="1" smtClean="0"/>
              <a:t>servlet</a:t>
            </a:r>
            <a:r>
              <a:rPr lang="pt-BR" sz="2000" b="1" dirty="0" smtClean="0"/>
              <a:t>. Eles podem tratar as requisições para direcioná-las ao melhor caminho ou até mesmo alterar uma mensagem.</a:t>
            </a:r>
          </a:p>
        </p:txBody>
      </p:sp>
    </p:spTree>
    <p:extLst>
      <p:ext uri="{BB962C8B-B14F-4D97-AF65-F5344CB8AC3E}">
        <p14:creationId xmlns:p14="http://schemas.microsoft.com/office/powerpoint/2010/main" val="41168980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JSP (</a:t>
            </a:r>
            <a:r>
              <a:rPr lang="pt-BR" sz="4000" b="0" dirty="0" err="1"/>
              <a:t>JavaServer</a:t>
            </a:r>
            <a:r>
              <a:rPr lang="pt-BR" sz="4000" b="0" dirty="0"/>
              <a:t> </a:t>
            </a:r>
            <a:r>
              <a:rPr lang="pt-BR" sz="4000" b="0" dirty="0" err="1"/>
              <a:t>Pages</a:t>
            </a:r>
            <a:r>
              <a:rPr lang="pt-BR" sz="4000" b="0" dirty="0"/>
              <a:t>) e </a:t>
            </a:r>
            <a:r>
              <a:rPr lang="pt-BR" sz="4000" b="0" dirty="0" err="1"/>
              <a:t>Taglibs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JSP é uma tecnologia padrão, para criação de </a:t>
            </a:r>
            <a:r>
              <a:rPr lang="pt-BR" sz="2000" b="1" dirty="0" err="1" smtClean="0"/>
              <a:t>templates</a:t>
            </a:r>
            <a:r>
              <a:rPr lang="pt-BR" sz="2000" b="1" dirty="0" smtClean="0"/>
              <a:t> para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 Na versão JSF 2 o seu uso não é mais recomendado e deve ser substituído pelo XHTML.</a:t>
            </a:r>
          </a:p>
          <a:p>
            <a:r>
              <a:rPr lang="pt-BR" sz="2000" b="1" dirty="0" smtClean="0"/>
              <a:t>Um arquivo de extensão </a:t>
            </a:r>
            <a:r>
              <a:rPr lang="pt-BR" sz="2000" b="1" dirty="0" err="1" smtClean="0"/>
              <a:t>jsp</a:t>
            </a:r>
            <a:r>
              <a:rPr lang="pt-BR" sz="2000" b="1" dirty="0" smtClean="0"/>
              <a:t>, é interpretado pelo servidor que gera um HTML.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38027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</a:t>
            </a:r>
            <a:r>
              <a:rPr lang="pt-BR" sz="2400" dirty="0" smtClean="0"/>
              <a:t>?</a:t>
            </a:r>
            <a:endParaRPr lang="pt-BR" sz="2400" dirty="0"/>
          </a:p>
          <a:p>
            <a:r>
              <a:rPr lang="pt-BR" sz="2400" dirty="0" err="1"/>
              <a:t>HttpServet</a:t>
            </a:r>
            <a:r>
              <a:rPr lang="pt-BR" sz="2400" dirty="0"/>
              <a:t>, </a:t>
            </a:r>
            <a:r>
              <a:rPr lang="pt-BR" sz="2400" dirty="0" err="1"/>
              <a:t>Request</a:t>
            </a:r>
            <a:r>
              <a:rPr lang="pt-BR" sz="2400" dirty="0"/>
              <a:t> e Response</a:t>
            </a:r>
          </a:p>
          <a:p>
            <a:r>
              <a:rPr lang="pt-BR" sz="2400" dirty="0"/>
              <a:t>Ciclo de vida</a:t>
            </a:r>
          </a:p>
          <a:p>
            <a:r>
              <a:rPr lang="pt-BR" sz="2400" dirty="0"/>
              <a:t>Verbos HTTP</a:t>
            </a:r>
          </a:p>
          <a:p>
            <a:r>
              <a:rPr lang="pt-BR" sz="2400" dirty="0"/>
              <a:t>Parâmetros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 smtClean="0"/>
              <a:t>JSTL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JSTL é uma biblioteca de </a:t>
            </a:r>
            <a:r>
              <a:rPr lang="pt-BR" sz="2000" dirty="0" err="1"/>
              <a:t>tags</a:t>
            </a:r>
            <a:r>
              <a:rPr lang="pt-BR" sz="2000" dirty="0"/>
              <a:t> que permite que o autor de páginas controle a geração de</a:t>
            </a:r>
          </a:p>
          <a:p>
            <a:r>
              <a:rPr lang="pt-BR" sz="2000" dirty="0"/>
              <a:t>código HTML usando laços e blocos condicionais, transformações e comunicação com</a:t>
            </a:r>
          </a:p>
          <a:p>
            <a:r>
              <a:rPr lang="pt-BR" sz="2000" dirty="0"/>
              <a:t>objetos externos, sem a necessidade de usar scripts. JSTL (junto com EL) são a forma</a:t>
            </a:r>
          </a:p>
          <a:p>
            <a:r>
              <a:rPr lang="pt-BR" sz="2000" dirty="0"/>
              <a:t>recomendada de usar JSP.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47557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EL (Expression </a:t>
            </a:r>
            <a:r>
              <a:rPr lang="pt-BR" sz="4000" b="0" dirty="0" err="1"/>
              <a:t>Language</a:t>
            </a:r>
            <a:r>
              <a:rPr lang="pt-BR" sz="4000" b="0" dirty="0"/>
              <a:t>)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Linguagem criada para viabilizar comunicação entre </a:t>
            </a:r>
            <a:r>
              <a:rPr lang="pt-BR" sz="2000" dirty="0" err="1" smtClean="0"/>
              <a:t>views</a:t>
            </a:r>
            <a:r>
              <a:rPr lang="pt-BR" sz="2000" dirty="0" smtClean="0"/>
              <a:t> (páginas </a:t>
            </a:r>
            <a:r>
              <a:rPr lang="pt-BR" sz="2000" dirty="0" err="1" smtClean="0"/>
              <a:t>jsp</a:t>
            </a:r>
            <a:r>
              <a:rPr lang="pt-BR" sz="2000" dirty="0" smtClean="0"/>
              <a:t>, </a:t>
            </a:r>
            <a:r>
              <a:rPr lang="pt-BR" sz="2000" dirty="0" err="1" smtClean="0"/>
              <a:t>xhtml</a:t>
            </a:r>
            <a:r>
              <a:rPr lang="pt-BR" sz="2000" dirty="0" smtClean="0"/>
              <a:t>, </a:t>
            </a:r>
            <a:r>
              <a:rPr lang="pt-BR" sz="2000" dirty="0" err="1" smtClean="0"/>
              <a:t>html</a:t>
            </a:r>
            <a:r>
              <a:rPr lang="pt-BR" sz="2000" dirty="0" smtClean="0"/>
              <a:t>) e </a:t>
            </a:r>
            <a:r>
              <a:rPr lang="pt-BR" sz="2000" dirty="0" err="1" smtClean="0"/>
              <a:t>Controllers</a:t>
            </a:r>
            <a:r>
              <a:rPr lang="pt-BR" sz="2000" dirty="0" smtClean="0"/>
              <a:t> (</a:t>
            </a:r>
            <a:r>
              <a:rPr lang="pt-BR" sz="2000" dirty="0" err="1" smtClean="0"/>
              <a:t>beans</a:t>
            </a:r>
            <a:r>
              <a:rPr lang="pt-BR" sz="2000" dirty="0" smtClean="0"/>
              <a:t> e outros objetos </a:t>
            </a:r>
            <a:r>
              <a:rPr lang="pt-BR" sz="2000" dirty="0" err="1" smtClean="0"/>
              <a:t>java</a:t>
            </a:r>
            <a:r>
              <a:rPr lang="pt-BR" sz="2000" dirty="0" smtClean="0"/>
              <a:t>), em aplicação baseadas em MVC.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570194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de </a:t>
            </a:r>
            <a:r>
              <a:rPr lang="pt-BR" sz="2400" kern="0" dirty="0" err="1"/>
              <a:t>servlet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</a:t>
            </a:r>
            <a:r>
              <a:rPr lang="pt-BR" sz="2400" kern="0" dirty="0"/>
              <a:t>um </a:t>
            </a:r>
            <a:r>
              <a:rPr lang="pt-BR" sz="2400" kern="0" dirty="0" err="1"/>
              <a:t>controller</a:t>
            </a:r>
            <a:r>
              <a:rPr lang="pt-BR" sz="2400" kern="0" dirty="0"/>
              <a:t> que receba uma requisição via </a:t>
            </a:r>
            <a:r>
              <a:rPr lang="pt-BR" sz="2400" kern="0" dirty="0" err="1"/>
              <a:t>http</a:t>
            </a:r>
            <a:r>
              <a:rPr lang="pt-BR" sz="2400" kern="0" dirty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formulários </a:t>
            </a:r>
            <a:r>
              <a:rPr lang="pt-BR" sz="2400" kern="0" dirty="0" err="1"/>
              <a:t>html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Receber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err="1"/>
              <a:t>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7513" y="32905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Classe utilizada para estender serviços de um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Vamos ao código !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971800"/>
            <a:ext cx="70866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IDE </a:t>
            </a:r>
            <a:r>
              <a:rPr lang="pt-BR" sz="2400" kern="0" dirty="0" smtClean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</a:t>
            </a:r>
            <a:r>
              <a:rPr lang="pt-BR" sz="2400" dirty="0" smtClean="0"/>
              <a:t>2018‑09</a:t>
            </a:r>
            <a:endParaRPr lang="pt-BR" sz="2400" kern="0" dirty="0" smtClean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 smtClean="0">
                <a:sym typeface="Wingdings" panose="05000000000000000000" pitchFamily="2" charset="2"/>
              </a:rPr>
              <a:t>Wildfly</a:t>
            </a:r>
            <a:r>
              <a:rPr lang="pt-BR" sz="2400" kern="0" dirty="0" smtClean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projeto !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</a:t>
            </a:r>
            <a:r>
              <a:rPr lang="pt-BR" sz="2400" kern="0" dirty="0" err="1" smtClean="0"/>
              <a:t>servlet</a:t>
            </a:r>
            <a:r>
              <a:rPr lang="pt-BR" sz="2400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Configurações do </a:t>
            </a:r>
            <a:r>
              <a:rPr lang="pt-BR" sz="4200" dirty="0" err="1" smtClean="0"/>
              <a:t>Servlet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Como acessar meu </a:t>
            </a:r>
            <a:r>
              <a:rPr kumimoji="0" lang="pt-BR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pt-BR" sz="2400" dirty="0" smtClean="0"/>
              <a:t>?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R: Através dos mapeamentos !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... </a:t>
            </a:r>
            <a:r>
              <a:rPr lang="pt-BR" sz="4200" dirty="0" err="1"/>
              <a:t>extends</a:t>
            </a:r>
            <a:r>
              <a:rPr lang="pt-BR" sz="4200" dirty="0"/>
              <a:t> </a:t>
            </a:r>
            <a:r>
              <a:rPr lang="pt-BR" sz="4400" dirty="0" err="1"/>
              <a:t>HttpServlet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“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</a:t>
            </a:r>
            <a:r>
              <a:rPr lang="pt-BR" sz="2400" kern="0" dirty="0"/>
              <a:t>do pacote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javax.servlet.http</a:t>
            </a:r>
            <a:r>
              <a:rPr lang="pt-BR" sz="2400" kern="0" dirty="0"/>
              <a:t>” que </a:t>
            </a:r>
            <a:r>
              <a:rPr lang="pt-BR" sz="2400" kern="0" dirty="0" err="1"/>
              <a:t>extende</a:t>
            </a:r>
            <a:r>
              <a:rPr lang="pt-BR" sz="2400" kern="0" dirty="0"/>
              <a:t> a classe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GenericServlet</a:t>
            </a:r>
            <a:r>
              <a:rPr lang="pt-BR" sz="2400" kern="0" dirty="0"/>
              <a:t>” que implementa 2 interfaces.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1042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HttpServletRequest</a:t>
            </a:r>
            <a:r>
              <a:rPr lang="pt-BR" sz="4200" dirty="0"/>
              <a:t> VS </a:t>
            </a:r>
            <a:r>
              <a:rPr lang="pt-BR" sz="4200" dirty="0" err="1"/>
              <a:t>HttpServletResponse</a:t>
            </a:r>
            <a:r>
              <a:rPr lang="pt-BR" sz="4200" dirty="0"/>
              <a:t>.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Servlet</a:t>
            </a:r>
            <a:r>
              <a:rPr lang="pt-BR" sz="2400" kern="0" dirty="0"/>
              <a:t> possui um par de objetos, são os objetos de requisição e resposta.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Ciclo de vida </a:t>
            </a:r>
            <a:r>
              <a:rPr lang="pt-BR" sz="4400" dirty="0"/>
              <a:t>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a definição pela qual irá existir o </a:t>
            </a:r>
            <a:r>
              <a:rPr lang="pt-BR" sz="2400" kern="0" dirty="0" err="1"/>
              <a:t>servlet</a:t>
            </a:r>
            <a:r>
              <a:rPr lang="pt-BR" sz="2400" kern="0" dirty="0"/>
              <a:t>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Um ciclo de vida do </a:t>
            </a:r>
            <a:r>
              <a:rPr lang="pt-BR" sz="2400" dirty="0" err="1"/>
              <a:t>Servlet</a:t>
            </a:r>
            <a:r>
              <a:rPr lang="pt-BR" sz="2400" dirty="0"/>
              <a:t> é gerenciado pelo </a:t>
            </a:r>
            <a:r>
              <a:rPr lang="pt-BR" sz="2400" dirty="0" err="1"/>
              <a:t>ServletContainer</a:t>
            </a:r>
            <a:r>
              <a:rPr lang="pt-BR" sz="2400" dirty="0"/>
              <a:t> (</a:t>
            </a:r>
            <a:r>
              <a:rPr lang="pt-BR" sz="2400" dirty="0" err="1"/>
              <a:t>Wildfly</a:t>
            </a:r>
            <a:r>
              <a:rPr lang="pt-BR" sz="2400" dirty="0"/>
              <a:t>). Quando o </a:t>
            </a:r>
            <a:r>
              <a:rPr lang="pt-BR" sz="2400" dirty="0" err="1"/>
              <a:t>Servlet</a:t>
            </a:r>
            <a:r>
              <a:rPr lang="pt-BR" sz="2400" dirty="0"/>
              <a:t> é chamado ele inicia através do método </a:t>
            </a:r>
            <a:r>
              <a:rPr lang="pt-BR" sz="2400" dirty="0" err="1"/>
              <a:t>init</a:t>
            </a:r>
            <a:r>
              <a:rPr lang="pt-BR" sz="2400" dirty="0"/>
              <a:t>(), e depois chama o método </a:t>
            </a:r>
            <a:r>
              <a:rPr lang="pt-BR" sz="2400" dirty="0" err="1"/>
              <a:t>service</a:t>
            </a:r>
            <a:r>
              <a:rPr lang="pt-BR" sz="2400" dirty="0"/>
              <a:t>() para atender e tratar às requisições, quando deve morrer, é chamado o método </a:t>
            </a:r>
            <a:r>
              <a:rPr lang="pt-BR" sz="2400" dirty="0" err="1"/>
              <a:t>destroy</a:t>
            </a:r>
            <a:r>
              <a:rPr lang="pt-BR" sz="2400" dirty="0"/>
              <a:t>().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5248487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2247</Words>
  <Application>Microsoft Office PowerPoint</Application>
  <PresentationFormat>Apresentação na tela (4:3)</PresentationFormat>
  <Paragraphs>321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Questionário</vt:lpstr>
      <vt:lpstr>Servlets</vt:lpstr>
      <vt:lpstr>Tópicos:</vt:lpstr>
      <vt:lpstr>Objetivos da aula:</vt:lpstr>
      <vt:lpstr>O que é Servlet ?</vt:lpstr>
      <vt:lpstr>Vamos ao código !</vt:lpstr>
      <vt:lpstr>Configurações do Servlet</vt:lpstr>
      <vt:lpstr>... extends HttpServlet ?</vt:lpstr>
      <vt:lpstr>HttpServletRequest VS HttpServletResponse.</vt:lpstr>
      <vt:lpstr>O que é Ciclo de vida ?</vt:lpstr>
      <vt:lpstr>Verbos HTTP.</vt:lpstr>
      <vt:lpstr>Parâmetros.</vt:lpstr>
      <vt:lpstr>O que é contexto da aplicação ?</vt:lpstr>
      <vt:lpstr>Interface ServletContext</vt:lpstr>
      <vt:lpstr>Listeners</vt:lpstr>
      <vt:lpstr>Sessões</vt:lpstr>
      <vt:lpstr>Sessões</vt:lpstr>
      <vt:lpstr>Escopos</vt:lpstr>
      <vt:lpstr>Filtros</vt:lpstr>
      <vt:lpstr>JSP (JavaServer Pages) e Taglibs</vt:lpstr>
      <vt:lpstr>JSTL</vt:lpstr>
      <vt:lpstr>EL (Expression Language)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2018-10-14T20:40:09Z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