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31639" removePersonalInfoOnSave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7" r:id="rId2"/>
    <p:sldId id="258" r:id="rId3"/>
    <p:sldId id="259" r:id="rId4"/>
    <p:sldId id="288" r:id="rId5"/>
    <p:sldId id="306" r:id="rId6"/>
    <p:sldId id="307" r:id="rId7"/>
    <p:sldId id="308" r:id="rId8"/>
    <p:sldId id="292" r:id="rId9"/>
    <p:sldId id="309" r:id="rId10"/>
    <p:sldId id="293" r:id="rId11"/>
    <p:sldId id="310" r:id="rId12"/>
    <p:sldId id="311" r:id="rId13"/>
    <p:sldId id="313" r:id="rId14"/>
  </p:sldIdLst>
  <p:sldSz cx="9144000" cy="6858000" type="screen4x3"/>
  <p:notesSz cx="6858000" cy="9144000"/>
  <p:defaultTextStyle>
    <a:lvl1pPr marL="0" algn="l" rtl="0" latinLnBrk="0">
      <a:defRPr lang="pt-BR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lang="pt-BR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lang="pt-BR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lang="pt-BR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lang="pt-BR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lang="pt-BR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lang="pt-BR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lang="pt-BR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lang="pt-BR"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3344" autoAdjust="0"/>
    <p:restoredTop sz="72598" autoAdjust="0"/>
  </p:normalViewPr>
  <p:slideViewPr>
    <p:cSldViewPr>
      <p:cViewPr varScale="1">
        <p:scale>
          <a:sx n="78" d="100"/>
          <a:sy n="78" d="100"/>
        </p:scale>
        <p:origin x="42" y="30"/>
      </p:cViewPr>
      <p:guideLst>
        <p:guide orient="horz" pos="2160"/>
        <p:guide pos="2880"/>
      </p:guideLst>
    </p:cSldViewPr>
  </p:slideViewPr>
  <p:notesTextViewPr>
    <p:cViewPr>
      <p:scale>
        <a:sx n="75" d="100"/>
        <a:sy n="7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0">
              <a:defRPr lang="pt-BR" sz="1200"/>
            </a:lvl1pPr>
            <a:extLst/>
          </a:lstStyle>
          <a:p>
            <a:endParaRPr lang="pt-BR"/>
          </a:p>
        </p:txBody>
      </p:sp>
      <p:sp>
        <p:nvSpPr>
          <p:cNvPr id="3" name="Rectangle 3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0">
              <a:defRPr lang="pt-BR" sz="1200"/>
            </a:lvl1pPr>
            <a:extLst/>
          </a:lstStyle>
          <a:p>
            <a:fld id="{54D4857D-62A5-486B-9129-468003D7E020}" type="datetimeFigureOut">
              <a:rPr lang="pt-BR" smtClean="0"/>
              <a:pPr/>
              <a:t>17/10/2018</a:t>
            </a:fld>
            <a:endParaRPr lang="pt-BR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0">
              <a:defRPr lang="pt-BR" sz="1200"/>
            </a:lvl1pPr>
            <a:extLst/>
          </a:lstStyle>
          <a:p>
            <a:endParaRPr lang="pt-BR"/>
          </a:p>
        </p:txBody>
      </p:sp>
      <p:sp>
        <p:nvSpPr>
          <p:cNvPr id="5" name="Rectangle 5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0">
              <a:defRPr lang="pt-BR" sz="1200"/>
            </a:lvl1pPr>
            <a:extLst/>
          </a:lstStyle>
          <a:p>
            <a:fld id="{2EBE4566-6F3A-4CC1-BD6C-9C510D05F126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88232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0">
              <a:defRPr lang="pt-BR" sz="1200"/>
            </a:lvl1pPr>
            <a:extLst/>
          </a:lstStyle>
          <a:p>
            <a:endParaRPr lang="pt-BR"/>
          </a:p>
        </p:txBody>
      </p:sp>
      <p:sp>
        <p:nvSpPr>
          <p:cNvPr id="3" name="Rectangle 3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0">
              <a:defRPr lang="pt-BR" sz="1200"/>
            </a:lvl1pPr>
            <a:extLst/>
          </a:lstStyle>
          <a:p>
            <a:fld id="{2D2EF2CE-B28C-4ED4-8FD0-48BB3F48846A}" type="datetimeFigureOut">
              <a:pPr/>
              <a:t>17/10/2018</a:t>
            </a:fld>
            <a:endParaRPr lang="pt-BR"/>
          </a:p>
        </p:txBody>
      </p:sp>
      <p:sp>
        <p:nvSpPr>
          <p:cNvPr id="4" name="Rectangle 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pt-BR"/>
          </a:p>
        </p:txBody>
      </p:sp>
      <p:sp>
        <p:nvSpPr>
          <p:cNvPr id="5" name="Rectangle 5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Rectangle 6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0">
              <a:defRPr lang="pt-BR" sz="1200"/>
            </a:lvl1pPr>
            <a:extLst/>
          </a:lstStyle>
          <a:p>
            <a:endParaRPr lang="pt-BR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0">
              <a:defRPr lang="pt-BR" sz="1200"/>
            </a:lvl1pPr>
            <a:extLst/>
          </a:lstStyle>
          <a:p>
            <a:fld id="{61807874-5299-41B2-A37A-6AA3547857F4}" type="slidenum"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08812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 latinLnBrk="0">
      <a:defRPr lang="pt-B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lang="pt-B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lang="pt-B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lang="pt-B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lang="pt-B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lang="pt-B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lang="pt-B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lang="pt-B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lang="pt-BR"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pt-BR" smtClean="0"/>
              <a:pPr/>
              <a:t>1</a:t>
            </a:fld>
            <a:endParaRPr lang="pt-B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@Any: Think of it as an omnipresent qualifier. It’s there even if its not.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@Default: As the name suggests, this qualifier treated as a default when none other qualifiers have been specific. 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only exception to this rule is when the @Named (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javax.inject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qualifier is used as well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@New: Used to obtain a new instance of a bean on-demand. The new instance is scope independent. This has been deprecated since CDI 1.1</a:t>
            </a:r>
            <a:endParaRPr lang="pt-B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pt-B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Todos tem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Any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 Default de forma implícita, porém quando cria um Qualificador,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ele substitui o default por esse motivo a exigência de inserir a anotação ao injetar o </a:t>
            </a:r>
            <a:r>
              <a:rPr lang="pt-BR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bean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pt-B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Managed Bean [class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br.com.java.advanced.qualifier.ServicoLoginWs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 with qualifiers [@Any @Default]</a:t>
            </a:r>
            <a:endParaRPr lang="pt-BR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t-B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</a:t>
            </a:r>
            <a:r>
              <a:rPr lang="pt-B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Managed</a:t>
            </a:r>
            <a:r>
              <a:rPr lang="pt-B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t-B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Bean</a:t>
            </a:r>
            <a:r>
              <a:rPr lang="pt-B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[</a:t>
            </a:r>
            <a:r>
              <a:rPr lang="pt-B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</a:t>
            </a:r>
            <a:r>
              <a:rPr lang="pt-B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t-B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br.com.java.advanced.qualifier.ServicoLoginDb</a:t>
            </a:r>
            <a:r>
              <a:rPr lang="pt-B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 </a:t>
            </a:r>
            <a:r>
              <a:rPr lang="pt-B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</a:t>
            </a:r>
            <a:r>
              <a:rPr lang="pt-B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t-B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qualifiers</a:t>
            </a:r>
            <a:r>
              <a:rPr lang="pt-B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[@</a:t>
            </a:r>
            <a:r>
              <a:rPr lang="pt-B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QualificadorLogin</a:t>
            </a:r>
            <a:r>
              <a:rPr lang="pt-B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@</a:t>
            </a:r>
            <a:r>
              <a:rPr lang="pt-B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Any</a:t>
            </a:r>
            <a:r>
              <a:rPr lang="pt-B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</a:t>
            </a:r>
            <a:endParaRPr lang="pt-B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pt-B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Qualifier</a:t>
            </a:r>
            <a:endParaRPr lang="pt-B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Retention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(RUNTIME)</a:t>
            </a:r>
          </a:p>
          <a:p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@Target({METHOD, FIELD, PARAMETER, TYPE})</a:t>
            </a:r>
          </a:p>
          <a:p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@interface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QualificadorLoginDb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{</a:t>
            </a:r>
          </a:p>
          <a:p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  <a:endParaRPr kumimoji="0" lang="pt-BR" sz="1200" b="0" i="0" u="none" strike="noStrike" kern="0" cap="none" spc="0" normalizeH="0" baseline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endParaRPr kumimoji="0" lang="pt-BR" sz="1200" b="0" i="0" u="none" strike="noStrike" kern="0" cap="none" spc="0" normalizeH="0" baseline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</a:t>
            </a:r>
            <a:r>
              <a:rPr lang="pt-BR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Qualifier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quando aplicada, caracteriza a estrutura em questão como um qualificador.</a:t>
            </a:r>
          </a:p>
          <a:p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</a:t>
            </a:r>
            <a:r>
              <a:rPr lang="pt-BR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Retention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indica em que fases do código a anotação deve ser mantida.</a:t>
            </a:r>
          </a:p>
          <a:p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@Target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indica a que tipo de recurso a anotação em questão (neste caso, novamente um qualificador) poderá se associar.</a:t>
            </a:r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pt-BR" smtClean="0"/>
              <a:pPr/>
              <a:t>10</a:t>
            </a:fld>
            <a:endParaRPr lang="pt-B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Como usar</a:t>
            </a:r>
          </a:p>
          <a:p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Para usar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Bean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Validation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basta anotar uma propriedade, um método ou seus parâmetros</a:t>
            </a:r>
          </a:p>
          <a:p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 anotações. O sistema verificará se os valores são compatíveis com as restrições de</a:t>
            </a:r>
          </a:p>
          <a:p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validação e lançará uma exceção se não forem.</a:t>
            </a:r>
          </a:p>
          <a:p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Por exemplo:</a:t>
            </a:r>
          </a:p>
          <a:p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{</a:t>
            </a:r>
          </a:p>
          <a:p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@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NotNull</a:t>
            </a:r>
            <a:endParaRPr lang="pt-B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String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firstname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</a:p>
          <a:p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@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NotNull</a:t>
            </a:r>
            <a:endParaRPr lang="pt-B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String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lastname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</a:p>
          <a:p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pt-BR" smtClean="0"/>
              <a:pPr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06699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Anotações podem ser combinadas: </a:t>
            </a:r>
          </a:p>
          <a:p>
            <a:r>
              <a:rPr lang="pt-BR" dirty="0" err="1"/>
              <a:t>public</a:t>
            </a:r>
            <a:r>
              <a:rPr lang="pt-BR" dirty="0"/>
              <a:t> </a:t>
            </a:r>
            <a:r>
              <a:rPr lang="pt-BR" dirty="0" err="1"/>
              <a:t>class</a:t>
            </a:r>
            <a:r>
              <a:rPr lang="pt-BR" dirty="0"/>
              <a:t> </a:t>
            </a:r>
            <a:r>
              <a:rPr lang="pt-BR" dirty="0" err="1"/>
              <a:t>Name</a:t>
            </a:r>
            <a:r>
              <a:rPr lang="pt-BR" dirty="0"/>
              <a:t> {</a:t>
            </a:r>
          </a:p>
          <a:p>
            <a:r>
              <a:rPr lang="pt-BR" dirty="0"/>
              <a:t>@</a:t>
            </a:r>
            <a:r>
              <a:rPr lang="pt-BR" dirty="0" err="1"/>
              <a:t>NotNull</a:t>
            </a:r>
            <a:r>
              <a:rPr lang="pt-BR" dirty="0"/>
              <a:t> </a:t>
            </a:r>
          </a:p>
          <a:p>
            <a:r>
              <a:rPr lang="pt-BR" dirty="0"/>
              <a:t>@</a:t>
            </a:r>
            <a:r>
              <a:rPr lang="pt-BR" dirty="0" err="1"/>
              <a:t>Size</a:t>
            </a:r>
            <a:r>
              <a:rPr lang="pt-BR" dirty="0"/>
              <a:t>(min=1, </a:t>
            </a:r>
            <a:r>
              <a:rPr lang="pt-BR" dirty="0" err="1"/>
              <a:t>max</a:t>
            </a:r>
            <a:r>
              <a:rPr lang="pt-BR" dirty="0"/>
              <a:t>=16) </a:t>
            </a:r>
          </a:p>
          <a:p>
            <a:r>
              <a:rPr lang="pt-BR" dirty="0" err="1"/>
              <a:t>private</a:t>
            </a:r>
            <a:r>
              <a:rPr lang="pt-BR" dirty="0"/>
              <a:t> </a:t>
            </a:r>
            <a:r>
              <a:rPr lang="pt-BR" dirty="0" err="1"/>
              <a:t>String</a:t>
            </a:r>
            <a:r>
              <a:rPr lang="pt-BR" dirty="0"/>
              <a:t> </a:t>
            </a:r>
            <a:r>
              <a:rPr lang="pt-BR" dirty="0" err="1"/>
              <a:t>firstname</a:t>
            </a:r>
            <a:r>
              <a:rPr lang="pt-BR" dirty="0"/>
              <a:t>; </a:t>
            </a:r>
          </a:p>
          <a:p>
            <a:endParaRPr lang="pt-BR" dirty="0"/>
          </a:p>
          <a:p>
            <a:r>
              <a:rPr lang="pt-BR" dirty="0"/>
              <a:t>@</a:t>
            </a:r>
            <a:r>
              <a:rPr lang="pt-BR" dirty="0" err="1"/>
              <a:t>NotNull</a:t>
            </a:r>
            <a:r>
              <a:rPr lang="pt-BR" dirty="0"/>
              <a:t> </a:t>
            </a:r>
          </a:p>
          <a:p>
            <a:r>
              <a:rPr lang="pt-BR" dirty="0"/>
              <a:t>@</a:t>
            </a:r>
            <a:r>
              <a:rPr lang="pt-BR" dirty="0" err="1"/>
              <a:t>Size</a:t>
            </a:r>
            <a:r>
              <a:rPr lang="pt-BR" dirty="0"/>
              <a:t>(min=1, </a:t>
            </a:r>
            <a:r>
              <a:rPr lang="pt-BR" dirty="0" err="1"/>
              <a:t>max</a:t>
            </a:r>
            <a:r>
              <a:rPr lang="pt-BR" dirty="0"/>
              <a:t>=16) </a:t>
            </a:r>
          </a:p>
          <a:p>
            <a:r>
              <a:rPr lang="pt-BR" dirty="0" err="1"/>
              <a:t>private</a:t>
            </a:r>
            <a:r>
              <a:rPr lang="pt-BR" dirty="0"/>
              <a:t> </a:t>
            </a:r>
            <a:r>
              <a:rPr lang="pt-BR" dirty="0" err="1"/>
              <a:t>String</a:t>
            </a:r>
            <a:r>
              <a:rPr lang="pt-BR" dirty="0"/>
              <a:t> </a:t>
            </a:r>
            <a:r>
              <a:rPr lang="pt-BR" dirty="0" err="1"/>
              <a:t>lastname</a:t>
            </a:r>
            <a:r>
              <a:rPr lang="pt-BR" dirty="0"/>
              <a:t>; </a:t>
            </a:r>
          </a:p>
          <a:p>
            <a:r>
              <a:rPr lang="pt-BR" dirty="0"/>
              <a:t>}</a:t>
            </a:r>
            <a:endParaRPr lang="pt-B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pt-BR" smtClean="0"/>
              <a:pPr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11022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pt-BR" smtClean="0"/>
              <a:pPr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28836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1" dirty="0"/>
              <a:t>CDI </a:t>
            </a:r>
            <a:r>
              <a:rPr lang="pt-BR" b="1" dirty="0">
                <a:sym typeface="Wingdings" panose="05000000000000000000" pitchFamily="2" charset="2"/>
              </a:rPr>
              <a:t> </a:t>
            </a:r>
            <a:r>
              <a:rPr lang="pt-BR" b="0" dirty="0">
                <a:sym typeface="Wingdings" panose="05000000000000000000" pitchFamily="2" charset="2"/>
              </a:rPr>
              <a:t>CDI é a especificação do Java EE 6 que cuida da parte de injeção de dependências. E, além de ser oficial e estar incluída em todos os servidores de aplicação, é tão boa e produtiva que já tem gente questionando o papel do Spring nos dias de hoje</a:t>
            </a:r>
          </a:p>
          <a:p>
            <a:endParaRPr lang="pt-BR" b="0" dirty="0">
              <a:sym typeface="Wingdings" panose="05000000000000000000" pitchFamily="2" charset="2"/>
            </a:endParaRPr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pt-BR" smtClean="0"/>
              <a:pPr/>
              <a:t>2</a:t>
            </a:fld>
            <a:endParaRPr 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endParaRPr kumimoji="0" lang="pt-BR" sz="1200" b="0" i="0" u="none" strike="noStrike" kern="0" cap="none" spc="0" normalizeH="0" baseline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pt-BR" smtClean="0"/>
              <a:pPr/>
              <a:t>3</a:t>
            </a:fld>
            <a:endParaRPr 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lang="pt-BR"/>
            </a:pPr>
            <a:r>
              <a:rPr lang="pt-BR" b="1" dirty="0"/>
              <a:t>CDI </a:t>
            </a:r>
            <a:r>
              <a:rPr lang="pt-BR" b="1" dirty="0">
                <a:sym typeface="Wingdings" panose="05000000000000000000" pitchFamily="2" charset="2"/>
              </a:rPr>
              <a:t> </a:t>
            </a:r>
            <a:r>
              <a:rPr lang="pt-BR" b="0" dirty="0">
                <a:sym typeface="Wingdings" panose="05000000000000000000" pitchFamily="2" charset="2"/>
              </a:rPr>
              <a:t>CDI é a especificação do Java EE 6 que cuida da parte de injeção de dependências. E, além de ser oficial e estar incluída em todos os servidores de aplicação, é tão boa e produtiva que já tem gente questionando o papel do Spring nos dias de hoje</a:t>
            </a:r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 CDI se encaixa muito bem em todo tipo de projeto Java. Se você usa JSF2, usar CDI é natural. Mas mesmo para aplicações Web simples, com apenas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Servlets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o CDI é um grande ganho.</a:t>
            </a:r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Dependências são associadas a contextos e tem seu ciclo de vida gerenciado automaticamente pelo container. Ao redor deste mecanismo</a:t>
            </a:r>
            <a:endParaRPr lang="pt-BR" sz="1200" kern="0" dirty="0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pt-BR" smtClean="0"/>
              <a:pPr/>
              <a:t>4</a:t>
            </a:fld>
            <a:endParaRPr lang="pt-B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kumimoji="0" lang="pt-BR" sz="1200" b="0" i="0" u="none" strike="noStrike" kern="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História do DI </a:t>
            </a:r>
            <a:r>
              <a:rPr kumimoji="0" lang="pt-BR" sz="1200" b="0" i="0" u="none" strike="noStrike" kern="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sym typeface="Wingdings" panose="05000000000000000000" pitchFamily="2" charset="2"/>
              </a:rPr>
              <a:t> Lançado na especificação Java EE 6 vem sendo aperfeiçoada e hoje muitas pessoas já repensam a utilização de frameworks como </a:t>
            </a:r>
            <a:r>
              <a:rPr kumimoji="0" lang="pt-BR" sz="1200" b="0" i="0" u="none" strike="noStrike" kern="0" cap="none" spc="0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sym typeface="Wingdings" panose="05000000000000000000" pitchFamily="2" charset="2"/>
              </a:rPr>
              <a:t>spring</a:t>
            </a:r>
            <a:r>
              <a:rPr kumimoji="0" lang="pt-BR" sz="1200" b="0" i="0" u="none" strike="noStrike" kern="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sym typeface="Wingdings" panose="05000000000000000000" pitchFamily="2" charset="2"/>
              </a:rPr>
              <a:t> </a:t>
            </a:r>
            <a:r>
              <a:rPr kumimoji="0" lang="pt-BR" sz="1200" b="0" i="0" u="none" strike="noStrike" kern="0" cap="none" spc="0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sym typeface="Wingdings" panose="05000000000000000000" pitchFamily="2" charset="2"/>
              </a:rPr>
              <a:t>mvc</a:t>
            </a:r>
            <a:r>
              <a:rPr kumimoji="0" lang="pt-BR" sz="1200" b="0" i="0" u="none" strike="noStrike" kern="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sym typeface="Wingdings" panose="05000000000000000000" pitchFamily="2" charset="2"/>
              </a:rPr>
              <a:t> para alguns projetos.</a:t>
            </a:r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lang="pt-BR" sz="1200" kern="0" dirty="0"/>
              <a:t>DI tornou-se popular inicialmente através de um framework de Java Enterprise que hoje é</a:t>
            </a:r>
            <a:r>
              <a:rPr lang="pt-BR" sz="1200" kern="0" baseline="0" dirty="0"/>
              <a:t> </a:t>
            </a:r>
            <a:r>
              <a:rPr lang="pt-BR" sz="1200" kern="0" dirty="0"/>
              <a:t>uma alternativa concorrente ao Java EE: o Spring.</a:t>
            </a:r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endParaRPr lang="pt-BR" sz="1200" kern="0" dirty="0"/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endParaRPr lang="pt-BR" sz="1200" kern="0" dirty="0"/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Acoplamento mede o nível de interdependência entre os componentes em um contexto (sistema, programa, aplicação ou qualquer que seja a estrutura da solução). Quanto maior o nível de acoplamento, maior é a probabilidade de que a alteração em um elemento da aplicação afete outros.</a:t>
            </a:r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Devemos projetar componentes com alto grau de coesão e baixo acoplamento</a:t>
            </a:r>
            <a:endParaRPr lang="pt-BR" sz="1200" kern="0" dirty="0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pt-BR" smtClean="0"/>
              <a:pPr/>
              <a:t>5</a:t>
            </a:fld>
            <a:endParaRPr lang="pt-B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lang="pt-BR" sz="1200" dirty="0"/>
              <a:t>A injeção de dependências (DI) é um padrão de design que contribui para diminuir o acoplamento entre um componente e suas dependências, já que transfere a responsabilidade por criar e instanciar a dependência para a camada que é responsável por criar o componente. Portanto, em vez de um DAO instanciar um </a:t>
            </a:r>
            <a:r>
              <a:rPr lang="pt-BR" sz="1200" i="1" dirty="0" err="1"/>
              <a:t>DataSource</a:t>
            </a:r>
            <a:r>
              <a:rPr lang="pt-BR" sz="1200" dirty="0"/>
              <a:t>, ele pode ser injetado automaticamente pela classe que o criou, ou pelo container. Em vez do componente persistente localizar um DAO via JNDI, ele disponibiliza uma referência ou método </a:t>
            </a:r>
            <a:r>
              <a:rPr lang="pt-BR" sz="1200" i="1" dirty="0" err="1"/>
              <a:t>setter</a:t>
            </a:r>
            <a:r>
              <a:rPr lang="pt-BR" sz="1200" dirty="0"/>
              <a:t>, e deixa que outra classe ou o</a:t>
            </a:r>
            <a:r>
              <a:rPr lang="pt-BR" sz="1200" baseline="0" dirty="0"/>
              <a:t> </a:t>
            </a:r>
            <a:r>
              <a:rPr lang="pt-BR" sz="1200" dirty="0"/>
              <a:t>container forneça um.</a:t>
            </a:r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lang="pt-B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É um padrão de design clássico para aplicações orientadas a objeto (também chamado de inversão de controle, e </a:t>
            </a:r>
            <a:r>
              <a:rPr lang="pt-B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indireção</a:t>
            </a:r>
            <a:r>
              <a:rPr lang="pt-B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endParaRPr lang="pt-BR" sz="1200" kern="0" dirty="0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pt-BR" smtClean="0"/>
              <a:pPr/>
              <a:t>6</a:t>
            </a:fld>
            <a:endParaRPr lang="pt-B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lang="pt-BR" sz="1200" kern="0" dirty="0"/>
              <a:t>Em nossa aula</a:t>
            </a:r>
            <a:r>
              <a:rPr lang="pt-BR" sz="1200" kern="0" baseline="0" dirty="0"/>
              <a:t> será utilizado em um servidor de aplicação, porém será passado um pequeno tutorial para implementar como </a:t>
            </a:r>
            <a:r>
              <a:rPr lang="pt-BR" sz="1200" kern="0" baseline="0" dirty="0" err="1"/>
              <a:t>standalone</a:t>
            </a:r>
            <a:r>
              <a:rPr lang="pt-BR" sz="1200" kern="0" baseline="0" dirty="0"/>
              <a:t>.</a:t>
            </a:r>
            <a:endParaRPr lang="pt-BR" sz="1200" kern="0" dirty="0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pt-BR" smtClean="0"/>
              <a:pPr/>
              <a:t>7</a:t>
            </a:fld>
            <a:endParaRPr lang="pt-B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spcBef>
                <a:spcPct val="20000"/>
              </a:spcBef>
              <a:buFont typeface="Arial"/>
              <a:buNone/>
              <a:defRPr lang="pt-BR"/>
            </a:pPr>
            <a:r>
              <a:rPr kumimoji="0" lang="pt-BR" sz="1200" b="0" i="0" u="none" strike="noStrike" kern="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1. ATIVAR CDI.</a:t>
            </a:r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kumimoji="0" lang="pt-BR" sz="1200" b="0" i="0" u="none" strike="noStrike" kern="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criar um arquivo beans.xml (vazio) e armazená-lo na pasta META-INF</a:t>
            </a:r>
          </a:p>
          <a:p>
            <a:pPr marL="0" lvl="0" indent="0">
              <a:spcBef>
                <a:spcPct val="20000"/>
              </a:spcBef>
              <a:buFont typeface="Arial"/>
              <a:buNone/>
              <a:defRPr lang="pt-BR"/>
            </a:pPr>
            <a:r>
              <a:rPr kumimoji="0" lang="pt-BR" sz="1200" b="0" i="0" u="none" strike="noStrike" kern="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dentro do </a:t>
            </a:r>
            <a:r>
              <a:rPr kumimoji="0" lang="pt-BR" sz="1200" b="0" i="0" u="none" strike="noStrike" kern="0" cap="none" spc="0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classpath</a:t>
            </a:r>
            <a:r>
              <a:rPr kumimoji="0" lang="pt-BR" sz="1200" b="0" i="0" u="none" strike="noStrike" kern="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da aplicação. Em Java EE 7 o beans.xml não precisa conter nada, mas se</a:t>
            </a:r>
          </a:p>
          <a:p>
            <a:pPr marL="0" lvl="0" indent="0">
              <a:spcBef>
                <a:spcPct val="20000"/>
              </a:spcBef>
              <a:buFont typeface="Arial"/>
              <a:buNone/>
              <a:defRPr lang="pt-BR"/>
            </a:pPr>
            <a:r>
              <a:rPr kumimoji="0" lang="pt-BR" sz="1200" b="0" i="0" u="none" strike="noStrike" kern="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contiver XML, deve conter pelo menos o elemento raiz com o seguinte código:</a:t>
            </a:r>
          </a:p>
          <a:p>
            <a:pPr marL="0" lvl="0" indent="0">
              <a:spcBef>
                <a:spcPct val="20000"/>
              </a:spcBef>
              <a:buFont typeface="Arial"/>
              <a:buNone/>
              <a:defRPr lang="pt-BR"/>
            </a:pPr>
            <a:endParaRPr kumimoji="0" lang="pt-BR" sz="1200" b="0" i="0" u="none" strike="noStrike" kern="0" cap="none" spc="0" normalizeH="0" baseline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0" lvl="0" indent="0">
              <a:spcBef>
                <a:spcPct val="20000"/>
              </a:spcBef>
              <a:buFont typeface="Arial"/>
              <a:buNone/>
              <a:defRPr lang="pt-BR"/>
            </a:pPr>
            <a:r>
              <a:rPr kumimoji="0" lang="pt-BR" sz="1200" b="0" i="0" u="none" strike="noStrike" kern="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&lt;</a:t>
            </a:r>
            <a:r>
              <a:rPr kumimoji="0" lang="pt-BR" sz="1200" b="0" i="0" u="none" strike="noStrike" kern="0" cap="none" spc="0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beans</a:t>
            </a:r>
            <a:r>
              <a:rPr kumimoji="0" lang="pt-BR" sz="1200" b="0" i="0" u="none" strike="noStrike" kern="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</a:t>
            </a:r>
            <a:r>
              <a:rPr kumimoji="0" lang="pt-BR" sz="1200" b="0" i="0" u="none" strike="noStrike" kern="0" cap="none" spc="0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xmlns</a:t>
            </a:r>
            <a:r>
              <a:rPr kumimoji="0" lang="pt-BR" sz="1200" b="0" i="0" u="none" strike="noStrike" kern="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="http://xmlns.jcp.org/xml/ns/javaee"</a:t>
            </a:r>
          </a:p>
          <a:p>
            <a:pPr marL="0" lvl="0" indent="0">
              <a:spcBef>
                <a:spcPct val="20000"/>
              </a:spcBef>
              <a:buFont typeface="Arial"/>
              <a:buNone/>
              <a:defRPr lang="pt-BR"/>
            </a:pPr>
            <a:r>
              <a:rPr kumimoji="0" lang="pt-BR" sz="1200" b="0" i="0" u="none" strike="noStrike" kern="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	</a:t>
            </a:r>
            <a:r>
              <a:rPr kumimoji="0" lang="pt-BR" sz="1200" b="0" i="0" u="none" strike="noStrike" kern="0" cap="none" spc="0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xmlns:xsi</a:t>
            </a:r>
            <a:r>
              <a:rPr kumimoji="0" lang="pt-BR" sz="1200" b="0" i="0" u="none" strike="noStrike" kern="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="http://www.w3.org/2001/XMLSchema-instance"</a:t>
            </a:r>
          </a:p>
          <a:p>
            <a:pPr marL="0" lvl="0" indent="0">
              <a:spcBef>
                <a:spcPct val="20000"/>
              </a:spcBef>
              <a:buFont typeface="Arial"/>
              <a:buNone/>
              <a:defRPr lang="pt-BR"/>
            </a:pPr>
            <a:r>
              <a:rPr kumimoji="0" lang="pt-BR" sz="1200" b="0" i="0" u="none" strike="noStrike" kern="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	</a:t>
            </a:r>
            <a:r>
              <a:rPr kumimoji="0" lang="pt-BR" sz="1200" b="0" i="0" u="none" strike="noStrike" kern="0" cap="none" spc="0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xsi:schemaLocation</a:t>
            </a:r>
            <a:r>
              <a:rPr kumimoji="0" lang="pt-BR" sz="1200" b="0" i="0" u="none" strike="noStrike" kern="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="http://xmlns.jcp.org/xml/ns/javaee</a:t>
            </a:r>
          </a:p>
          <a:p>
            <a:pPr marL="0" lvl="0" indent="0">
              <a:spcBef>
                <a:spcPct val="20000"/>
              </a:spcBef>
              <a:buFont typeface="Arial"/>
              <a:buNone/>
              <a:defRPr lang="pt-BR"/>
            </a:pPr>
            <a:r>
              <a:rPr kumimoji="0" lang="pt-BR" sz="1200" b="0" i="0" u="none" strike="noStrike" kern="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	http://xmlns.jcp.org/xml/ns/javaee/beans_1_1.xsd"</a:t>
            </a:r>
          </a:p>
          <a:p>
            <a:pPr marL="0" lvl="0" indent="0">
              <a:spcBef>
                <a:spcPct val="20000"/>
              </a:spcBef>
              <a:buFont typeface="Arial"/>
              <a:buNone/>
              <a:defRPr lang="pt-BR"/>
            </a:pPr>
            <a:r>
              <a:rPr kumimoji="0" lang="pt-BR" sz="1200" b="0" i="0" u="none" strike="noStrike" kern="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	</a:t>
            </a:r>
            <a:r>
              <a:rPr kumimoji="0" lang="pt-BR" sz="1200" b="0" i="0" u="none" strike="noStrike" kern="0" cap="none" spc="0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bean-discovery-mode</a:t>
            </a:r>
            <a:r>
              <a:rPr kumimoji="0" lang="pt-BR" sz="1200" b="0" i="0" u="none" strike="noStrike" kern="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="</a:t>
            </a:r>
            <a:r>
              <a:rPr kumimoji="0" lang="pt-BR" sz="1200" b="0" i="0" u="none" strike="noStrike" kern="0" cap="none" spc="0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annotated</a:t>
            </a:r>
            <a:r>
              <a:rPr kumimoji="0" lang="pt-BR" sz="1200" b="0" i="0" u="none" strike="noStrike" kern="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"&gt;</a:t>
            </a:r>
          </a:p>
          <a:p>
            <a:pPr marL="0" lvl="0" indent="0">
              <a:spcBef>
                <a:spcPct val="20000"/>
              </a:spcBef>
              <a:buFont typeface="Arial"/>
              <a:buNone/>
              <a:defRPr lang="pt-BR"/>
            </a:pPr>
            <a:r>
              <a:rPr kumimoji="0" lang="pt-BR" sz="1200" b="0" i="0" u="none" strike="noStrike" kern="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&lt;/</a:t>
            </a:r>
            <a:r>
              <a:rPr kumimoji="0" lang="pt-BR" sz="1200" b="0" i="0" u="none" strike="noStrike" kern="0" cap="none" spc="0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beans</a:t>
            </a:r>
            <a:endParaRPr kumimoji="0" lang="pt-BR" sz="1200" b="0" i="0" u="none" strike="noStrike" kern="0" cap="none" spc="0" normalizeH="0" baseline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pt-BR" smtClean="0"/>
              <a:pPr/>
              <a:t>8</a:t>
            </a:fld>
            <a:endParaRPr lang="pt-B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tendência é o CDI se tornar a principal tecnologia para gerenciar objetos na plataforma Java EE, onde praticamente TUDO será gerenciado por seu container e com o tempo substituirá outras especificações que também possuem um container, como EJB e JSF.</a:t>
            </a:r>
          </a:p>
          <a:p>
            <a:endParaRPr lang="pt-B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B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 um </a:t>
            </a:r>
            <a:r>
              <a:rPr lang="pt-B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bean</a:t>
            </a:r>
            <a:r>
              <a:rPr lang="pt-B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não declara nenhum escopo, ele pertence ao escopo do objeto onde foi injetado. Isto corresponde ao </a:t>
            </a:r>
            <a:r>
              <a:rPr lang="pt-B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pseudo-escopo</a:t>
            </a:r>
            <a:r>
              <a:rPr lang="pt-B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t-BR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@</a:t>
            </a:r>
            <a:r>
              <a:rPr lang="pt-BR" sz="1200" b="1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Dependent</a:t>
            </a:r>
            <a:endParaRPr lang="pt-BR" sz="1200" b="1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pt-BR" sz="1200" b="1" i="0" u="none" strike="noStrike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Percebemos aqui que temos um problema, pois o escopo de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Request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é curto demais para manter o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bean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na quantidade de tempo que desejamos e o escopo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Session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é longo demais e acaba mantendo o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bean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além do que desejamos. O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ViewScoped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veio para tentar resolver esse problema, criando um 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meio-termo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entre o </a:t>
            </a:r>
            <a:r>
              <a:rPr lang="pt-BR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Request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 o </a:t>
            </a:r>
            <a:r>
              <a:rPr lang="pt-BR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Session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pt-BR" sz="1200" b="1" i="0" u="none" strike="noStrike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ViewScoped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mantém o estado do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bean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enquanto houver requisições da mesma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/página, e quando ele muda de página o estado do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bean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é descartado.</a:t>
            </a:r>
          </a:p>
          <a:p>
            <a:endParaRPr lang="pt-B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/>
              <a:t>• @</a:t>
            </a:r>
            <a:r>
              <a:rPr lang="pt-BR" sz="1200" dirty="0" err="1"/>
              <a:t>ConversationScoped</a:t>
            </a:r>
            <a:r>
              <a:rPr lang="pt-BR" sz="1200" dirty="0"/>
              <a:t>	(</a:t>
            </a:r>
            <a:r>
              <a:rPr lang="pt-BR" sz="1200" dirty="0" err="1"/>
              <a:t>Dev</a:t>
            </a:r>
            <a:r>
              <a:rPr lang="pt-BR" sz="1200" dirty="0"/>
              <a:t> delimita fronteiras)</a:t>
            </a:r>
          </a:p>
          <a:p>
            <a:endParaRPr lang="pt-B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pt-BR" smtClean="0"/>
              <a:pPr/>
              <a:t>9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3"/>
          <p:cNvSpPr>
            <a:spLocks noGrp="1"/>
          </p:cNvSpPr>
          <p:nvPr>
            <p:ph type="subTitle" idx="1"/>
          </p:nvPr>
        </p:nvSpPr>
        <p:spPr>
          <a:xfrm>
            <a:off x="457200" y="5396132"/>
            <a:ext cx="8098302" cy="762000"/>
          </a:xfrm>
        </p:spPr>
        <p:txBody>
          <a:bodyPr/>
          <a:lstStyle>
            <a:lvl1pPr marL="0" indent="0" algn="r" eaLnBrk="1" latinLnBrk="0" hangingPunct="1">
              <a:buNone/>
              <a:defRPr kumimoji="0" lang="pt-BR" sz="1400"/>
            </a:lvl1pPr>
            <a:lvl2pPr marL="457200" indent="0" algn="ctr" eaLnBrk="1" latinLnBrk="0" hangingPunct="1">
              <a:buNone/>
            </a:lvl2pPr>
            <a:lvl3pPr marL="914400" indent="0" algn="ctr" eaLnBrk="1" latinLnBrk="0" hangingPunct="1">
              <a:buNone/>
            </a:lvl3pPr>
            <a:lvl4pPr marL="1371600" indent="0" algn="ctr" eaLnBrk="1" latinLnBrk="0" hangingPunct="1">
              <a:buNone/>
            </a:lvl4pPr>
            <a:lvl5pPr marL="1828800" indent="0" algn="ctr" eaLnBrk="1" latinLnBrk="0" hangingPunct="1">
              <a:buNone/>
            </a:lvl5pPr>
            <a:lvl6pPr marL="2286000" indent="0" algn="ctr" eaLnBrk="1" latinLnBrk="0" hangingPunct="1">
              <a:buNone/>
            </a:lvl6pPr>
            <a:lvl7pPr marL="2743200" indent="0" algn="ctr" eaLnBrk="1" latinLnBrk="0" hangingPunct="1">
              <a:buNone/>
            </a:lvl7pPr>
            <a:lvl8pPr marL="3200400" indent="0" algn="ctr" eaLnBrk="1" latinLnBrk="0" hangingPunct="1">
              <a:buNone/>
            </a:lvl8pPr>
            <a:lvl9pPr marL="3657600" indent="0" algn="ctr" eaLnBrk="1" latinLnBrk="0" hangingPunct="1">
              <a:buNone/>
            </a:lvl9pPr>
            <a:extLst/>
          </a:lstStyle>
          <a:p>
            <a:pPr eaLnBrk="1" latinLnBrk="0" hangingPunct="1"/>
            <a:r>
              <a:rPr lang="pt-BR"/>
              <a:t>Clique para editar o estilo do subtítulo mestre</a:t>
            </a:r>
            <a:endParaRPr/>
          </a:p>
        </p:txBody>
      </p:sp>
      <p:grpSp>
        <p:nvGrpSpPr>
          <p:cNvPr id="16" name="Group 23"/>
          <p:cNvGrpSpPr/>
          <p:nvPr/>
        </p:nvGrpSpPr>
        <p:grpSpPr>
          <a:xfrm>
            <a:off x="14990" y="1976657"/>
            <a:ext cx="2042410" cy="533400"/>
            <a:chOff x="0" y="2000250"/>
            <a:chExt cx="3733800" cy="533400"/>
          </a:xfrm>
        </p:grpSpPr>
        <p:sp>
          <p:nvSpPr>
            <p:cNvPr id="30" name="Rectangle 14"/>
            <p:cNvSpPr/>
            <p:nvPr/>
          </p:nvSpPr>
          <p:spPr>
            <a:xfrm>
              <a:off x="0" y="2381250"/>
              <a:ext cx="3733800" cy="76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7" name="Rectangle 14"/>
            <p:cNvSpPr/>
            <p:nvPr/>
          </p:nvSpPr>
          <p:spPr>
            <a:xfrm>
              <a:off x="0" y="2305050"/>
              <a:ext cx="3733800" cy="76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21" name="Rectangle 14"/>
            <p:cNvSpPr/>
            <p:nvPr/>
          </p:nvSpPr>
          <p:spPr>
            <a:xfrm>
              <a:off x="0" y="2228850"/>
              <a:ext cx="3733800" cy="76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8" name="Rectangle 14"/>
            <p:cNvSpPr/>
            <p:nvPr/>
          </p:nvSpPr>
          <p:spPr>
            <a:xfrm>
              <a:off x="0" y="2152650"/>
              <a:ext cx="3733800" cy="76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6" name="Rectangle 14"/>
            <p:cNvSpPr/>
            <p:nvPr/>
          </p:nvSpPr>
          <p:spPr>
            <a:xfrm>
              <a:off x="0" y="2076450"/>
              <a:ext cx="3733800" cy="76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20" name="Rectangle 14"/>
            <p:cNvSpPr/>
            <p:nvPr/>
          </p:nvSpPr>
          <p:spPr>
            <a:xfrm>
              <a:off x="0" y="2000250"/>
              <a:ext cx="373380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13" name="Rectangle 14"/>
            <p:cNvSpPr/>
            <p:nvPr/>
          </p:nvSpPr>
          <p:spPr>
            <a:xfrm>
              <a:off x="0" y="2457450"/>
              <a:ext cx="373380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</p:grpSp>
      <p:grpSp>
        <p:nvGrpSpPr>
          <p:cNvPr id="29" name="Group 35"/>
          <p:cNvGrpSpPr/>
          <p:nvPr/>
        </p:nvGrpSpPr>
        <p:grpSpPr>
          <a:xfrm>
            <a:off x="8584055" y="1976657"/>
            <a:ext cx="552450" cy="542925"/>
            <a:chOff x="8667750" y="2000250"/>
            <a:chExt cx="476250" cy="542925"/>
          </a:xfrm>
        </p:grpSpPr>
        <p:sp>
          <p:nvSpPr>
            <p:cNvPr id="26" name="Rectangle 14"/>
            <p:cNvSpPr/>
            <p:nvPr/>
          </p:nvSpPr>
          <p:spPr>
            <a:xfrm>
              <a:off x="8667750" y="2381250"/>
              <a:ext cx="476250" cy="76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22" name="Rectangle 14"/>
            <p:cNvSpPr/>
            <p:nvPr/>
          </p:nvSpPr>
          <p:spPr>
            <a:xfrm>
              <a:off x="8667750" y="2305050"/>
              <a:ext cx="476250" cy="76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17" name="Rectangle 14"/>
            <p:cNvSpPr/>
            <p:nvPr/>
          </p:nvSpPr>
          <p:spPr>
            <a:xfrm>
              <a:off x="8667750" y="2228850"/>
              <a:ext cx="476250" cy="76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28" name="Rectangle 14"/>
            <p:cNvSpPr/>
            <p:nvPr/>
          </p:nvSpPr>
          <p:spPr>
            <a:xfrm>
              <a:off x="8667750" y="2152650"/>
              <a:ext cx="476250" cy="76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8667750" y="2076450"/>
              <a:ext cx="476250" cy="76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18" name="Rectangle 14"/>
            <p:cNvSpPr/>
            <p:nvPr/>
          </p:nvSpPr>
          <p:spPr>
            <a:xfrm>
              <a:off x="8667750" y="2000250"/>
              <a:ext cx="47625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9" name="Rectangle 14"/>
            <p:cNvSpPr/>
            <p:nvPr/>
          </p:nvSpPr>
          <p:spPr>
            <a:xfrm>
              <a:off x="8667750" y="2466975"/>
              <a:ext cx="47625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</p:grpSp>
      <p:sp>
        <p:nvSpPr>
          <p:cNvPr id="24" name="Oval 28"/>
          <p:cNvSpPr/>
          <p:nvPr userDrawn="1"/>
        </p:nvSpPr>
        <p:spPr>
          <a:xfrm>
            <a:off x="8572500" y="6038850"/>
            <a:ext cx="152400" cy="152400"/>
          </a:xfrm>
          <a:prstGeom prst="ellipse">
            <a:avLst/>
          </a:prstGeom>
          <a:effectLst/>
        </p:spPr>
        <p:style>
          <a:lnRef idx="1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pt-BR"/>
          </a:p>
        </p:txBody>
      </p:sp>
      <p:sp>
        <p:nvSpPr>
          <p:cNvPr id="23" name="Oval 28"/>
          <p:cNvSpPr/>
          <p:nvPr userDrawn="1"/>
        </p:nvSpPr>
        <p:spPr>
          <a:xfrm>
            <a:off x="8572500" y="6324600"/>
            <a:ext cx="152400" cy="152400"/>
          </a:xfrm>
          <a:prstGeom prst="ellipse">
            <a:avLst/>
          </a:prstGeom>
          <a:effectLst/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pt-BR"/>
          </a:p>
        </p:txBody>
      </p:sp>
      <p:sp>
        <p:nvSpPr>
          <p:cNvPr id="5" name="Oval 28"/>
          <p:cNvSpPr/>
          <p:nvPr userDrawn="1"/>
        </p:nvSpPr>
        <p:spPr>
          <a:xfrm>
            <a:off x="8572500" y="5476875"/>
            <a:ext cx="152400" cy="15240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pt-BR"/>
          </a:p>
        </p:txBody>
      </p:sp>
      <p:sp>
        <p:nvSpPr>
          <p:cNvPr id="14" name="Oval 28"/>
          <p:cNvSpPr/>
          <p:nvPr userDrawn="1"/>
        </p:nvSpPr>
        <p:spPr>
          <a:xfrm>
            <a:off x="8572500" y="5753100"/>
            <a:ext cx="152400" cy="152400"/>
          </a:xfrm>
          <a:prstGeom prst="ellipse">
            <a:avLst/>
          </a:prstGeom>
          <a:effectLst/>
        </p:spPr>
        <p:style>
          <a:lnRef idx="1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pt-BR"/>
          </a:p>
        </p:txBody>
      </p:sp>
      <p:sp>
        <p:nvSpPr>
          <p:cNvPr id="19" name="Rectangle 3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algn="r"/>
            <a:fld id="{8F67D422-08A8-451B-9A67-21962FC4B660}" type="datetimeFigureOut">
              <a:rPr kumimoji="0" lang="pt-BR" sz="1100"/>
              <a:pPr algn="r"/>
              <a:t>17/10/2018</a:t>
            </a:fld>
            <a:endParaRPr kumimoji="0" lang="pt-BR"/>
          </a:p>
        </p:txBody>
      </p:sp>
      <p:sp>
        <p:nvSpPr>
          <p:cNvPr id="25" name="Rectangle 35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69B2101-2E9F-420A-91A3-890890D84497}" type="slidenum">
              <a:rPr kumimoji="0" lang="pt-BR" sz="1200"/>
              <a:pPr/>
              <a:t>‹nº›</a:t>
            </a:fld>
            <a:endParaRPr kumimoji="0" lang="pt-BR"/>
          </a:p>
        </p:txBody>
      </p:sp>
      <p:sp>
        <p:nvSpPr>
          <p:cNvPr id="31" name="Rectangle 36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0" lang="pt-BR"/>
          </a:p>
        </p:txBody>
      </p:sp>
      <p:sp>
        <p:nvSpPr>
          <p:cNvPr id="33" name="Rectangle 32"/>
          <p:cNvSpPr>
            <a:spLocks noGrp="1"/>
          </p:cNvSpPr>
          <p:nvPr>
            <p:ph type="title" hasCustomPrompt="1"/>
          </p:nvPr>
        </p:nvSpPr>
        <p:spPr>
          <a:xfrm>
            <a:off x="2057400" y="281352"/>
            <a:ext cx="6509239" cy="3886200"/>
          </a:xfrm>
          <a:scene3d>
            <a:camera prst="orthographicFront"/>
            <a:lightRig rig="threePt" dir="t"/>
          </a:scene3d>
          <a:sp3d/>
        </p:spPr>
        <p:txBody>
          <a:bodyPr vert="horz" anchor="ctr">
            <a:normAutofit/>
          </a:bodyPr>
          <a:lstStyle>
            <a:lvl1pPr algn="ctr" eaLnBrk="1" latinLnBrk="0" hangingPunct="1">
              <a:lnSpc>
                <a:spcPct val="100000"/>
              </a:lnSpc>
              <a:defRPr kumimoji="0" lang="pt-BR" sz="7200" b="1" i="0" u="none" strike="noStrike" kern="0" cap="none" spc="0" normalizeH="0" baseline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chemeClr val="accent6">
                        <a:shade val="80000"/>
                      </a:schemeClr>
                    </a:gs>
                    <a:gs pos="45000">
                      <a:schemeClr val="accent6">
                        <a:shade val="100000"/>
                      </a:scheme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kumimoji="0" lang="pt-BR"/>
              <a:t>Mostrar Título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/>
          </a:p>
        </p:txBody>
      </p:sp>
      <p:sp>
        <p:nvSpPr>
          <p:cNvPr id="12" name="Rectangle 10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algn="r"/>
            <a:fld id="{8F67D422-08A8-451B-9A67-21962FC4B660}" type="datetimeFigureOut">
              <a:rPr kumimoji="0" lang="pt-BR" sz="1100"/>
              <a:pPr algn="r"/>
              <a:t>17/10/2018</a:t>
            </a:fld>
            <a:endParaRPr kumimoji="0" lang="pt-BR"/>
          </a:p>
        </p:txBody>
      </p:sp>
      <p:sp>
        <p:nvSpPr>
          <p:cNvPr id="27" name="Rectangle 11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69B2101-2E9F-420A-91A3-890890D84497}" type="slidenum">
              <a:rPr kumimoji="0" lang="pt-BR" sz="1200"/>
              <a:pPr/>
              <a:t>‹nº›</a:t>
            </a:fld>
            <a:endParaRPr kumimoji="0" lang="pt-BR"/>
          </a:p>
        </p:txBody>
      </p:sp>
      <p:sp>
        <p:nvSpPr>
          <p:cNvPr id="4" name="Rectangle 12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0" lang="pt-BR"/>
          </a:p>
        </p:txBody>
      </p:sp>
      <p:sp>
        <p:nvSpPr>
          <p:cNvPr id="28" name="Rectangle 14"/>
          <p:cNvSpPr>
            <a:spLocks noGrp="1"/>
          </p:cNvSpPr>
          <p:nvPr>
            <p:ph type="title"/>
          </p:nvPr>
        </p:nvSpPr>
        <p:spPr/>
        <p:txBody>
          <a:bodyPr rtlCol="0" anchor="b"/>
          <a:lstStyle/>
          <a:p>
            <a:pPr eaLnBrk="1" latinLnBrk="0" hangingPunct="1"/>
            <a:r>
              <a:rPr lang="pt-BR"/>
              <a:t>Clique para editar o título mestre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algn="r"/>
            <a:fld id="{8F67D422-08A8-451B-9A67-21962FC4B660}" type="datetimeFigureOut">
              <a:rPr kumimoji="0" lang="pt-BR" sz="1100"/>
              <a:pPr algn="r"/>
              <a:t>17/10/2018</a:t>
            </a:fld>
            <a:endParaRPr kumimoji="0" lang="pt-BR"/>
          </a:p>
        </p:txBody>
      </p:sp>
      <p:sp>
        <p:nvSpPr>
          <p:cNvPr id="26" name="Rectangl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kumimoji="0" lang="pt-BR"/>
          </a:p>
        </p:txBody>
      </p:sp>
      <p:sp>
        <p:nvSpPr>
          <p:cNvPr id="12" name="Rectangl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169B2101-2E9F-420A-91A3-890890D84497}" type="slidenum">
              <a:rPr kumimoji="0" lang="pt-BR" sz="1200"/>
              <a:pPr/>
              <a:t>‹nº›</a:t>
            </a:fld>
            <a:endParaRPr kumimoji="0" lang="pt-BR"/>
          </a:p>
        </p:txBody>
      </p:sp>
      <p:sp>
        <p:nvSpPr>
          <p:cNvPr id="27" name="Rectangle 6"/>
          <p:cNvSpPr>
            <a:spLocks noGrp="1"/>
          </p:cNvSpPr>
          <p:nvPr>
            <p:ph type="title" hasCustomPrompt="1"/>
          </p:nvPr>
        </p:nvSpPr>
        <p:spPr>
          <a:xfrm>
            <a:off x="228600" y="1676400"/>
            <a:ext cx="8229600" cy="1143000"/>
          </a:xfrm>
        </p:spPr>
        <p:txBody>
          <a:bodyPr rtlCol="0" anchor="ctr">
            <a:normAutofit/>
          </a:bodyPr>
          <a:lstStyle>
            <a:lvl1pPr eaLnBrk="1" latinLnBrk="0" hangingPunct="1">
              <a:defRPr kumimoji="0" lang="pt-BR" sz="4800" b="1" i="0" u="none" strike="noStrike" kern="0" cap="none" spc="0" normalizeH="0" baseline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rgbClr val="FA8D3D">
                        <a:shade val="80000"/>
                      </a:srgbClr>
                    </a:gs>
                    <a:gs pos="45000">
                      <a:srgbClr val="FA8D3D">
                        <a:shade val="100000"/>
                      </a:srgb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uLnTx/>
                <a:uFillTx/>
                <a:latin typeface="Trebuchet MS"/>
                <a:ea typeface="+mj-ea"/>
                <a:cs typeface="+mj-cs"/>
              </a:defRPr>
            </a:lvl1pPr>
            <a:extLst/>
          </a:lstStyle>
          <a:p>
            <a:r>
              <a:rPr kumimoji="0" lang="pt-BR"/>
              <a:t>Adicionar título de seção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ergunta e Resposta Simp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 eaLnBrk="1" latinLnBrk="0" hangingPunct="1">
              <a:defRPr kumimoji="0" lang="pt-BR"/>
            </a:lvl1pPr>
            <a:extLst/>
          </a:lstStyle>
          <a:p>
            <a:fld id="{1BEBB2CB-903D-46EF-8227-E770ED8FF514}" type="datetimeFigureOut">
              <a:pPr/>
              <a:t>17/10/2018</a:t>
            </a:fld>
            <a:endParaRPr kumimoji="0" lang="pt-BR"/>
          </a:p>
        </p:txBody>
      </p:sp>
      <p:sp>
        <p:nvSpPr>
          <p:cNvPr id="22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/>
          <a:p>
            <a:endParaRPr kumimoji="0" lang="pt-BR"/>
          </a:p>
        </p:txBody>
      </p:sp>
      <p:sp>
        <p:nvSpPr>
          <p:cNvPr id="31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/>
          <a:p>
            <a:fld id="{C75B88FA-3392-4D65-A457-DB2A9953195B}" type="slidenum">
              <a:pPr/>
              <a:t>‹nº›</a:t>
            </a:fld>
            <a:endParaRPr kumimoji="0" lang="pt-BR"/>
          </a:p>
        </p:txBody>
      </p:sp>
      <p:sp>
        <p:nvSpPr>
          <p:cNvPr id="4" name="Rectangle 8"/>
          <p:cNvSpPr>
            <a:spLocks noGrp="1"/>
          </p:cNvSpPr>
          <p:nvPr>
            <p:ph type="title" hasCustomPrompt="1"/>
          </p:nvPr>
        </p:nvSpPr>
        <p:spPr>
          <a:xfrm>
            <a:off x="228600" y="457200"/>
            <a:ext cx="8229600" cy="1143000"/>
          </a:xfrm>
        </p:spPr>
        <p:txBody>
          <a:bodyPr rtlCol="0" anchor="ctr"/>
          <a:lstStyle>
            <a:lvl1pPr algn="l" eaLnBrk="1" latinLnBrk="0" hangingPunct="1">
              <a:defRPr kumimoji="0" lang="pt-BR" i="1">
                <a:solidFill>
                  <a:schemeClr val="tx1">
                    <a:shade val="75000"/>
                  </a:schemeClr>
                </a:solidFill>
              </a:defRPr>
            </a:lvl1pPr>
            <a:extLst/>
          </a:lstStyle>
          <a:p>
            <a:r>
              <a:rPr kumimoji="0" lang="pt-BR"/>
              <a:t>Clique para adicionar uma pergunta</a:t>
            </a:r>
          </a:p>
        </p:txBody>
      </p:sp>
      <p:sp>
        <p:nvSpPr>
          <p:cNvPr id="13" name="Rectangle 13"/>
          <p:cNvSpPr>
            <a:spLocks noGrp="1"/>
          </p:cNvSpPr>
          <p:nvPr>
            <p:ph type="body" sz="quarter" idx="14" hasCustomPrompt="1"/>
          </p:nvPr>
        </p:nvSpPr>
        <p:spPr>
          <a:xfrm>
            <a:off x="228600" y="1676400"/>
            <a:ext cx="8229600" cy="1143000"/>
          </a:xfrm>
        </p:spPr>
        <p:txBody>
          <a:bodyPr rtlCol="0" anchor="ctr"/>
          <a:lstStyle>
            <a:lvl1pPr algn="ctr" eaLnBrk="1" latinLnBrk="0" hangingPunct="1">
              <a:buFontTx/>
              <a:buNone/>
              <a:defRPr kumimoji="0" lang="pt-BR" sz="4800" b="1" i="0" u="none" strike="noStrike" kern="0" cap="none" spc="0" normalizeH="0" baseline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chemeClr val="accent6">
                        <a:shade val="80000"/>
                      </a:schemeClr>
                    </a:gs>
                    <a:gs pos="45000">
                      <a:schemeClr val="accent6">
                        <a:shade val="100000"/>
                      </a:scheme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defRPr>
            </a:lvl1pPr>
            <a:extLst/>
          </a:lstStyle>
          <a:p>
            <a:pPr lvl="0"/>
            <a:r>
              <a:rPr kumimoji="0" lang="pt-BR"/>
              <a:t>Clique para adicionar uma resposta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3" grpId="0" build="p">
        <p:tmplLst>
          <p:tmpl lvl="1">
            <p:tnLst>
              <p:par>
                <p:cTn presetID="45" presetClass="entr" presetSubtype="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ergunta e Resposta Detalhad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 eaLnBrk="1" latinLnBrk="0" hangingPunct="1">
              <a:defRPr kumimoji="0" lang="pt-BR"/>
            </a:lvl1pPr>
            <a:extLst/>
          </a:lstStyle>
          <a:p>
            <a:fld id="{1BEBB2CB-903D-46EF-8227-E770ED8FF514}" type="datetimeFigureOut">
              <a:pPr/>
              <a:t>17/10/2018</a:t>
            </a:fld>
            <a:endParaRPr kumimoji="0" lang="pt-BR"/>
          </a:p>
        </p:txBody>
      </p:sp>
      <p:sp>
        <p:nvSpPr>
          <p:cNvPr id="28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/>
          <a:p>
            <a:endParaRPr kumimoji="0" lang="pt-BR"/>
          </a:p>
        </p:txBody>
      </p:sp>
      <p:sp>
        <p:nvSpPr>
          <p:cNvPr id="10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/>
          <a:p>
            <a:fld id="{C75B88FA-3392-4D65-A457-DB2A9953195B}" type="slidenum">
              <a:pPr/>
              <a:t>‹nº›</a:t>
            </a:fld>
            <a:endParaRPr kumimoji="0" lang="pt-BR"/>
          </a:p>
        </p:txBody>
      </p:sp>
      <p:sp>
        <p:nvSpPr>
          <p:cNvPr id="31" name="Rectangle 8"/>
          <p:cNvSpPr>
            <a:spLocks noGrp="1"/>
          </p:cNvSpPr>
          <p:nvPr>
            <p:ph type="title" hasCustomPrompt="1"/>
          </p:nvPr>
        </p:nvSpPr>
        <p:spPr>
          <a:xfrm>
            <a:off x="228600" y="457200"/>
            <a:ext cx="8229600" cy="1143000"/>
          </a:xfrm>
        </p:spPr>
        <p:txBody>
          <a:bodyPr rtlCol="0" anchor="ctr"/>
          <a:lstStyle>
            <a:lvl1pPr algn="l" eaLnBrk="1" latinLnBrk="0" hangingPunct="1">
              <a:defRPr kumimoji="0" lang="pt-BR" i="1">
                <a:solidFill>
                  <a:schemeClr val="tx1">
                    <a:shade val="75000"/>
                  </a:schemeClr>
                </a:solidFill>
              </a:defRPr>
            </a:lvl1pPr>
            <a:extLst/>
          </a:lstStyle>
          <a:p>
            <a:r>
              <a:rPr kumimoji="0" lang="pt-BR"/>
              <a:t>Clique para adicionar uma pergunta</a:t>
            </a:r>
          </a:p>
        </p:txBody>
      </p:sp>
      <p:sp>
        <p:nvSpPr>
          <p:cNvPr id="25" name="Rectangle 13"/>
          <p:cNvSpPr>
            <a:spLocks noGrp="1"/>
          </p:cNvSpPr>
          <p:nvPr>
            <p:ph type="body" sz="quarter" idx="14" hasCustomPrompt="1"/>
          </p:nvPr>
        </p:nvSpPr>
        <p:spPr>
          <a:xfrm>
            <a:off x="228600" y="1676400"/>
            <a:ext cx="8229600" cy="1143000"/>
          </a:xfrm>
        </p:spPr>
        <p:txBody>
          <a:bodyPr rtlCol="0" anchor="ctr"/>
          <a:lstStyle>
            <a:lvl1pPr algn="ctr" eaLnBrk="1" latinLnBrk="0" hangingPunct="1">
              <a:buFontTx/>
              <a:buNone/>
              <a:defRPr kumimoji="0" lang="pt-BR" sz="4800" b="1" i="0" u="none" strike="noStrike" kern="0" cap="none" spc="0" normalizeH="0" baseline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chemeClr val="accent6">
                        <a:shade val="80000"/>
                      </a:schemeClr>
                    </a:gs>
                    <a:gs pos="45000">
                      <a:schemeClr val="accent6">
                        <a:shade val="100000"/>
                      </a:scheme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defRPr>
            </a:lvl1pPr>
            <a:extLst/>
          </a:lstStyle>
          <a:p>
            <a:pPr lvl="0"/>
            <a:r>
              <a:rPr kumimoji="0" lang="pt-BR"/>
              <a:t>Clique para adicionar uma resposta</a:t>
            </a:r>
          </a:p>
        </p:txBody>
      </p:sp>
      <p:sp>
        <p:nvSpPr>
          <p:cNvPr id="22" name="Rectangle 9"/>
          <p:cNvSpPr>
            <a:spLocks noGrp="1"/>
          </p:cNvSpPr>
          <p:nvPr>
            <p:ph type="body" sz="quarter" idx="15" hasCustomPrompt="1"/>
          </p:nvPr>
        </p:nvSpPr>
        <p:spPr>
          <a:xfrm>
            <a:off x="1828800" y="3124200"/>
            <a:ext cx="5105400" cy="1981200"/>
          </a:xfrm>
        </p:spPr>
        <p:txBody>
          <a:bodyPr vert="horz"/>
          <a:lstStyle>
            <a:lvl1pPr algn="ctr" eaLnBrk="1" latinLnBrk="0" hangingPunct="1">
              <a:buFontTx/>
              <a:buNone/>
              <a:defRPr kumimoji="0" lang="pt-BR" i="1" baseline="0"/>
            </a:lvl1pPr>
            <a:extLst/>
          </a:lstStyle>
          <a:p>
            <a:pPr lvl="0"/>
            <a:r>
              <a:rPr kumimoji="0" lang="pt-BR"/>
              <a:t>Clique para adicionar detalhes à resposta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25" grpId="0" build="p">
        <p:tmplLst>
          <p:tmpl lvl="1">
            <p:tnLst>
              <p:par>
                <p:cTn presetID="45" presetClass="entr" presetSubtype="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5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ergunta Verdadeiro ou Falso (Resposta: verdadeir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 eaLnBrk="1" latinLnBrk="0" hangingPunct="1">
              <a:defRPr kumimoji="0" lang="pt-BR"/>
            </a:lvl1pPr>
            <a:extLst/>
          </a:lstStyle>
          <a:p>
            <a:fld id="{1BEBB2CB-903D-46EF-8227-E770ED8FF514}" type="datetimeFigureOut">
              <a:pPr/>
              <a:t>17/10/2018</a:t>
            </a:fld>
            <a:endParaRPr kumimoji="0" lang="pt-BR"/>
          </a:p>
        </p:txBody>
      </p:sp>
      <p:sp>
        <p:nvSpPr>
          <p:cNvPr id="11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/>
          <a:p>
            <a:endParaRPr kumimoji="0" lang="pt-BR"/>
          </a:p>
        </p:txBody>
      </p:sp>
      <p:sp>
        <p:nvSpPr>
          <p:cNvPr id="10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/>
          <a:p>
            <a:fld id="{C75B88FA-3392-4D65-A457-DB2A9953195B}" type="slidenum">
              <a:pPr/>
              <a:t>‹nº›</a:t>
            </a:fld>
            <a:endParaRPr kumimoji="0" lang="pt-BR"/>
          </a:p>
        </p:txBody>
      </p:sp>
      <p:sp>
        <p:nvSpPr>
          <p:cNvPr id="27" name="Question"/>
          <p:cNvSpPr>
            <a:spLocks noGrp="1"/>
          </p:cNvSpPr>
          <p:nvPr>
            <p:ph type="title" hasCustomPrompt="1"/>
          </p:nvPr>
        </p:nvSpPr>
        <p:spPr>
          <a:xfrm>
            <a:off x="228600" y="457200"/>
            <a:ext cx="8229600" cy="1143000"/>
          </a:xfrm>
        </p:spPr>
        <p:txBody>
          <a:bodyPr rtlCol="0" anchor="ctr"/>
          <a:lstStyle>
            <a:lvl1pPr algn="l" eaLnBrk="1" latinLnBrk="0" hangingPunct="1">
              <a:defRPr kumimoji="0" lang="pt-BR" i="1">
                <a:solidFill>
                  <a:schemeClr val="tx1">
                    <a:shade val="75000"/>
                  </a:schemeClr>
                </a:solidFill>
              </a:defRPr>
            </a:lvl1pPr>
            <a:extLst/>
          </a:lstStyle>
          <a:p>
            <a:r>
              <a:rPr kumimoji="0" lang="pt-BR"/>
              <a:t>Clique para adicionar uma pergunta</a:t>
            </a:r>
          </a:p>
        </p:txBody>
      </p:sp>
      <p:sp>
        <p:nvSpPr>
          <p:cNvPr id="8" name="Answer Base"/>
          <p:cNvSpPr txBox="1"/>
          <p:nvPr userDrawn="1"/>
        </p:nvSpPr>
        <p:spPr>
          <a:xfrm>
            <a:off x="182880" y="1676400"/>
            <a:ext cx="8321040" cy="18288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marL="0" indent="0" algn="ctr" latinLnBrk="0">
              <a:spcBef>
                <a:spcPct val="20000"/>
              </a:spcBef>
              <a:buNone/>
            </a:pPr>
            <a:r>
              <a:rPr kumimoji="0" lang="pt-BR" sz="7200">
                <a:solidFill>
                  <a:schemeClr val="tx1">
                    <a:alpha val="40000"/>
                  </a:schemeClr>
                </a:solidFill>
              </a:rPr>
              <a:t>VERDADEIRO</a:t>
            </a:r>
            <a:r>
              <a:rPr kumimoji="0" lang="pt-BR" sz="7200" baseline="0">
                <a:solidFill>
                  <a:schemeClr val="tx1">
                    <a:alpha val="40000"/>
                  </a:schemeClr>
                </a:solidFill>
              </a:rPr>
              <a:t> </a:t>
            </a:r>
            <a:r>
              <a:rPr kumimoji="0" lang="pt-BR" sz="7200">
                <a:solidFill>
                  <a:schemeClr val="tx1">
                    <a:alpha val="40000"/>
                  </a:schemeClr>
                </a:solidFill>
              </a:rPr>
              <a:t>ou FALSO?</a:t>
            </a:r>
          </a:p>
        </p:txBody>
      </p:sp>
      <p:sp>
        <p:nvSpPr>
          <p:cNvPr id="7" name="Answer"/>
          <p:cNvSpPr/>
          <p:nvPr userDrawn="1"/>
        </p:nvSpPr>
        <p:spPr>
          <a:xfrm>
            <a:off x="182880" y="1676400"/>
            <a:ext cx="83210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latinLnBrk="0">
              <a:spcBef>
                <a:spcPct val="20000"/>
              </a:spcBef>
              <a:buNone/>
            </a:pPr>
            <a:r>
              <a:rPr kumimoji="0" lang="pt-BR" sz="720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rgbClr val="FA8D3D">
                        <a:shade val="80000"/>
                      </a:srgbClr>
                    </a:gs>
                    <a:gs pos="45000">
                      <a:srgbClr val="FA8D3D">
                        <a:shade val="100000"/>
                      </a:srgb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ea typeface="+mn-ea"/>
                <a:cs typeface="+mn-cs"/>
              </a:rPr>
              <a:t>VERDADEIRO </a:t>
            </a:r>
            <a:r>
              <a:rPr kumimoji="0" lang="pt-BR" sz="7200">
                <a:solidFill>
                  <a:prstClr val="white">
                    <a:alpha val="40000"/>
                  </a:prstClr>
                </a:solidFill>
                <a:ea typeface="+mn-ea"/>
                <a:cs typeface="+mn-cs"/>
              </a:rPr>
              <a:t>ou FALSO?</a:t>
            </a:r>
            <a:endParaRPr kumimoji="0"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3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7" grpId="0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ergunta Verdadeiro ou Falso (Resposta: fals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 eaLnBrk="1" latinLnBrk="0" hangingPunct="1">
              <a:defRPr kumimoji="0" lang="pt-BR"/>
            </a:lvl1pPr>
            <a:extLst/>
          </a:lstStyle>
          <a:p>
            <a:fld id="{1BEBB2CB-903D-46EF-8227-E770ED8FF514}" type="datetimeFigureOut">
              <a:pPr/>
              <a:t>17/10/2018</a:t>
            </a:fld>
            <a:endParaRPr kumimoji="0" lang="pt-BR"/>
          </a:p>
        </p:txBody>
      </p:sp>
      <p:sp>
        <p:nvSpPr>
          <p:cNvPr id="2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/>
          <a:p>
            <a:endParaRPr kumimoji="0" lang="pt-BR"/>
          </a:p>
        </p:txBody>
      </p:sp>
      <p:sp>
        <p:nvSpPr>
          <p:cNvPr id="28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/>
          <a:p>
            <a:fld id="{C75B88FA-3392-4D65-A457-DB2A9953195B}" type="slidenum">
              <a:pPr/>
              <a:t>‹nº›</a:t>
            </a:fld>
            <a:endParaRPr kumimoji="0" lang="pt-BR"/>
          </a:p>
        </p:txBody>
      </p:sp>
      <p:sp>
        <p:nvSpPr>
          <p:cNvPr id="6" name="Question"/>
          <p:cNvSpPr>
            <a:spLocks noGrp="1"/>
          </p:cNvSpPr>
          <p:nvPr>
            <p:ph type="title" hasCustomPrompt="1"/>
          </p:nvPr>
        </p:nvSpPr>
        <p:spPr>
          <a:xfrm>
            <a:off x="228600" y="457200"/>
            <a:ext cx="8229600" cy="1143000"/>
          </a:xfrm>
        </p:spPr>
        <p:txBody>
          <a:bodyPr rtlCol="0" anchor="ctr"/>
          <a:lstStyle>
            <a:lvl1pPr algn="l" eaLnBrk="1" latinLnBrk="0" hangingPunct="1">
              <a:defRPr kumimoji="0" lang="pt-BR" i="1">
                <a:solidFill>
                  <a:schemeClr val="tx1">
                    <a:shade val="75000"/>
                  </a:schemeClr>
                </a:solidFill>
              </a:defRPr>
            </a:lvl1pPr>
            <a:extLst/>
          </a:lstStyle>
          <a:p>
            <a:r>
              <a:rPr kumimoji="0" lang="pt-BR"/>
              <a:t>Clique para adicionar uma pergunta</a:t>
            </a:r>
          </a:p>
        </p:txBody>
      </p:sp>
      <p:sp>
        <p:nvSpPr>
          <p:cNvPr id="29" name="Answer Base"/>
          <p:cNvSpPr txBox="1"/>
          <p:nvPr userDrawn="1"/>
        </p:nvSpPr>
        <p:spPr>
          <a:xfrm>
            <a:off x="228600" y="1600200"/>
            <a:ext cx="8229600" cy="1293926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marL="0" indent="0" algn="ctr" latinLnBrk="0">
              <a:spcBef>
                <a:spcPct val="20000"/>
              </a:spcBef>
              <a:buNone/>
            </a:pPr>
            <a:r>
              <a:rPr kumimoji="0" lang="pt-BR" sz="7200">
                <a:solidFill>
                  <a:schemeClr val="tx1">
                    <a:alpha val="40000"/>
                  </a:schemeClr>
                </a:solidFill>
              </a:rPr>
              <a:t>VERDADEIRO</a:t>
            </a:r>
            <a:r>
              <a:rPr kumimoji="0" lang="pt-BR" sz="7200" baseline="0">
                <a:solidFill>
                  <a:schemeClr val="tx1">
                    <a:alpha val="40000"/>
                  </a:schemeClr>
                </a:solidFill>
              </a:rPr>
              <a:t> </a:t>
            </a:r>
            <a:r>
              <a:rPr kumimoji="0" lang="pt-BR" sz="7200">
                <a:solidFill>
                  <a:schemeClr val="tx1">
                    <a:alpha val="40000"/>
                  </a:schemeClr>
                </a:solidFill>
              </a:rPr>
              <a:t>ou FALSO?</a:t>
            </a:r>
          </a:p>
        </p:txBody>
      </p:sp>
      <p:sp>
        <p:nvSpPr>
          <p:cNvPr id="7" name="Answer"/>
          <p:cNvSpPr/>
          <p:nvPr userDrawn="1"/>
        </p:nvSpPr>
        <p:spPr>
          <a:xfrm>
            <a:off x="228600" y="1600200"/>
            <a:ext cx="8229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0" lang="pt-BR" sz="7200">
                <a:solidFill>
                  <a:prstClr val="white">
                    <a:alpha val="40000"/>
                  </a:prstClr>
                </a:solidFill>
                <a:ea typeface="+mn-ea"/>
                <a:cs typeface="+mn-cs"/>
              </a:rPr>
              <a:t>VERDADEIRO ou </a:t>
            </a:r>
            <a:r>
              <a:rPr kumimoji="0" lang="pt-BR" sz="720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rgbClr val="FA8D3D">
                        <a:shade val="80000"/>
                      </a:srgbClr>
                    </a:gs>
                    <a:gs pos="45000">
                      <a:srgbClr val="FA8D3D">
                        <a:shade val="100000"/>
                      </a:srgb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ea typeface="+mn-ea"/>
                <a:cs typeface="+mn-cs"/>
              </a:rPr>
              <a:t>FALSO</a:t>
            </a:r>
            <a:r>
              <a:rPr kumimoji="0" lang="pt-BR" sz="7200">
                <a:solidFill>
                  <a:prstClr val="white">
                    <a:alpha val="40000"/>
                  </a:prstClr>
                </a:solidFill>
                <a:ea typeface="+mn-ea"/>
                <a:cs typeface="+mn-cs"/>
              </a:rPr>
              <a:t>?</a:t>
            </a:r>
            <a:endParaRPr kumimoji="0"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3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7" grpId="0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tem Corresponde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/>
          <a:p>
            <a:endParaRPr kumimoji="0" lang="pt-BR"/>
          </a:p>
        </p:txBody>
      </p:sp>
      <p:sp>
        <p:nvSpPr>
          <p:cNvPr id="16" name="Rectangle 7"/>
          <p:cNvSpPr>
            <a:spLocks noGrp="1"/>
          </p:cNvSpPr>
          <p:nvPr>
            <p:ph type="body" sz="quarter" idx="13" hasCustomPrompt="1"/>
          </p:nvPr>
        </p:nvSpPr>
        <p:spPr>
          <a:xfrm>
            <a:off x="914400" y="20574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 lang="pt-BR"/>
            </a:lvl1pPr>
            <a:lvl2pPr eaLnBrk="1" latinLnBrk="0" hangingPunct="1">
              <a:buFontTx/>
              <a:buChar char="•"/>
              <a:defRPr kumimoji="0" lang="pt-BR"/>
            </a:lvl2pPr>
            <a:lvl3pPr eaLnBrk="1" latinLnBrk="0" hangingPunct="1">
              <a:buFontTx/>
              <a:buChar char="•"/>
              <a:defRPr kumimoji="0" lang="pt-BR"/>
            </a:lvl3pPr>
            <a:lvl4pPr eaLnBrk="1" latinLnBrk="0" hangingPunct="1">
              <a:buFontTx/>
              <a:buChar char="•"/>
              <a:defRPr kumimoji="0" lang="pt-BR"/>
            </a:lvl4pPr>
            <a:lvl5pPr eaLnBrk="1" latinLnBrk="0" hangingPunct="1">
              <a:buFontTx/>
              <a:buChar char="•"/>
              <a:defRPr kumimoji="0" lang="pt-BR"/>
            </a:lvl5pPr>
            <a:extLst/>
          </a:lstStyle>
          <a:p>
            <a:pPr lvl="0"/>
            <a:r>
              <a:rPr kumimoji="0" lang="pt-BR"/>
              <a:t>Clique para adicionar o item 1</a:t>
            </a:r>
          </a:p>
        </p:txBody>
      </p:sp>
      <p:sp>
        <p:nvSpPr>
          <p:cNvPr id="12" name="Rectangle 7"/>
          <p:cNvSpPr>
            <a:spLocks noGrp="1"/>
          </p:cNvSpPr>
          <p:nvPr>
            <p:ph type="body" sz="quarter" idx="14" hasCustomPrompt="1"/>
          </p:nvPr>
        </p:nvSpPr>
        <p:spPr>
          <a:xfrm>
            <a:off x="914400" y="29718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 lang="pt-BR"/>
            </a:lvl1pPr>
            <a:lvl2pPr eaLnBrk="1" latinLnBrk="0" hangingPunct="1">
              <a:buFontTx/>
              <a:buChar char="•"/>
              <a:defRPr kumimoji="0" lang="pt-BR"/>
            </a:lvl2pPr>
            <a:lvl3pPr eaLnBrk="1" latinLnBrk="0" hangingPunct="1">
              <a:buFontTx/>
              <a:buChar char="•"/>
              <a:defRPr kumimoji="0" lang="pt-BR"/>
            </a:lvl3pPr>
            <a:lvl4pPr eaLnBrk="1" latinLnBrk="0" hangingPunct="1">
              <a:buFontTx/>
              <a:buChar char="•"/>
              <a:defRPr kumimoji="0" lang="pt-BR"/>
            </a:lvl4pPr>
            <a:lvl5pPr eaLnBrk="1" latinLnBrk="0" hangingPunct="1">
              <a:buFontTx/>
              <a:buChar char="•"/>
              <a:defRPr kumimoji="0" lang="pt-BR"/>
            </a:lvl5pPr>
            <a:extLst/>
          </a:lstStyle>
          <a:p>
            <a:pPr lvl="0"/>
            <a:r>
              <a:rPr kumimoji="0" lang="pt-BR"/>
              <a:t>Clique para adicionar o item 2</a:t>
            </a:r>
          </a:p>
        </p:txBody>
      </p:sp>
      <p:sp>
        <p:nvSpPr>
          <p:cNvPr id="13" name="Rectangle 7"/>
          <p:cNvSpPr>
            <a:spLocks noGrp="1"/>
          </p:cNvSpPr>
          <p:nvPr>
            <p:ph type="body" sz="quarter" idx="15" hasCustomPrompt="1"/>
          </p:nvPr>
        </p:nvSpPr>
        <p:spPr>
          <a:xfrm>
            <a:off x="914400" y="38862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 lang="pt-BR"/>
            </a:lvl1pPr>
            <a:lvl2pPr eaLnBrk="1" latinLnBrk="0" hangingPunct="1">
              <a:buFontTx/>
              <a:buChar char="•"/>
              <a:defRPr kumimoji="0" lang="pt-BR"/>
            </a:lvl2pPr>
            <a:lvl3pPr eaLnBrk="1" latinLnBrk="0" hangingPunct="1">
              <a:buFontTx/>
              <a:buChar char="•"/>
              <a:defRPr kumimoji="0" lang="pt-BR"/>
            </a:lvl3pPr>
            <a:lvl4pPr eaLnBrk="1" latinLnBrk="0" hangingPunct="1">
              <a:buFontTx/>
              <a:buChar char="•"/>
              <a:defRPr kumimoji="0" lang="pt-BR"/>
            </a:lvl4pPr>
            <a:lvl5pPr eaLnBrk="1" latinLnBrk="0" hangingPunct="1">
              <a:buFontTx/>
              <a:buChar char="•"/>
              <a:defRPr kumimoji="0" lang="pt-BR"/>
            </a:lvl5pPr>
            <a:extLst/>
          </a:lstStyle>
          <a:p>
            <a:pPr lvl="0"/>
            <a:r>
              <a:rPr kumimoji="0" lang="pt-BR"/>
              <a:t>Clique para adicionar o item 3</a:t>
            </a:r>
          </a:p>
        </p:txBody>
      </p:sp>
      <p:sp>
        <p:nvSpPr>
          <p:cNvPr id="14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914400" y="48006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 lang="pt-BR"/>
            </a:lvl1pPr>
            <a:lvl2pPr eaLnBrk="1" latinLnBrk="0" hangingPunct="1">
              <a:buFontTx/>
              <a:buChar char="•"/>
              <a:defRPr kumimoji="0" lang="pt-BR"/>
            </a:lvl2pPr>
            <a:lvl3pPr eaLnBrk="1" latinLnBrk="0" hangingPunct="1">
              <a:buFontTx/>
              <a:buChar char="•"/>
              <a:defRPr kumimoji="0" lang="pt-BR"/>
            </a:lvl3pPr>
            <a:lvl4pPr eaLnBrk="1" latinLnBrk="0" hangingPunct="1">
              <a:buFontTx/>
              <a:buChar char="•"/>
              <a:defRPr kumimoji="0" lang="pt-BR"/>
            </a:lvl4pPr>
            <a:lvl5pPr eaLnBrk="1" latinLnBrk="0" hangingPunct="1">
              <a:buFontTx/>
              <a:buChar char="•"/>
              <a:defRPr kumimoji="0" lang="pt-BR"/>
            </a:lvl5pPr>
            <a:extLst/>
          </a:lstStyle>
          <a:p>
            <a:pPr lvl="0"/>
            <a:r>
              <a:rPr kumimoji="0" lang="pt-BR"/>
              <a:t>Clique para adicionar o item 4</a:t>
            </a:r>
          </a:p>
        </p:txBody>
      </p:sp>
      <p:sp>
        <p:nvSpPr>
          <p:cNvPr id="10" name="Rectangle 7"/>
          <p:cNvSpPr>
            <a:spLocks noGrp="1"/>
          </p:cNvSpPr>
          <p:nvPr>
            <p:ph type="body" sz="quarter" idx="17" hasCustomPrompt="1"/>
          </p:nvPr>
        </p:nvSpPr>
        <p:spPr>
          <a:xfrm>
            <a:off x="914400" y="57150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 lang="pt-BR"/>
            </a:lvl1pPr>
            <a:lvl2pPr eaLnBrk="1" latinLnBrk="0" hangingPunct="1">
              <a:buFontTx/>
              <a:buChar char="•"/>
              <a:defRPr kumimoji="0" lang="pt-BR"/>
            </a:lvl2pPr>
            <a:lvl3pPr eaLnBrk="1" latinLnBrk="0" hangingPunct="1">
              <a:buFontTx/>
              <a:buChar char="•"/>
              <a:defRPr kumimoji="0" lang="pt-BR"/>
            </a:lvl3pPr>
            <a:lvl4pPr eaLnBrk="1" latinLnBrk="0" hangingPunct="1">
              <a:buFontTx/>
              <a:buChar char="•"/>
              <a:defRPr kumimoji="0" lang="pt-BR"/>
            </a:lvl4pPr>
            <a:lvl5pPr eaLnBrk="1" latinLnBrk="0" hangingPunct="1">
              <a:buFontTx/>
              <a:buChar char="•"/>
              <a:defRPr kumimoji="0" lang="pt-BR"/>
            </a:lvl5pPr>
            <a:extLst/>
          </a:lstStyle>
          <a:p>
            <a:pPr lvl="0"/>
            <a:r>
              <a:rPr kumimoji="0" lang="pt-BR"/>
              <a:t>Clique para adicionar o item 5</a:t>
            </a:r>
          </a:p>
        </p:txBody>
      </p:sp>
      <p:sp>
        <p:nvSpPr>
          <p:cNvPr id="20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 eaLnBrk="1" latinLnBrk="0" hangingPunct="1">
              <a:defRPr kumimoji="0" lang="pt-BR"/>
            </a:lvl1pPr>
            <a:extLst/>
          </a:lstStyle>
          <a:p>
            <a:fld id="{1BEBB2CB-903D-46EF-8227-E770ED8FF514}" type="datetimeFigureOut">
              <a:pPr/>
              <a:t>17/10/2018</a:t>
            </a:fld>
            <a:endParaRPr kumimoji="0" lang="pt-BR"/>
          </a:p>
        </p:txBody>
      </p:sp>
      <p:sp>
        <p:nvSpPr>
          <p:cNvPr id="15" name="Rectangle 7"/>
          <p:cNvSpPr>
            <a:spLocks noGrp="1"/>
          </p:cNvSpPr>
          <p:nvPr>
            <p:ph type="body" sz="quarter" idx="18" hasCustomPrompt="1"/>
          </p:nvPr>
        </p:nvSpPr>
        <p:spPr>
          <a:xfrm>
            <a:off x="4800600" y="20574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 lang="pt-BR"/>
            </a:lvl1pPr>
            <a:lvl2pPr eaLnBrk="1" latinLnBrk="0" hangingPunct="1">
              <a:buFontTx/>
              <a:buChar char="•"/>
              <a:defRPr kumimoji="0" lang="pt-BR"/>
            </a:lvl2pPr>
            <a:lvl3pPr eaLnBrk="1" latinLnBrk="0" hangingPunct="1">
              <a:buFontTx/>
              <a:buChar char="•"/>
              <a:defRPr kumimoji="0" lang="pt-BR"/>
            </a:lvl3pPr>
            <a:lvl4pPr eaLnBrk="1" latinLnBrk="0" hangingPunct="1">
              <a:buFontTx/>
              <a:buChar char="•"/>
              <a:defRPr kumimoji="0" lang="pt-BR"/>
            </a:lvl4pPr>
            <a:lvl5pPr eaLnBrk="1" latinLnBrk="0" hangingPunct="1">
              <a:buFontTx/>
              <a:buChar char="•"/>
              <a:defRPr kumimoji="0" lang="pt-BR"/>
            </a:lvl5pPr>
            <a:extLst/>
          </a:lstStyle>
          <a:p>
            <a:pPr lvl="0"/>
            <a:r>
              <a:rPr kumimoji="0" lang="pt-BR"/>
              <a:t>Clique para adicionar a partida 5</a:t>
            </a:r>
          </a:p>
        </p:txBody>
      </p:sp>
      <p:sp>
        <p:nvSpPr>
          <p:cNvPr id="17" name="Rectangle 7"/>
          <p:cNvSpPr>
            <a:spLocks noGrp="1"/>
          </p:cNvSpPr>
          <p:nvPr>
            <p:ph type="body" sz="quarter" idx="19" hasCustomPrompt="1"/>
          </p:nvPr>
        </p:nvSpPr>
        <p:spPr>
          <a:xfrm>
            <a:off x="4800600" y="29718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 lang="pt-BR"/>
            </a:lvl1pPr>
            <a:lvl2pPr eaLnBrk="1" latinLnBrk="0" hangingPunct="1">
              <a:buFontTx/>
              <a:buChar char="•"/>
              <a:defRPr kumimoji="0" lang="pt-BR"/>
            </a:lvl2pPr>
            <a:lvl3pPr eaLnBrk="1" latinLnBrk="0" hangingPunct="1">
              <a:buFontTx/>
              <a:buChar char="•"/>
              <a:defRPr kumimoji="0" lang="pt-BR"/>
            </a:lvl3pPr>
            <a:lvl4pPr eaLnBrk="1" latinLnBrk="0" hangingPunct="1">
              <a:buFontTx/>
              <a:buChar char="•"/>
              <a:defRPr kumimoji="0" lang="pt-BR"/>
            </a:lvl4pPr>
            <a:lvl5pPr eaLnBrk="1" latinLnBrk="0" hangingPunct="1">
              <a:buFontTx/>
              <a:buChar char="•"/>
              <a:defRPr kumimoji="0" lang="pt-BR"/>
            </a:lvl5pPr>
            <a:extLst/>
          </a:lstStyle>
          <a:p>
            <a:pPr lvl="0"/>
            <a:r>
              <a:rPr kumimoji="0" lang="pt-BR"/>
              <a:t>Clique para adicionar a partida 3</a:t>
            </a:r>
          </a:p>
        </p:txBody>
      </p:sp>
      <p:sp>
        <p:nvSpPr>
          <p:cNvPr id="18" name="Rectangle 7"/>
          <p:cNvSpPr>
            <a:spLocks noGrp="1"/>
          </p:cNvSpPr>
          <p:nvPr>
            <p:ph type="body" sz="quarter" idx="20" hasCustomPrompt="1"/>
          </p:nvPr>
        </p:nvSpPr>
        <p:spPr>
          <a:xfrm>
            <a:off x="4800600" y="38862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 lang="pt-BR"/>
            </a:lvl1pPr>
            <a:lvl2pPr eaLnBrk="1" latinLnBrk="0" hangingPunct="1">
              <a:buFontTx/>
              <a:buChar char="•"/>
              <a:defRPr kumimoji="0" lang="pt-BR"/>
            </a:lvl2pPr>
            <a:lvl3pPr eaLnBrk="1" latinLnBrk="0" hangingPunct="1">
              <a:buFontTx/>
              <a:buChar char="•"/>
              <a:defRPr kumimoji="0" lang="pt-BR"/>
            </a:lvl3pPr>
            <a:lvl4pPr eaLnBrk="1" latinLnBrk="0" hangingPunct="1">
              <a:buFontTx/>
              <a:buChar char="•"/>
              <a:defRPr kumimoji="0" lang="pt-BR"/>
            </a:lvl4pPr>
            <a:lvl5pPr eaLnBrk="1" latinLnBrk="0" hangingPunct="1">
              <a:buFontTx/>
              <a:buChar char="•"/>
              <a:defRPr kumimoji="0" lang="pt-BR"/>
            </a:lvl5pPr>
            <a:extLst/>
          </a:lstStyle>
          <a:p>
            <a:pPr lvl="0"/>
            <a:r>
              <a:rPr kumimoji="0" lang="pt-BR"/>
              <a:t>Clique para adicionar a partida 1</a:t>
            </a:r>
          </a:p>
        </p:txBody>
      </p:sp>
      <p:sp>
        <p:nvSpPr>
          <p:cNvPr id="19" name="Rectangle 7"/>
          <p:cNvSpPr>
            <a:spLocks noGrp="1"/>
          </p:cNvSpPr>
          <p:nvPr>
            <p:ph type="body" sz="quarter" idx="21" hasCustomPrompt="1"/>
          </p:nvPr>
        </p:nvSpPr>
        <p:spPr>
          <a:xfrm>
            <a:off x="4800600" y="48006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 lang="pt-BR"/>
            </a:lvl1pPr>
            <a:lvl2pPr eaLnBrk="1" latinLnBrk="0" hangingPunct="1">
              <a:buFontTx/>
              <a:buChar char="•"/>
              <a:defRPr kumimoji="0" lang="pt-BR"/>
            </a:lvl2pPr>
            <a:lvl3pPr eaLnBrk="1" latinLnBrk="0" hangingPunct="1">
              <a:buFontTx/>
              <a:buChar char="•"/>
              <a:defRPr kumimoji="0" lang="pt-BR"/>
            </a:lvl3pPr>
            <a:lvl4pPr eaLnBrk="1" latinLnBrk="0" hangingPunct="1">
              <a:buFontTx/>
              <a:buChar char="•"/>
              <a:defRPr kumimoji="0" lang="pt-BR"/>
            </a:lvl4pPr>
            <a:lvl5pPr eaLnBrk="1" latinLnBrk="0" hangingPunct="1">
              <a:buFontTx/>
              <a:buChar char="•"/>
              <a:defRPr kumimoji="0" lang="pt-BR"/>
            </a:lvl5pPr>
            <a:extLst/>
          </a:lstStyle>
          <a:p>
            <a:pPr lvl="0"/>
            <a:r>
              <a:rPr kumimoji="0" lang="pt-BR"/>
              <a:t>Clique para adicionar a partida 2</a:t>
            </a:r>
          </a:p>
        </p:txBody>
      </p:sp>
      <p:sp>
        <p:nvSpPr>
          <p:cNvPr id="21" name="Rectangle 7"/>
          <p:cNvSpPr>
            <a:spLocks noGrp="1"/>
          </p:cNvSpPr>
          <p:nvPr>
            <p:ph type="body" sz="quarter" idx="22" hasCustomPrompt="1"/>
          </p:nvPr>
        </p:nvSpPr>
        <p:spPr>
          <a:xfrm>
            <a:off x="4800600" y="57150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 lang="pt-BR"/>
            </a:lvl1pPr>
            <a:lvl2pPr eaLnBrk="1" latinLnBrk="0" hangingPunct="1">
              <a:buFontTx/>
              <a:buChar char="•"/>
              <a:defRPr kumimoji="0" lang="pt-BR"/>
            </a:lvl2pPr>
            <a:lvl3pPr eaLnBrk="1" latinLnBrk="0" hangingPunct="1">
              <a:buFontTx/>
              <a:buChar char="•"/>
              <a:defRPr kumimoji="0" lang="pt-BR"/>
            </a:lvl3pPr>
            <a:lvl4pPr eaLnBrk="1" latinLnBrk="0" hangingPunct="1">
              <a:buFontTx/>
              <a:buChar char="•"/>
              <a:defRPr kumimoji="0" lang="pt-BR"/>
            </a:lvl4pPr>
            <a:lvl5pPr eaLnBrk="1" latinLnBrk="0" hangingPunct="1">
              <a:buFontTx/>
              <a:buChar char="•"/>
              <a:defRPr kumimoji="0" lang="pt-BR"/>
            </a:lvl5pPr>
            <a:extLst/>
          </a:lstStyle>
          <a:p>
            <a:pPr lvl="0"/>
            <a:r>
              <a:rPr kumimoji="0" lang="pt-BR"/>
              <a:t>Clique para adicionar a partida 4</a:t>
            </a:r>
          </a:p>
        </p:txBody>
      </p:sp>
      <p:sp>
        <p:nvSpPr>
          <p:cNvPr id="11" name="Rectangle 2"/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>
            <a:lvl1pPr algn="l" eaLnBrk="1" latinLnBrk="0" hangingPunct="1">
              <a:defRPr kumimoji="0" lang="pt-BR" i="1" baseline="0"/>
            </a:lvl1pPr>
            <a:extLst/>
          </a:lstStyle>
          <a:p>
            <a:r>
              <a:rPr kumimoji="0" lang="pt-BR"/>
              <a:t>Clique para digitar a pergunta</a:t>
            </a:r>
          </a:p>
        </p:txBody>
      </p:sp>
      <p:sp>
        <p:nvSpPr>
          <p:cNvPr id="7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/>
          <a:p>
            <a:fld id="{C75B88FA-3392-4D65-A457-DB2A9953195B}" type="slidenum">
              <a:pPr/>
              <a:t>‹nº›</a:t>
            </a:fld>
            <a:endParaRPr kumimoji="0" lang="pt-BR"/>
          </a:p>
        </p:txBody>
      </p:sp>
      <p:cxnSp>
        <p:nvCxnSpPr>
          <p:cNvPr id="23" name="Straight Connector 23"/>
          <p:cNvCxnSpPr>
            <a:stCxn id="16" idx="3"/>
            <a:endCxn id="18" idx="1"/>
          </p:cNvCxnSpPr>
          <p:nvPr/>
        </p:nvCxnSpPr>
        <p:spPr>
          <a:xfrm>
            <a:off x="3886200" y="2286000"/>
            <a:ext cx="914400" cy="18288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2" idx="3"/>
            <a:endCxn id="19" idx="1"/>
          </p:cNvCxnSpPr>
          <p:nvPr/>
        </p:nvCxnSpPr>
        <p:spPr>
          <a:xfrm>
            <a:off x="3886200" y="3200400"/>
            <a:ext cx="914400" cy="18288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0" name="Straight Connector 23"/>
          <p:cNvCxnSpPr>
            <a:stCxn id="13" idx="3"/>
            <a:endCxn id="17" idx="1"/>
          </p:cNvCxnSpPr>
          <p:nvPr/>
        </p:nvCxnSpPr>
        <p:spPr>
          <a:xfrm flipV="1">
            <a:off x="3886200" y="3200400"/>
            <a:ext cx="914400" cy="9144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4" name="Straight Connector 23"/>
          <p:cNvCxnSpPr>
            <a:stCxn id="14" idx="3"/>
            <a:endCxn id="21" idx="1"/>
          </p:cNvCxnSpPr>
          <p:nvPr/>
        </p:nvCxnSpPr>
        <p:spPr>
          <a:xfrm>
            <a:off x="3886200" y="5029200"/>
            <a:ext cx="914400" cy="9144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9" name="Straight Connector 23"/>
          <p:cNvCxnSpPr>
            <a:stCxn id="10" idx="3"/>
            <a:endCxn id="15" idx="1"/>
          </p:cNvCxnSpPr>
          <p:nvPr/>
        </p:nvCxnSpPr>
        <p:spPr>
          <a:xfrm flipV="1">
            <a:off x="3886200" y="2286000"/>
            <a:ext cx="914400" cy="36576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"/>
          <p:cNvSpPr>
            <a:spLocks noGrp="1"/>
          </p:cNvSpPr>
          <p:nvPr>
            <p:ph type="title"/>
          </p:nvPr>
        </p:nvSpPr>
        <p:spPr>
          <a:xfrm>
            <a:off x="914400" y="457200"/>
            <a:ext cx="76962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eaLnBrk="1" latinLnBrk="0" hangingPunct="1"/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5" name="Rectangle 3"/>
          <p:cNvSpPr>
            <a:spLocks noGrp="1"/>
          </p:cNvSpPr>
          <p:nvPr>
            <p:ph type="body" idx="1"/>
          </p:nvPr>
        </p:nvSpPr>
        <p:spPr>
          <a:xfrm>
            <a:off x="914400" y="1905000"/>
            <a:ext cx="7467600" cy="42211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/>
              <a:t>Clique para editar o texto mestre</a:t>
            </a:r>
          </a:p>
          <a:p>
            <a:pPr lvl="1" eaLnBrk="1" latinLnBrk="0" hangingPunct="1"/>
            <a:r>
              <a:rPr kumimoji="0" lang="pt-BR"/>
              <a:t>Segundo nível</a:t>
            </a:r>
          </a:p>
          <a:p>
            <a:pPr lvl="2" eaLnBrk="1" latinLnBrk="0" hangingPunct="1"/>
            <a:r>
              <a:rPr kumimoji="0" lang="pt-BR"/>
              <a:t>Terceiro nível</a:t>
            </a:r>
          </a:p>
          <a:p>
            <a:pPr lvl="3" eaLnBrk="1" latinLnBrk="0" hangingPunct="1"/>
            <a:r>
              <a:rPr kumimoji="0" lang="pt-BR"/>
              <a:t>Quarto nível</a:t>
            </a:r>
          </a:p>
          <a:p>
            <a:pPr lvl="4" eaLnBrk="1" latinLnBrk="0" hangingPunct="1"/>
            <a:r>
              <a:rPr kumimoji="0" lang="pt-BR"/>
              <a:t>Quinto nível</a:t>
            </a:r>
            <a:endParaRPr kumimoji="0" lang="en-US"/>
          </a:p>
        </p:txBody>
      </p:sp>
      <p:sp>
        <p:nvSpPr>
          <p:cNvPr id="29" name="Rectangle 4"/>
          <p:cNvSpPr>
            <a:spLocks noGrp="1"/>
          </p:cNvSpPr>
          <p:nvPr>
            <p:ph type="dt" sz="half" idx="2"/>
          </p:nvPr>
        </p:nvSpPr>
        <p:spPr>
          <a:xfrm>
            <a:off x="6705600" y="6248400"/>
            <a:ext cx="1828800" cy="323850"/>
          </a:xfrm>
          <a:prstGeom prst="rect">
            <a:avLst/>
          </a:prstGeom>
        </p:spPr>
        <p:txBody>
          <a:bodyPr vert="horz" anchor="ctr"/>
          <a:lstStyle>
            <a:lvl1pPr eaLnBrk="1" latinLnBrk="0" hangingPunct="1">
              <a:defRPr kumimoji="0" lang="pt-BR" sz="1100"/>
            </a:lvl1pPr>
            <a:extLst/>
          </a:lstStyle>
          <a:p>
            <a:pPr algn="r"/>
            <a:fld id="{8F67D422-08A8-451B-9A67-21962FC4B660}" type="datetimeFigureOut">
              <a:rPr kumimoji="0" lang="pt-BR" sz="1100"/>
              <a:pPr algn="r"/>
              <a:t>17/10/2018</a:t>
            </a:fld>
            <a:endParaRPr kumimoji="0" lang="pt-BR" sz="1050"/>
          </a:p>
        </p:txBody>
      </p:sp>
      <p:sp>
        <p:nvSpPr>
          <p:cNvPr id="18" name="Rectangle 5"/>
          <p:cNvSpPr>
            <a:spLocks noGrp="1"/>
          </p:cNvSpPr>
          <p:nvPr>
            <p:ph type="ftr" sz="quarter" idx="3"/>
          </p:nvPr>
        </p:nvSpPr>
        <p:spPr>
          <a:xfrm>
            <a:off x="457200" y="6248400"/>
            <a:ext cx="3260886" cy="323850"/>
          </a:xfrm>
          <a:prstGeom prst="rect">
            <a:avLst/>
          </a:prstGeom>
        </p:spPr>
        <p:txBody>
          <a:bodyPr vert="horz"/>
          <a:lstStyle>
            <a:lvl1pPr eaLnBrk="1" latinLnBrk="0" hangingPunct="1">
              <a:defRPr kumimoji="0" lang="pt-BR" sz="1200"/>
            </a:lvl1pPr>
            <a:extLst/>
          </a:lstStyle>
          <a:p>
            <a:endParaRPr kumimoji="0" lang="pt-BR" sz="12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714936" y="6151098"/>
            <a:ext cx="429064" cy="457200"/>
          </a:xfrm>
          <a:prstGeom prst="rect">
            <a:avLst/>
          </a:prstGeom>
        </p:spPr>
        <p:txBody>
          <a:bodyPr vert="horz" anchor="ctr"/>
          <a:lstStyle>
            <a:lvl1pPr eaLnBrk="1" latinLnBrk="0" hangingPunct="1">
              <a:defRPr kumimoji="0" lang="pt-BR" sz="1200"/>
            </a:lvl1pPr>
            <a:extLst/>
          </a:lstStyle>
          <a:p>
            <a:fld id="{169B2101-2E9F-420A-91A3-890890D84497}" type="slidenum">
              <a:rPr kumimoji="0" lang="pt-BR" sz="1200"/>
              <a:pPr/>
              <a:t>‹nº›</a:t>
            </a:fld>
            <a:endParaRPr kumimoji="0" lang="pt-BR" sz="1200"/>
          </a:p>
        </p:txBody>
      </p:sp>
      <p:grpSp>
        <p:nvGrpSpPr>
          <p:cNvPr id="2" name="Group 23"/>
          <p:cNvGrpSpPr/>
          <p:nvPr/>
        </p:nvGrpSpPr>
        <p:grpSpPr>
          <a:xfrm>
            <a:off x="11555" y="2000250"/>
            <a:ext cx="133350" cy="533400"/>
            <a:chOff x="0" y="2000250"/>
            <a:chExt cx="3733800" cy="533400"/>
          </a:xfrm>
        </p:grpSpPr>
        <p:sp>
          <p:nvSpPr>
            <p:cNvPr id="3" name="Rectangle 14"/>
            <p:cNvSpPr/>
            <p:nvPr/>
          </p:nvSpPr>
          <p:spPr>
            <a:xfrm>
              <a:off x="0" y="2381250"/>
              <a:ext cx="3733800" cy="76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28" name="Rectangle 14"/>
            <p:cNvSpPr/>
            <p:nvPr/>
          </p:nvSpPr>
          <p:spPr>
            <a:xfrm>
              <a:off x="0" y="2305050"/>
              <a:ext cx="3733800" cy="76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4" name="Rectangle 14"/>
            <p:cNvSpPr/>
            <p:nvPr/>
          </p:nvSpPr>
          <p:spPr>
            <a:xfrm>
              <a:off x="0" y="2228850"/>
              <a:ext cx="3733800" cy="76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12" name="Rectangle 14"/>
            <p:cNvSpPr/>
            <p:nvPr/>
          </p:nvSpPr>
          <p:spPr>
            <a:xfrm>
              <a:off x="0" y="2152650"/>
              <a:ext cx="3733800" cy="76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9" name="Rectangle 14"/>
            <p:cNvSpPr/>
            <p:nvPr/>
          </p:nvSpPr>
          <p:spPr>
            <a:xfrm>
              <a:off x="0" y="2076450"/>
              <a:ext cx="3733800" cy="76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11" name="Rectangle 14"/>
            <p:cNvSpPr/>
            <p:nvPr/>
          </p:nvSpPr>
          <p:spPr>
            <a:xfrm>
              <a:off x="0" y="2000250"/>
              <a:ext cx="373380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31" name="Rectangle 14"/>
            <p:cNvSpPr/>
            <p:nvPr/>
          </p:nvSpPr>
          <p:spPr>
            <a:xfrm>
              <a:off x="0" y="2457450"/>
              <a:ext cx="373380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</p:grpSp>
      <p:grpSp>
        <p:nvGrpSpPr>
          <p:cNvPr id="10" name="Group 35"/>
          <p:cNvGrpSpPr/>
          <p:nvPr/>
        </p:nvGrpSpPr>
        <p:grpSpPr>
          <a:xfrm>
            <a:off x="8584055" y="2000250"/>
            <a:ext cx="552450" cy="542925"/>
            <a:chOff x="8667750" y="2000250"/>
            <a:chExt cx="476250" cy="542925"/>
          </a:xfrm>
        </p:grpSpPr>
        <p:sp>
          <p:nvSpPr>
            <p:cNvPr id="13" name="Rectangle 14"/>
            <p:cNvSpPr/>
            <p:nvPr/>
          </p:nvSpPr>
          <p:spPr>
            <a:xfrm>
              <a:off x="8667750" y="2381250"/>
              <a:ext cx="476250" cy="76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24" name="Rectangle 14"/>
            <p:cNvSpPr/>
            <p:nvPr/>
          </p:nvSpPr>
          <p:spPr>
            <a:xfrm>
              <a:off x="8667750" y="2305050"/>
              <a:ext cx="476250" cy="76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19" name="Rectangle 14"/>
            <p:cNvSpPr/>
            <p:nvPr/>
          </p:nvSpPr>
          <p:spPr>
            <a:xfrm>
              <a:off x="8667750" y="2228850"/>
              <a:ext cx="476250" cy="76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30" name="Rectangle 14"/>
            <p:cNvSpPr/>
            <p:nvPr/>
          </p:nvSpPr>
          <p:spPr>
            <a:xfrm>
              <a:off x="8667750" y="2152650"/>
              <a:ext cx="476250" cy="76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17" name="Rectangle 14"/>
            <p:cNvSpPr/>
            <p:nvPr/>
          </p:nvSpPr>
          <p:spPr>
            <a:xfrm>
              <a:off x="8667750" y="2076450"/>
              <a:ext cx="476250" cy="76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16" name="Rectangle 14"/>
            <p:cNvSpPr/>
            <p:nvPr/>
          </p:nvSpPr>
          <p:spPr>
            <a:xfrm>
              <a:off x="8667750" y="2000250"/>
              <a:ext cx="47625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8667750" y="2466975"/>
              <a:ext cx="47625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</p:grpSp>
      <p:sp>
        <p:nvSpPr>
          <p:cNvPr id="23" name="Oval 28"/>
          <p:cNvSpPr/>
          <p:nvPr/>
        </p:nvSpPr>
        <p:spPr>
          <a:xfrm>
            <a:off x="8572500" y="6324600"/>
            <a:ext cx="152400" cy="152400"/>
          </a:xfrm>
          <a:prstGeom prst="ellipse">
            <a:avLst/>
          </a:prstGeom>
          <a:effectLst/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pt-B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7" r:id="rId8"/>
  </p:sldLayoutIdLst>
  <p:txStyles>
    <p:titleStyle>
      <a:lvl1pPr algn="l" rtl="0" eaLnBrk="1" latinLnBrk="0" hangingPunct="1">
        <a:spcBef>
          <a:spcPct val="0"/>
        </a:spcBef>
        <a:buNone/>
        <a:defRPr kumimoji="0" lang="pt-BR" sz="36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0" hangingPunct="1">
        <a:defRPr kumimoji="0" lang="pt-BR">
          <a:solidFill>
            <a:schemeClr val="tx2"/>
          </a:solidFill>
        </a:defRPr>
      </a:lvl2pPr>
      <a:lvl3pPr eaLnBrk="1" latinLnBrk="0" hangingPunct="1">
        <a:defRPr kumimoji="0" lang="pt-BR">
          <a:solidFill>
            <a:schemeClr val="tx2"/>
          </a:solidFill>
        </a:defRPr>
      </a:lvl3pPr>
      <a:lvl4pPr eaLnBrk="1" latinLnBrk="0" hangingPunct="1">
        <a:defRPr kumimoji="0" lang="pt-BR">
          <a:solidFill>
            <a:schemeClr val="tx2"/>
          </a:solidFill>
        </a:defRPr>
      </a:lvl4pPr>
      <a:lvl5pPr eaLnBrk="1" latinLnBrk="0" hangingPunct="1">
        <a:defRPr kumimoji="0" lang="pt-BR">
          <a:solidFill>
            <a:schemeClr val="tx2"/>
          </a:solidFill>
        </a:defRPr>
      </a:lvl5pPr>
      <a:lvl6pPr eaLnBrk="1" latinLnBrk="0" hangingPunct="1">
        <a:defRPr kumimoji="0" lang="pt-BR">
          <a:solidFill>
            <a:schemeClr val="tx2"/>
          </a:solidFill>
        </a:defRPr>
      </a:lvl6pPr>
      <a:lvl7pPr eaLnBrk="1" latinLnBrk="0" hangingPunct="1">
        <a:defRPr kumimoji="0" lang="pt-BR">
          <a:solidFill>
            <a:schemeClr val="tx2"/>
          </a:solidFill>
        </a:defRPr>
      </a:lvl7pPr>
      <a:lvl8pPr eaLnBrk="1" latinLnBrk="0" hangingPunct="1">
        <a:defRPr kumimoji="0" lang="pt-BR">
          <a:solidFill>
            <a:schemeClr val="tx2"/>
          </a:solidFill>
        </a:defRPr>
      </a:lvl8pPr>
      <a:lvl9pPr eaLnBrk="1" latinLnBrk="0" hangingPunct="1">
        <a:defRPr kumimoji="0" lang="pt-BR">
          <a:solidFill>
            <a:schemeClr val="tx2"/>
          </a:solidFill>
        </a:defRPr>
      </a:lvl9pPr>
      <a:extLst/>
    </p:titleStyle>
    <p:bodyStyle>
      <a:lvl1pPr marL="342900" indent="-342900" algn="l" rtl="0" eaLnBrk="1" latinLnBrk="0" hangingPunct="1">
        <a:spcBef>
          <a:spcPct val="20000"/>
        </a:spcBef>
        <a:buChar char="•"/>
        <a:defRPr kumimoji="0" lang="pt-BR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har char="–"/>
        <a:defRPr kumimoji="0" lang="pt-BR" sz="20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har char="•"/>
        <a:defRPr kumimoji="0" lang="pt-BR"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har char="–"/>
        <a:defRPr kumimoji="0" lang="pt-BR"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har char="»"/>
        <a:defRPr kumimoji="0" lang="pt-BR"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har char="•"/>
        <a:defRPr kumimoji="0" lang="pt-BR"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har char="•"/>
        <a:defRPr kumimoji="0" lang="pt-BR"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har char="•"/>
        <a:defRPr kumimoji="0" lang="pt-BR"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har char="•"/>
        <a:defRPr kumimoji="0" lang="pt-BR" sz="20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lang="pt-BR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lang="pt-BR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lang="pt-BR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lang="pt-BR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lang="pt-BR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lang="pt-BR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lang="pt-BR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lang="pt-BR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lang="pt-BR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/>
          <p:cNvSpPr/>
          <p:nvPr/>
        </p:nvSpPr>
        <p:spPr>
          <a:xfrm>
            <a:off x="8572500" y="6038850"/>
            <a:ext cx="152400" cy="15240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pt-BR" dirty="0"/>
          </a:p>
        </p:txBody>
      </p:sp>
      <p:sp>
        <p:nvSpPr>
          <p:cNvPr id="27" name="Oval 28"/>
          <p:cNvSpPr/>
          <p:nvPr/>
        </p:nvSpPr>
        <p:spPr>
          <a:xfrm>
            <a:off x="8572500" y="6324600"/>
            <a:ext cx="152400" cy="152400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pt-BR" dirty="0"/>
          </a:p>
        </p:txBody>
      </p:sp>
      <p:sp>
        <p:nvSpPr>
          <p:cNvPr id="4" name="Oval 28"/>
          <p:cNvSpPr/>
          <p:nvPr/>
        </p:nvSpPr>
        <p:spPr>
          <a:xfrm>
            <a:off x="8572500" y="5476875"/>
            <a:ext cx="152400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pt-BR" dirty="0"/>
          </a:p>
        </p:txBody>
      </p:sp>
      <p:sp>
        <p:nvSpPr>
          <p:cNvPr id="12" name="Oval 28"/>
          <p:cNvSpPr/>
          <p:nvPr/>
        </p:nvSpPr>
        <p:spPr>
          <a:xfrm>
            <a:off x="8572500" y="5753100"/>
            <a:ext cx="152400" cy="1524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pt-BR" dirty="0"/>
          </a:p>
        </p:txBody>
      </p:sp>
      <p:sp>
        <p:nvSpPr>
          <p:cNvPr id="10" name="Rectangle 2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>
                <a:solidFill>
                  <a:schemeClr val="tx1"/>
                </a:solidFill>
              </a:rPr>
              <a:t>CDI</a:t>
            </a:r>
          </a:p>
        </p:txBody>
      </p:sp>
      <p:pic>
        <p:nvPicPr>
          <p:cNvPr id="9" name="Picture 2" descr="https://images.sftcdn.net/images/t_app-cover-l,f_auto/p/2f4c04f4-96d0-11e6-9830-00163ed833e7/3163796423/java-runtime-environment-screensho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2990" y="3731534"/>
            <a:ext cx="2286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8">
            <a:extLst>
              <a:ext uri="{FF2B5EF4-FFF2-40B4-BE49-F238E27FC236}">
                <a16:creationId xmlns:a16="http://schemas.microsoft.com/office/drawing/2014/main" id="{E1F0AA30-9C1D-4249-8068-4A45331D9230}"/>
              </a:ext>
            </a:extLst>
          </p:cNvPr>
          <p:cNvSpPr txBox="1">
            <a:spLocks/>
          </p:cNvSpPr>
          <p:nvPr/>
        </p:nvSpPr>
        <p:spPr>
          <a:xfrm>
            <a:off x="1691680" y="5381426"/>
            <a:ext cx="6509239" cy="895747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0" indent="0" algn="r" rtl="0" eaLnBrk="1" latinLnBrk="0" hangingPunct="1">
              <a:spcBef>
                <a:spcPct val="20000"/>
              </a:spcBef>
              <a:buNone/>
              <a:defRPr kumimoji="0" lang="pt-BR"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None/>
              <a:defRPr kumimoji="0" lang="pt-B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None/>
              <a:defRPr kumimoji="0" lang="pt-B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None/>
              <a:defRPr kumimoji="0" lang="pt-B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None/>
              <a:defRPr kumimoji="0" lang="pt-B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None/>
              <a:defRPr kumimoji="0" lang="pt-B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None/>
              <a:defRPr kumimoji="0" lang="pt-B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None/>
              <a:defRPr kumimoji="0" lang="pt-B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None/>
              <a:defRPr kumimoji="0" lang="pt-B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ctr"/>
            <a:r>
              <a:rPr lang="pt-BR" sz="2400" kern="0" dirty="0"/>
              <a:t>			Professor:	</a:t>
            </a:r>
          </a:p>
          <a:p>
            <a:pPr algn="ctr"/>
            <a:r>
              <a:rPr lang="pt-BR" sz="2400" kern="0" dirty="0"/>
              <a:t>			Davi Maçana.</a:t>
            </a:r>
          </a:p>
          <a:p>
            <a:endParaRPr lang="pt-BR" kern="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8"/>
          <p:cNvSpPr>
            <a:spLocks noGrp="1"/>
          </p:cNvSpPr>
          <p:nvPr>
            <p:ph type="title"/>
          </p:nvPr>
        </p:nvSpPr>
        <p:spPr>
          <a:xfrm>
            <a:off x="228600" y="1676400"/>
            <a:ext cx="8375848" cy="1143000"/>
          </a:xfrm>
        </p:spPr>
        <p:txBody>
          <a:bodyPr>
            <a:noAutofit/>
          </a:bodyPr>
          <a:lstStyle/>
          <a:p>
            <a:r>
              <a:rPr lang="pt-BR" sz="4200" dirty="0"/>
              <a:t>Qualificadores (@</a:t>
            </a:r>
            <a:r>
              <a:rPr lang="pt-BR" sz="4200" dirty="0" err="1"/>
              <a:t>Qualifier</a:t>
            </a:r>
            <a:r>
              <a:rPr lang="pt-BR" sz="4200" dirty="0"/>
              <a:t>)</a:t>
            </a:r>
          </a:p>
        </p:txBody>
      </p:sp>
      <p:sp>
        <p:nvSpPr>
          <p:cNvPr id="4" name="Rectangle 25"/>
          <p:cNvSpPr txBox="1">
            <a:spLocks/>
          </p:cNvSpPr>
          <p:nvPr/>
        </p:nvSpPr>
        <p:spPr>
          <a:xfrm>
            <a:off x="762000" y="2971800"/>
            <a:ext cx="7086600" cy="297748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kumimoji="0" lang="pt-BR" sz="2400" b="0" i="0" u="none" strike="noStrike" kern="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Conceito fundamental de CDI,</a:t>
            </a:r>
            <a:r>
              <a:rPr kumimoji="0" lang="pt-BR" sz="2400" b="0" i="0" u="none" strike="noStrike" kern="0" cap="none" spc="0" normalizeH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qualificador é uma anotação que podemos aplicar a um tipo de </a:t>
            </a:r>
            <a:r>
              <a:rPr kumimoji="0" lang="pt-BR" sz="2400" b="0" i="0" u="none" strike="noStrike" kern="0" cap="none" spc="0" normalizeH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bean</a:t>
            </a:r>
            <a:r>
              <a:rPr kumimoji="0" lang="pt-BR" sz="2400" b="0" i="0" u="none" strike="noStrike" kern="0" cap="none" spc="0" normalizeH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para associá-lo, assim, a uma regra particular dentro de uma aplicação. Por padrão o qualificador atribuído a todo </a:t>
            </a:r>
            <a:r>
              <a:rPr kumimoji="0" lang="pt-BR" sz="2400" b="0" i="0" u="none" strike="noStrike" kern="0" cap="none" spc="0" normalizeH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bean</a:t>
            </a:r>
            <a:r>
              <a:rPr kumimoji="0" lang="pt-BR" sz="2400" b="0" i="0" u="none" strike="noStrike" kern="0" cap="none" spc="0" normalizeH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será @</a:t>
            </a:r>
            <a:r>
              <a:rPr kumimoji="0" lang="pt-BR" sz="2400" b="0" i="0" u="none" strike="noStrike" kern="0" cap="none" spc="0" normalizeH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Defalt</a:t>
            </a:r>
            <a:r>
              <a:rPr kumimoji="0" lang="pt-BR" sz="2400" b="0" i="0" u="none" strike="noStrike" kern="0" cap="none" spc="0" normalizeH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, podemos também criar qualificadores de acordo com a necessidade da aplicação.</a:t>
            </a:r>
            <a:endParaRPr kumimoji="0" lang="pt-BR" sz="2400" b="0" i="0" u="none" strike="noStrike" kern="0" cap="none" spc="0" normalizeH="0" baseline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581676278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8"/>
          <p:cNvSpPr>
            <a:spLocks noGrp="1"/>
          </p:cNvSpPr>
          <p:nvPr>
            <p:ph type="title"/>
          </p:nvPr>
        </p:nvSpPr>
        <p:spPr>
          <a:xfrm>
            <a:off x="228600" y="1676400"/>
            <a:ext cx="8375848" cy="1143000"/>
          </a:xfrm>
        </p:spPr>
        <p:txBody>
          <a:bodyPr>
            <a:noAutofit/>
          </a:bodyPr>
          <a:lstStyle/>
          <a:p>
            <a:r>
              <a:rPr lang="pt-BR" sz="4200" dirty="0" err="1"/>
              <a:t>Bean</a:t>
            </a:r>
            <a:r>
              <a:rPr lang="pt-BR" sz="4200" dirty="0"/>
              <a:t> </a:t>
            </a:r>
            <a:r>
              <a:rPr lang="pt-BR" sz="4200" dirty="0" err="1"/>
              <a:t>Validation</a:t>
            </a:r>
            <a:endParaRPr lang="pt-BR" sz="4200" dirty="0"/>
          </a:p>
        </p:txBody>
      </p:sp>
      <p:sp>
        <p:nvSpPr>
          <p:cNvPr id="4" name="Rectangle 25"/>
          <p:cNvSpPr txBox="1">
            <a:spLocks/>
          </p:cNvSpPr>
          <p:nvPr/>
        </p:nvSpPr>
        <p:spPr>
          <a:xfrm>
            <a:off x="467544" y="2971800"/>
            <a:ext cx="7776864" cy="388620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lang="pt-BR" sz="2400" kern="0" dirty="0" err="1"/>
              <a:t>Bean</a:t>
            </a:r>
            <a:r>
              <a:rPr lang="pt-BR" sz="2400" kern="0" dirty="0"/>
              <a:t> </a:t>
            </a:r>
            <a:r>
              <a:rPr lang="pt-BR" sz="2400" kern="0" dirty="0" err="1"/>
              <a:t>Validation</a:t>
            </a:r>
            <a:r>
              <a:rPr lang="pt-BR" sz="2400" kern="0" dirty="0"/>
              <a:t> é uma coleção de anotações para validação em </a:t>
            </a:r>
            <a:r>
              <a:rPr lang="pt-BR" sz="2400" kern="0" dirty="0" err="1"/>
              <a:t>beans</a:t>
            </a:r>
            <a:r>
              <a:rPr lang="pt-BR" sz="2400" kern="0" dirty="0"/>
              <a:t>. As anotações fazem parte do pacote </a:t>
            </a:r>
            <a:r>
              <a:rPr lang="pt-BR" sz="2400" kern="0" dirty="0" err="1"/>
              <a:t>javax.validation.constraints</a:t>
            </a:r>
            <a:r>
              <a:rPr lang="pt-BR" sz="2400" kern="0" dirty="0"/>
              <a:t> e representam restrições (</a:t>
            </a:r>
            <a:r>
              <a:rPr lang="pt-BR" sz="2400" kern="0" dirty="0" err="1"/>
              <a:t>constraints</a:t>
            </a:r>
            <a:r>
              <a:rPr lang="pt-BR" sz="2400" kern="0" dirty="0"/>
              <a:t>) que são aplicadas em classe, atributos, métodos, parâmetros e que provocam exceções se violadas. </a:t>
            </a:r>
            <a:endParaRPr kumimoji="0" lang="pt-BR" sz="2400" b="0" i="0" u="none" strike="noStrike" kern="0" cap="none" spc="0" normalizeH="0" baseline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94213297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8"/>
          <p:cNvSpPr>
            <a:spLocks noGrp="1"/>
          </p:cNvSpPr>
          <p:nvPr>
            <p:ph type="title"/>
          </p:nvPr>
        </p:nvSpPr>
        <p:spPr>
          <a:xfrm>
            <a:off x="0" y="-16718"/>
            <a:ext cx="8375848" cy="1143000"/>
          </a:xfrm>
        </p:spPr>
        <p:txBody>
          <a:bodyPr>
            <a:noAutofit/>
          </a:bodyPr>
          <a:lstStyle/>
          <a:p>
            <a:r>
              <a:rPr lang="pt-BR" sz="4200" dirty="0"/>
              <a:t>Anotações </a:t>
            </a:r>
            <a:r>
              <a:rPr lang="pt-BR" sz="4200" dirty="0" err="1"/>
              <a:t>Bean</a:t>
            </a:r>
            <a:r>
              <a:rPr lang="pt-BR" sz="4200" dirty="0"/>
              <a:t> </a:t>
            </a:r>
            <a:r>
              <a:rPr lang="pt-BR" sz="4200" dirty="0" err="1"/>
              <a:t>Validation</a:t>
            </a:r>
            <a:endParaRPr lang="pt-BR" sz="4200" dirty="0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35CF5079-605B-432C-A1E3-69A72F7D41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80729"/>
            <a:ext cx="9180512" cy="5904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2221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8"/>
          <p:cNvSpPr>
            <a:spLocks noGrp="1"/>
          </p:cNvSpPr>
          <p:nvPr>
            <p:ph type="title"/>
          </p:nvPr>
        </p:nvSpPr>
        <p:spPr>
          <a:xfrm>
            <a:off x="228600" y="1676400"/>
            <a:ext cx="8375848" cy="1143000"/>
          </a:xfrm>
        </p:spPr>
        <p:txBody>
          <a:bodyPr>
            <a:noAutofit/>
          </a:bodyPr>
          <a:lstStyle/>
          <a:p>
            <a:r>
              <a:rPr lang="pt-BR" sz="4200" dirty="0"/>
              <a:t>Fim da aula.</a:t>
            </a:r>
          </a:p>
        </p:txBody>
      </p:sp>
    </p:spTree>
    <p:extLst>
      <p:ext uri="{BB962C8B-B14F-4D97-AF65-F5344CB8AC3E}">
        <p14:creationId xmlns:p14="http://schemas.microsoft.com/office/powerpoint/2010/main" val="2791084176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4"/>
          <p:cNvSpPr txBox="1"/>
          <p:nvPr/>
        </p:nvSpPr>
        <p:spPr>
          <a:xfrm>
            <a:off x="914400" y="1066800"/>
            <a:ext cx="7543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endParaRPr lang="pt-BR" sz="2800"/>
          </a:p>
        </p:txBody>
      </p:sp>
      <p:sp>
        <p:nvSpPr>
          <p:cNvPr id="28" name="Rectang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/>
              <a:t>Tópicos:</a:t>
            </a:r>
          </a:p>
        </p:txBody>
      </p:sp>
      <p:sp>
        <p:nvSpPr>
          <p:cNvPr id="17" name="Rectangle 8"/>
          <p:cNvSpPr>
            <a:spLocks noGrp="1"/>
          </p:cNvSpPr>
          <p:nvPr>
            <p:ph idx="1"/>
          </p:nvPr>
        </p:nvSpPr>
        <p:spPr>
          <a:xfrm>
            <a:off x="755576" y="1700808"/>
            <a:ext cx="7626424" cy="4824536"/>
          </a:xfrm>
        </p:spPr>
        <p:txBody>
          <a:bodyPr>
            <a:normAutofit lnSpcReduction="10000"/>
          </a:bodyPr>
          <a:lstStyle/>
          <a:p>
            <a:r>
              <a:rPr lang="pt-BR" sz="2400" dirty="0"/>
              <a:t>Introdução da aula</a:t>
            </a:r>
          </a:p>
          <a:p>
            <a:r>
              <a:rPr lang="pt-BR" sz="2400" dirty="0"/>
              <a:t>Objetivos</a:t>
            </a:r>
          </a:p>
          <a:p>
            <a:r>
              <a:rPr lang="pt-BR" sz="2400" dirty="0"/>
              <a:t>O que é ?</a:t>
            </a:r>
          </a:p>
          <a:p>
            <a:r>
              <a:rPr lang="pt-BR" sz="2400" dirty="0"/>
              <a:t>Características do CDI</a:t>
            </a:r>
          </a:p>
          <a:p>
            <a:r>
              <a:rPr lang="pt-BR" sz="2400" dirty="0"/>
              <a:t>Design para injeção de dependências</a:t>
            </a:r>
          </a:p>
          <a:p>
            <a:r>
              <a:rPr lang="pt-BR" sz="2400" dirty="0"/>
              <a:t>Injeção de dependências com CDI</a:t>
            </a:r>
          </a:p>
          <a:p>
            <a:r>
              <a:rPr lang="pt-BR" sz="2400" dirty="0"/>
              <a:t>Como usar CDI</a:t>
            </a:r>
          </a:p>
          <a:p>
            <a:r>
              <a:rPr lang="pt-BR" sz="2400" dirty="0"/>
              <a:t>Escopos do CDI</a:t>
            </a:r>
          </a:p>
          <a:p>
            <a:r>
              <a:rPr lang="pt-BR" sz="2400" dirty="0"/>
              <a:t>Qualificadores</a:t>
            </a:r>
          </a:p>
          <a:p>
            <a:r>
              <a:rPr lang="pt-BR" sz="2400" dirty="0"/>
              <a:t>Métodos Produtores</a:t>
            </a:r>
          </a:p>
          <a:p>
            <a:r>
              <a:rPr lang="pt-BR" sz="2400" dirty="0" err="1"/>
              <a:t>Beans</a:t>
            </a:r>
            <a:r>
              <a:rPr lang="pt-BR" sz="2400" dirty="0"/>
              <a:t> </a:t>
            </a:r>
            <a:r>
              <a:rPr lang="pt-BR" sz="2400" dirty="0" err="1"/>
              <a:t>validation</a:t>
            </a:r>
            <a:endParaRPr lang="pt-BR" dirty="0"/>
          </a:p>
          <a:p>
            <a:endParaRPr lang="pt-B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8"/>
          <p:cNvSpPr>
            <a:spLocks noGrp="1"/>
          </p:cNvSpPr>
          <p:nvPr>
            <p:ph type="title"/>
          </p:nvPr>
        </p:nvSpPr>
        <p:spPr>
          <a:xfrm>
            <a:off x="228600" y="1676400"/>
            <a:ext cx="8375848" cy="1143000"/>
          </a:xfrm>
        </p:spPr>
        <p:txBody>
          <a:bodyPr>
            <a:noAutofit/>
          </a:bodyPr>
          <a:lstStyle/>
          <a:p>
            <a:r>
              <a:rPr lang="pt-BR" sz="4200" dirty="0"/>
              <a:t>Objetivos da aula:</a:t>
            </a:r>
          </a:p>
        </p:txBody>
      </p:sp>
      <p:sp>
        <p:nvSpPr>
          <p:cNvPr id="4" name="Rectangle 25"/>
          <p:cNvSpPr txBox="1">
            <a:spLocks/>
          </p:cNvSpPr>
          <p:nvPr/>
        </p:nvSpPr>
        <p:spPr>
          <a:xfrm>
            <a:off x="762000" y="2971800"/>
            <a:ext cx="7086600" cy="297748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endParaRPr kumimoji="0" lang="pt-BR" sz="2400" b="0" i="0" u="none" strike="noStrike" kern="0" cap="none" spc="0" normalizeH="0" baseline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762000" y="3212976"/>
            <a:ext cx="7086600" cy="42288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lang="pt-BR" sz="2400" kern="0" dirty="0"/>
              <a:t>Entender os conceitos Injeção de dependência</a:t>
            </a:r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lang="pt-BR" sz="2400" kern="0" dirty="0"/>
              <a:t>Ativar CDI em um projeto</a:t>
            </a:r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lang="pt-BR" sz="2400" kern="0" dirty="0"/>
              <a:t>Entender os escopos de CDI</a:t>
            </a:r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lang="pt-BR" sz="2400" kern="0" dirty="0" err="1"/>
              <a:t>JavaBeans</a:t>
            </a:r>
            <a:r>
              <a:rPr lang="pt-BR" sz="2400" kern="0" dirty="0"/>
              <a:t>, Enterprise </a:t>
            </a:r>
            <a:r>
              <a:rPr lang="pt-BR" sz="2400" kern="0" dirty="0" err="1"/>
              <a:t>JavaBeans</a:t>
            </a:r>
            <a:r>
              <a:rPr lang="pt-BR" sz="2400" kern="0" dirty="0"/>
              <a:t> e </a:t>
            </a:r>
            <a:r>
              <a:rPr lang="pt-BR" sz="2400" kern="0" dirty="0" err="1"/>
              <a:t>Managed</a:t>
            </a:r>
            <a:r>
              <a:rPr lang="pt-BR" sz="2400" kern="0" dirty="0"/>
              <a:t> </a:t>
            </a:r>
            <a:r>
              <a:rPr lang="pt-BR" sz="2400" kern="0" dirty="0" err="1"/>
              <a:t>Beans</a:t>
            </a:r>
            <a:endParaRPr lang="pt-BR" sz="2400" kern="0" dirty="0"/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lang="pt-BR" sz="2400" kern="0" dirty="0"/>
              <a:t>Conclusão: Entender a real necessidade de usar </a:t>
            </a:r>
            <a:r>
              <a:rPr lang="pt-BR" sz="2400" kern="0" dirty="0" err="1"/>
              <a:t>cdi</a:t>
            </a:r>
            <a:r>
              <a:rPr lang="pt-BR" sz="2400" kern="0" dirty="0"/>
              <a:t> e onde se encaixa dentro do nosso “ecossistema”.</a:t>
            </a:r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endParaRPr lang="pt-BR" sz="2400" kern="0" dirty="0"/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endParaRPr lang="pt-BR" sz="2400" kern="0" dirty="0"/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8"/>
          <p:cNvSpPr>
            <a:spLocks noGrp="1"/>
          </p:cNvSpPr>
          <p:nvPr>
            <p:ph type="title"/>
          </p:nvPr>
        </p:nvSpPr>
        <p:spPr>
          <a:xfrm>
            <a:off x="228600" y="1676400"/>
            <a:ext cx="8375848" cy="1143000"/>
          </a:xfrm>
        </p:spPr>
        <p:txBody>
          <a:bodyPr>
            <a:noAutofit/>
          </a:bodyPr>
          <a:lstStyle/>
          <a:p>
            <a:r>
              <a:rPr lang="pt-BR" sz="4000" dirty="0"/>
              <a:t>CDI </a:t>
            </a:r>
            <a:r>
              <a:rPr lang="pt-BR" sz="3600" dirty="0"/>
              <a:t>(</a:t>
            </a:r>
            <a:r>
              <a:rPr lang="pt-BR" sz="3600" dirty="0" err="1"/>
              <a:t>Context</a:t>
            </a:r>
            <a:r>
              <a:rPr lang="pt-BR" sz="3600" dirty="0"/>
              <a:t> </a:t>
            </a:r>
            <a:r>
              <a:rPr lang="pt-BR" sz="3600" dirty="0" err="1"/>
              <a:t>dependency</a:t>
            </a:r>
            <a:r>
              <a:rPr lang="pt-BR" sz="3600" dirty="0"/>
              <a:t> </a:t>
            </a:r>
            <a:r>
              <a:rPr lang="pt-BR" sz="3600" dirty="0" err="1"/>
              <a:t>injection</a:t>
            </a:r>
            <a:r>
              <a:rPr lang="pt-BR" sz="3600" dirty="0"/>
              <a:t>)</a:t>
            </a:r>
          </a:p>
        </p:txBody>
      </p:sp>
      <p:sp>
        <p:nvSpPr>
          <p:cNvPr id="2" name="Retângulo 1"/>
          <p:cNvSpPr/>
          <p:nvPr/>
        </p:nvSpPr>
        <p:spPr>
          <a:xfrm>
            <a:off x="736826" y="2852936"/>
            <a:ext cx="70866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lang="pt-BR" sz="2400" kern="0" dirty="0"/>
              <a:t>É uma </a:t>
            </a:r>
            <a:r>
              <a:rPr lang="pt-BR" sz="2400" kern="0" dirty="0" err="1"/>
              <a:t>api</a:t>
            </a:r>
            <a:r>
              <a:rPr lang="pt-BR" sz="2400" kern="0" dirty="0"/>
              <a:t> nativa do Java EE que cuida da parte de injeção de </a:t>
            </a:r>
            <a:r>
              <a:rPr lang="pt-BR" sz="2400" kern="0" dirty="0" err="1"/>
              <a:t>depenência</a:t>
            </a:r>
            <a:r>
              <a:rPr lang="pt-BR" sz="2400" kern="0" dirty="0"/>
              <a:t>, ela está incluída em todos servidores de aplicação. Com CDI é possível injetar recursos diminuindo o acoplamento do seu código.</a:t>
            </a:r>
          </a:p>
        </p:txBody>
      </p:sp>
    </p:spTree>
    <p:extLst>
      <p:ext uri="{BB962C8B-B14F-4D97-AF65-F5344CB8AC3E}">
        <p14:creationId xmlns:p14="http://schemas.microsoft.com/office/powerpoint/2010/main" val="3169223598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8"/>
          <p:cNvSpPr>
            <a:spLocks noGrp="1"/>
          </p:cNvSpPr>
          <p:nvPr>
            <p:ph type="title"/>
          </p:nvPr>
        </p:nvSpPr>
        <p:spPr>
          <a:xfrm>
            <a:off x="228600" y="1676400"/>
            <a:ext cx="8375848" cy="1143000"/>
          </a:xfrm>
        </p:spPr>
        <p:txBody>
          <a:bodyPr>
            <a:noAutofit/>
          </a:bodyPr>
          <a:lstStyle/>
          <a:p>
            <a:r>
              <a:rPr lang="pt-BR" sz="4200" dirty="0"/>
              <a:t>Injeção de dependência (DI)</a:t>
            </a:r>
          </a:p>
        </p:txBody>
      </p:sp>
      <p:sp>
        <p:nvSpPr>
          <p:cNvPr id="2" name="Retângulo 1"/>
          <p:cNvSpPr/>
          <p:nvPr/>
        </p:nvSpPr>
        <p:spPr>
          <a:xfrm>
            <a:off x="736826" y="2852936"/>
            <a:ext cx="7086600" cy="42288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lang="pt-BR" sz="2400" kern="0" dirty="0"/>
              <a:t>Injeção de Dependências (DI) é um padrão de desenvolvimento de aplicações orientadas a objeto que consiste em inverter o controle usual que é do próprio objeto localizar ou construir suas dependências para tê-las inseridas no contexto por um agente externo. DI remove do componente a responsabilidade de localizar e configurar suas dependências trazendo assim um baixo acoplamento da aplicação.</a:t>
            </a:r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endParaRPr lang="pt-BR" sz="2400" kern="0" dirty="0"/>
          </a:p>
        </p:txBody>
      </p:sp>
    </p:spTree>
    <p:extLst>
      <p:ext uri="{BB962C8B-B14F-4D97-AF65-F5344CB8AC3E}">
        <p14:creationId xmlns:p14="http://schemas.microsoft.com/office/powerpoint/2010/main" val="2281654070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8"/>
          <p:cNvSpPr>
            <a:spLocks noGrp="1"/>
          </p:cNvSpPr>
          <p:nvPr>
            <p:ph type="title"/>
          </p:nvPr>
        </p:nvSpPr>
        <p:spPr>
          <a:xfrm>
            <a:off x="228600" y="1676400"/>
            <a:ext cx="8375848" cy="1143000"/>
          </a:xfrm>
        </p:spPr>
        <p:txBody>
          <a:bodyPr>
            <a:noAutofit/>
          </a:bodyPr>
          <a:lstStyle/>
          <a:p>
            <a:r>
              <a:rPr lang="pt-BR" sz="3600" b="0" dirty="0"/>
              <a:t>Design para injeção de dependências</a:t>
            </a:r>
            <a:endParaRPr lang="pt-BR" sz="3600" dirty="0"/>
          </a:p>
        </p:txBody>
      </p:sp>
      <p:sp>
        <p:nvSpPr>
          <p:cNvPr id="2" name="Retângulo 1"/>
          <p:cNvSpPr/>
          <p:nvPr/>
        </p:nvSpPr>
        <p:spPr>
          <a:xfrm>
            <a:off x="755576" y="2852936"/>
            <a:ext cx="7272808" cy="39857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300" dirty="0"/>
              <a:t>DI é um padrão de design que contribui para diminuir o acoplamento, transferindo a responsabilidade.</a:t>
            </a:r>
          </a:p>
          <a:p>
            <a:r>
              <a:rPr lang="pt-BR" sz="2300" kern="0" dirty="0"/>
              <a:t>Ex.: Para persistência, em JPA é necessário instanciar uma </a:t>
            </a:r>
            <a:r>
              <a:rPr lang="pt-BR" sz="2300" kern="0" dirty="0" err="1"/>
              <a:t>EntityManagerFactory</a:t>
            </a:r>
            <a:r>
              <a:rPr lang="pt-BR" sz="2300" kern="0" dirty="0"/>
              <a:t> ao menos 1 vez, pois o contexto é por aplicação, e depois instanciar o </a:t>
            </a:r>
            <a:r>
              <a:rPr lang="pt-BR" sz="2300" kern="0" dirty="0" err="1"/>
              <a:t>EntityManager</a:t>
            </a:r>
            <a:r>
              <a:rPr lang="pt-BR" sz="2300" kern="0" dirty="0"/>
              <a:t> que seria 1 por transação, após o uso teria que fechar a conexão, isso é conhecido como acoplamento. Utilizando CDI o desenvolvedor delega essa responsabilidade para a </a:t>
            </a:r>
            <a:r>
              <a:rPr lang="pt-BR" sz="2300" kern="0" dirty="0" err="1"/>
              <a:t>api</a:t>
            </a:r>
            <a:r>
              <a:rPr lang="pt-BR" sz="2300" kern="0" dirty="0"/>
              <a:t>, diminuindo o acoplamento.</a:t>
            </a:r>
          </a:p>
        </p:txBody>
      </p:sp>
    </p:spTree>
    <p:extLst>
      <p:ext uri="{BB962C8B-B14F-4D97-AF65-F5344CB8AC3E}">
        <p14:creationId xmlns:p14="http://schemas.microsoft.com/office/powerpoint/2010/main" val="2921207679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8"/>
          <p:cNvSpPr>
            <a:spLocks noGrp="1"/>
          </p:cNvSpPr>
          <p:nvPr>
            <p:ph type="title"/>
          </p:nvPr>
        </p:nvSpPr>
        <p:spPr>
          <a:xfrm>
            <a:off x="228600" y="1676400"/>
            <a:ext cx="8375848" cy="1143000"/>
          </a:xfrm>
        </p:spPr>
        <p:txBody>
          <a:bodyPr>
            <a:noAutofit/>
          </a:bodyPr>
          <a:lstStyle/>
          <a:p>
            <a:r>
              <a:rPr lang="pt-BR" sz="3600" b="0" dirty="0"/>
              <a:t>Como usar CDI</a:t>
            </a:r>
            <a:endParaRPr lang="pt-BR" sz="3600" dirty="0"/>
          </a:p>
        </p:txBody>
      </p:sp>
      <p:sp>
        <p:nvSpPr>
          <p:cNvPr id="2" name="Retângulo 1"/>
          <p:cNvSpPr/>
          <p:nvPr/>
        </p:nvSpPr>
        <p:spPr>
          <a:xfrm>
            <a:off x="755576" y="2852936"/>
            <a:ext cx="7272808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300" kern="0" dirty="0"/>
              <a:t>CDI é nativo em qualquer servidor de aplicação a partir de Java EE 7, caso seja utilizado de forma </a:t>
            </a:r>
            <a:r>
              <a:rPr lang="pt-BR" sz="2300" kern="0" dirty="0" err="1"/>
              <a:t>standalone</a:t>
            </a:r>
            <a:r>
              <a:rPr lang="pt-BR" sz="2300" kern="0" dirty="0"/>
              <a:t>, fora de um servidor, é necessário utilizar uma implementação, geralmente o </a:t>
            </a:r>
            <a:r>
              <a:rPr lang="pt-BR" sz="2300" kern="0" dirty="0" err="1"/>
              <a:t>jboss</a:t>
            </a:r>
            <a:r>
              <a:rPr lang="pt-BR" sz="2300" kern="0" dirty="0"/>
              <a:t> </a:t>
            </a:r>
            <a:r>
              <a:rPr lang="pt-BR" sz="2300" kern="0" dirty="0" err="1"/>
              <a:t>weld</a:t>
            </a:r>
            <a:r>
              <a:rPr lang="pt-BR" sz="2300" kern="0" dirty="0"/>
              <a:t>.</a:t>
            </a:r>
          </a:p>
          <a:p>
            <a:endParaRPr lang="pt-BR" sz="2300" kern="0" dirty="0"/>
          </a:p>
        </p:txBody>
      </p:sp>
    </p:spTree>
    <p:extLst>
      <p:ext uri="{BB962C8B-B14F-4D97-AF65-F5344CB8AC3E}">
        <p14:creationId xmlns:p14="http://schemas.microsoft.com/office/powerpoint/2010/main" val="824868579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8"/>
          <p:cNvSpPr>
            <a:spLocks noGrp="1"/>
          </p:cNvSpPr>
          <p:nvPr>
            <p:ph type="title"/>
          </p:nvPr>
        </p:nvSpPr>
        <p:spPr>
          <a:xfrm>
            <a:off x="228600" y="1676400"/>
            <a:ext cx="8375848" cy="1143000"/>
          </a:xfrm>
        </p:spPr>
        <p:txBody>
          <a:bodyPr>
            <a:noAutofit/>
          </a:bodyPr>
          <a:lstStyle/>
          <a:p>
            <a:r>
              <a:rPr lang="pt-BR" sz="4200" dirty="0"/>
              <a:t>Vamos ao código !</a:t>
            </a:r>
          </a:p>
        </p:txBody>
      </p:sp>
      <p:sp>
        <p:nvSpPr>
          <p:cNvPr id="2" name="Retângulo 1"/>
          <p:cNvSpPr/>
          <p:nvPr/>
        </p:nvSpPr>
        <p:spPr>
          <a:xfrm>
            <a:off x="762000" y="2708920"/>
            <a:ext cx="70866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  <a:defRPr lang="pt-BR"/>
            </a:pPr>
            <a:r>
              <a:rPr lang="pt-BR" sz="2400" kern="0" dirty="0"/>
              <a:t>Iremos utilizar:</a:t>
            </a:r>
          </a:p>
          <a:p>
            <a:pPr marL="342900" lvl="0" indent="-342900">
              <a:spcBef>
                <a:spcPct val="20000"/>
              </a:spcBef>
              <a:buFont typeface="Arial" panose="020B0604020202020204" pitchFamily="34" charset="0"/>
              <a:buChar char="•"/>
              <a:defRPr lang="pt-BR"/>
            </a:pPr>
            <a:r>
              <a:rPr lang="pt-BR" sz="2400" kern="0" dirty="0"/>
              <a:t>IDE </a:t>
            </a:r>
            <a:r>
              <a:rPr lang="pt-BR" sz="2400" kern="0" dirty="0">
                <a:sym typeface="Wingdings" panose="05000000000000000000" pitchFamily="2" charset="2"/>
              </a:rPr>
              <a:t> ECLIPSE</a:t>
            </a:r>
            <a:r>
              <a:rPr lang="pt-BR" sz="2400" dirty="0"/>
              <a:t> </a:t>
            </a:r>
            <a:r>
              <a:rPr lang="pt-BR" sz="2400" dirty="0" err="1"/>
              <a:t>SimRel</a:t>
            </a:r>
            <a:r>
              <a:rPr lang="pt-BR" sz="2400" dirty="0"/>
              <a:t> 2018‑09</a:t>
            </a:r>
            <a:endParaRPr lang="pt-BR" sz="2400" kern="0" dirty="0">
              <a:sym typeface="Wingdings" panose="05000000000000000000" pitchFamily="2" charset="2"/>
            </a:endParaRPr>
          </a:p>
          <a:p>
            <a:pPr marL="342900" lvl="0" indent="-342900">
              <a:spcBef>
                <a:spcPct val="20000"/>
              </a:spcBef>
              <a:buFont typeface="Arial" panose="020B0604020202020204" pitchFamily="34" charset="0"/>
              <a:buChar char="•"/>
              <a:defRPr lang="pt-BR"/>
            </a:pPr>
            <a:r>
              <a:rPr lang="pt-BR" sz="2400" kern="0" dirty="0">
                <a:sym typeface="Wingdings" panose="05000000000000000000" pitchFamily="2" charset="2"/>
              </a:rPr>
              <a:t>Servidor de aplicação  </a:t>
            </a:r>
            <a:r>
              <a:rPr lang="pt-BR" sz="2400" kern="0" dirty="0" err="1">
                <a:sym typeface="Wingdings" panose="05000000000000000000" pitchFamily="2" charset="2"/>
              </a:rPr>
              <a:t>Wildfly</a:t>
            </a:r>
            <a:r>
              <a:rPr lang="pt-BR" sz="2400" kern="0" dirty="0">
                <a:sym typeface="Wingdings" panose="05000000000000000000" pitchFamily="2" charset="2"/>
              </a:rPr>
              <a:t> 12</a:t>
            </a:r>
          </a:p>
          <a:p>
            <a:pPr marL="342900" lvl="0" indent="-342900">
              <a:spcBef>
                <a:spcPct val="20000"/>
              </a:spcBef>
              <a:buFont typeface="Arial" panose="020B0604020202020204" pitchFamily="34" charset="0"/>
              <a:buChar char="•"/>
              <a:defRPr lang="pt-BR"/>
            </a:pPr>
            <a:r>
              <a:rPr lang="pt-BR" sz="2400" kern="0" dirty="0"/>
              <a:t>Java 1.8</a:t>
            </a:r>
          </a:p>
          <a:p>
            <a:pPr lvl="0">
              <a:spcBef>
                <a:spcPct val="20000"/>
              </a:spcBef>
              <a:defRPr lang="pt-BR"/>
            </a:pPr>
            <a:endParaRPr lang="pt-BR" sz="2400" kern="0" dirty="0"/>
          </a:p>
          <a:p>
            <a:pPr marL="457200" lvl="0" indent="-457200">
              <a:spcBef>
                <a:spcPct val="20000"/>
              </a:spcBef>
              <a:buFont typeface="+mj-lt"/>
              <a:buAutoNum type="arabicPeriod"/>
              <a:defRPr lang="pt-BR"/>
            </a:pPr>
            <a:r>
              <a:rPr lang="pt-BR" sz="2400" kern="0" dirty="0"/>
              <a:t>Ativar CDI.</a:t>
            </a:r>
          </a:p>
          <a:p>
            <a:pPr marL="457200" lvl="0" indent="-457200">
              <a:spcBef>
                <a:spcPct val="20000"/>
              </a:spcBef>
              <a:buFont typeface="+mj-lt"/>
              <a:buAutoNum type="arabicPeriod"/>
              <a:defRPr lang="pt-BR"/>
            </a:pPr>
            <a:r>
              <a:rPr lang="pt-BR" sz="2400" kern="0" dirty="0"/>
              <a:t>Usar anotação @</a:t>
            </a:r>
            <a:r>
              <a:rPr lang="pt-BR" sz="2400" kern="0" dirty="0" err="1"/>
              <a:t>Inject</a:t>
            </a:r>
            <a:endParaRPr lang="pt-BR" sz="2400" kern="0" dirty="0"/>
          </a:p>
          <a:p>
            <a:pPr marL="457200" lvl="0" indent="-457200">
              <a:spcBef>
                <a:spcPct val="20000"/>
              </a:spcBef>
              <a:buFont typeface="+mj-lt"/>
              <a:buAutoNum type="arabicPeriod"/>
              <a:defRPr lang="pt-BR"/>
            </a:pPr>
            <a:r>
              <a:rPr lang="pt-BR" sz="2400" kern="0" dirty="0"/>
              <a:t>Entender a injeção do </a:t>
            </a:r>
            <a:r>
              <a:rPr lang="pt-BR" sz="2400" kern="0" dirty="0" err="1"/>
              <a:t>EntityManager</a:t>
            </a:r>
            <a:endParaRPr lang="pt-BR" sz="2400" kern="0" dirty="0"/>
          </a:p>
          <a:p>
            <a:pPr marL="457200" lvl="0" indent="-457200">
              <a:spcBef>
                <a:spcPct val="20000"/>
              </a:spcBef>
              <a:buFont typeface="+mj-lt"/>
              <a:buAutoNum type="arabicPeriod"/>
              <a:defRPr lang="pt-BR"/>
            </a:pPr>
            <a:r>
              <a:rPr lang="pt-BR" sz="2400" kern="0" dirty="0"/>
              <a:t>Criar um @</a:t>
            </a:r>
            <a:r>
              <a:rPr lang="pt-BR" sz="2400" kern="0" dirty="0" err="1"/>
              <a:t>Qualifier</a:t>
            </a:r>
            <a:endParaRPr lang="pt-BR" sz="2400" kern="0" dirty="0"/>
          </a:p>
          <a:p>
            <a:pPr marL="457200" lvl="0" indent="-457200">
              <a:spcBef>
                <a:spcPct val="20000"/>
              </a:spcBef>
              <a:buFont typeface="+mj-lt"/>
              <a:buAutoNum type="arabicPeriod"/>
              <a:defRPr lang="pt-BR"/>
            </a:pPr>
            <a:endParaRPr lang="pt-BR" sz="2400" kern="0" dirty="0"/>
          </a:p>
          <a:p>
            <a:pPr marL="342900" lvl="0" indent="-342900">
              <a:spcBef>
                <a:spcPct val="20000"/>
              </a:spcBef>
              <a:buFont typeface="Arial" panose="020B0604020202020204" pitchFamily="34" charset="0"/>
              <a:buChar char="•"/>
              <a:defRPr lang="pt-BR"/>
            </a:pPr>
            <a:endParaRPr lang="pt-BR" sz="2400" kern="0" dirty="0"/>
          </a:p>
        </p:txBody>
      </p:sp>
    </p:spTree>
    <p:extLst>
      <p:ext uri="{BB962C8B-B14F-4D97-AF65-F5344CB8AC3E}">
        <p14:creationId xmlns:p14="http://schemas.microsoft.com/office/powerpoint/2010/main" val="947139371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8"/>
          <p:cNvSpPr>
            <a:spLocks noGrp="1"/>
          </p:cNvSpPr>
          <p:nvPr>
            <p:ph type="title"/>
          </p:nvPr>
        </p:nvSpPr>
        <p:spPr>
          <a:xfrm>
            <a:off x="228600" y="1676400"/>
            <a:ext cx="8375848" cy="1143000"/>
          </a:xfrm>
        </p:spPr>
        <p:txBody>
          <a:bodyPr>
            <a:noAutofit/>
          </a:bodyPr>
          <a:lstStyle/>
          <a:p>
            <a:r>
              <a:rPr lang="pt-BR" sz="4200" dirty="0"/>
              <a:t>Escopos de CDI</a:t>
            </a:r>
          </a:p>
        </p:txBody>
      </p:sp>
      <p:sp>
        <p:nvSpPr>
          <p:cNvPr id="4" name="Rectangle 25"/>
          <p:cNvSpPr txBox="1">
            <a:spLocks/>
          </p:cNvSpPr>
          <p:nvPr/>
        </p:nvSpPr>
        <p:spPr>
          <a:xfrm>
            <a:off x="467544" y="2971800"/>
            <a:ext cx="7776864" cy="388620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kumimoji="0" lang="pt-BR" sz="2400" b="0" i="0" u="none" strike="noStrike" kern="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Todo </a:t>
            </a:r>
            <a:r>
              <a:rPr kumimoji="0" lang="pt-BR" sz="2400" b="0" i="0" u="none" strike="noStrike" kern="0" cap="none" spc="0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bean</a:t>
            </a:r>
            <a:r>
              <a:rPr kumimoji="0" lang="pt-BR" sz="2400" b="0" i="0" u="none" strike="noStrike" kern="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em CDI existe em um escopo. Podemos</a:t>
            </a:r>
            <a:r>
              <a:rPr kumimoji="0" lang="pt-BR" sz="2400" b="0" i="0" u="none" strike="noStrike" kern="0" cap="none" spc="0" normalizeH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perceber que tem o mesmo nome dos escopos do JSF, porém não podemos fazer confusão nem com os nomes e nem com a utilização !</a:t>
            </a:r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endParaRPr kumimoji="0" lang="pt-BR" sz="2400" b="0" i="0" u="none" strike="noStrike" kern="0" cap="none" spc="0" normalizeH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r>
              <a:rPr lang="pt-BR" sz="2400" dirty="0"/>
              <a:t>• @</a:t>
            </a:r>
            <a:r>
              <a:rPr lang="pt-BR" sz="2400" dirty="0" err="1"/>
              <a:t>ApplicationScoped</a:t>
            </a:r>
            <a:r>
              <a:rPr lang="pt-BR" sz="2400" dirty="0"/>
              <a:t> 	(Aplicação)</a:t>
            </a:r>
          </a:p>
          <a:p>
            <a:r>
              <a:rPr lang="pt-BR" sz="2400" dirty="0"/>
              <a:t>• @</a:t>
            </a:r>
            <a:r>
              <a:rPr lang="pt-BR" sz="2400" dirty="0" err="1"/>
              <a:t>SessionScoped</a:t>
            </a:r>
            <a:r>
              <a:rPr lang="pt-BR" sz="2400" dirty="0"/>
              <a:t> 		(Sessão)</a:t>
            </a:r>
          </a:p>
          <a:p>
            <a:r>
              <a:rPr lang="pt-BR" sz="2400" dirty="0"/>
              <a:t>• @</a:t>
            </a:r>
            <a:r>
              <a:rPr lang="pt-BR" sz="2400" dirty="0" err="1"/>
              <a:t>RequestScoped</a:t>
            </a:r>
            <a:r>
              <a:rPr lang="pt-BR" sz="2400" dirty="0"/>
              <a:t>		(Requisição)</a:t>
            </a:r>
          </a:p>
          <a:p>
            <a:r>
              <a:rPr lang="pt-BR" sz="2400" dirty="0"/>
              <a:t>• @</a:t>
            </a:r>
            <a:r>
              <a:rPr lang="pt-BR" sz="2400" dirty="0" err="1"/>
              <a:t>ViewScoped</a:t>
            </a:r>
            <a:r>
              <a:rPr lang="pt-BR" sz="2400" dirty="0"/>
              <a:t>		(Por página)</a:t>
            </a:r>
            <a:endParaRPr kumimoji="0" lang="pt-BR" sz="2400" b="0" i="0" u="none" strike="noStrike" kern="0" cap="none" spc="0" normalizeH="0" baseline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205031003"/>
      </p:ext>
    </p:extLst>
  </p:cSld>
  <p:clrMapOvr>
    <a:masterClrMapping/>
  </p:clrMapOvr>
  <p:transition>
    <p:fad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estionário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</a:schemeClr>
            </a:gs>
            <a:gs pos="100000">
              <a:schemeClr val="phClr">
                <a:shade val="80000"/>
                <a:satMod val="150000"/>
              </a:schemeClr>
            </a:gs>
          </a:gsLst>
          <a:path path="circle">
            <a:fillToRect l="50000" t="50000"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7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55000" dist="50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55000" dist="50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QuizShow</Template>
  <TotalTime>0</TotalTime>
  <Words>1523</Words>
  <Application>Microsoft Office PowerPoint</Application>
  <PresentationFormat>Apresentação na tela (4:3)</PresentationFormat>
  <Paragraphs>137</Paragraphs>
  <Slides>13</Slides>
  <Notes>13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8" baseType="lpstr">
      <vt:lpstr>Arial</vt:lpstr>
      <vt:lpstr>Calibri</vt:lpstr>
      <vt:lpstr>Trebuchet MS</vt:lpstr>
      <vt:lpstr>Wingdings</vt:lpstr>
      <vt:lpstr>Questionário</vt:lpstr>
      <vt:lpstr>CDI</vt:lpstr>
      <vt:lpstr>Tópicos:</vt:lpstr>
      <vt:lpstr>Objetivos da aula:</vt:lpstr>
      <vt:lpstr>CDI (Context dependency injection)</vt:lpstr>
      <vt:lpstr>Injeção de dependência (DI)</vt:lpstr>
      <vt:lpstr>Design para injeção de dependências</vt:lpstr>
      <vt:lpstr>Como usar CDI</vt:lpstr>
      <vt:lpstr>Vamos ao código !</vt:lpstr>
      <vt:lpstr>Escopos de CDI</vt:lpstr>
      <vt:lpstr>Qualificadores (@Qualifier)</vt:lpstr>
      <vt:lpstr>Bean Validation</vt:lpstr>
      <vt:lpstr>Anotações Bean Validation</vt:lpstr>
      <vt:lpstr>Fim da aula.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2018-09-24T02:59:19Z</dcterms:created>
  <dcterms:modified xsi:type="dcterms:W3CDTF">2018-10-17T20:39:39Z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1046</vt:i4>
  </property>
  <property fmtid="{D5CDD505-2E9C-101B-9397-08002B2CF9AE}" pid="3" name="_Version">
    <vt:lpwstr>12.0.4518</vt:lpwstr>
  </property>
</Properties>
</file>