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83" r:id="rId5"/>
    <p:sldId id="281" r:id="rId6"/>
    <p:sldId id="273" r:id="rId7"/>
    <p:sldId id="275" r:id="rId8"/>
    <p:sldId id="282" r:id="rId9"/>
    <p:sldId id="279" r:id="rId10"/>
    <p:sldId id="280" r:id="rId11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1851" autoAdjust="0"/>
  </p:normalViewPr>
  <p:slideViewPr>
    <p:cSldViewPr>
      <p:cViewPr varScale="1">
        <p:scale>
          <a:sx n="60" d="100"/>
          <a:sy n="60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04/10/2018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04/10/2018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Singularidade do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a dependência de um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container para executar as aplicações desenvolvidas.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Falamos de JAVA EE, falamos de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uma extensão do Java se, porém com todos os recursos para aplicações de grande porte voltadas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é a linguagem que mais emprega no mercado de trabalho.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plataforma é enorme e a comunidade é bastante participativa.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JavaSE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(Standard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Entherprise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smtClean="0"/>
              <a:t>Explicar</a:t>
            </a:r>
            <a:r>
              <a:rPr lang="pt-BR" sz="1200" kern="0" baseline="0" dirty="0" smtClean="0"/>
              <a:t> que nós desenvolvemos a aplicação na IDE (eclipse), geramos um WAR (empacotamento dos códigos compilados) esse arquivo é “Instalado” em um servidor, que disponibiliza acesso via Browser </a:t>
            </a:r>
            <a:r>
              <a:rPr lang="pt-BR" sz="1200" kern="0" baseline="0" dirty="0" err="1" smtClean="0"/>
              <a:t>http</a:t>
            </a:r>
            <a:r>
              <a:rPr lang="pt-BR" sz="1200" kern="0" baseline="0" dirty="0" smtClean="0"/>
              <a:t>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smtClean="0"/>
              <a:t>O</a:t>
            </a:r>
            <a:r>
              <a:rPr lang="pt-BR" sz="1200" kern="0" baseline="0" dirty="0" smtClean="0"/>
              <a:t> que é um Framework </a:t>
            </a:r>
            <a:r>
              <a:rPr lang="pt-BR" sz="1200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smtClean="0"/>
              <a:t>O que</a:t>
            </a:r>
            <a:r>
              <a:rPr lang="pt-BR" sz="1200" kern="0" baseline="0" dirty="0" smtClean="0"/>
              <a:t> é uma API </a:t>
            </a:r>
            <a:r>
              <a:rPr lang="pt-BR" sz="1200" dirty="0" smtClean="0"/>
              <a:t>?</a:t>
            </a:r>
            <a:endParaRPr lang="pt-BR" sz="1200" kern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smtClean="0"/>
              <a:t>Chamar atenção</a:t>
            </a:r>
            <a:r>
              <a:rPr lang="pt-BR" sz="1200" kern="0" baseline="0" dirty="0" smtClean="0"/>
              <a:t> para a importância desse ponto para o mercado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 smtClean="0"/>
              <a:t>Camada web ou front: JSF, JSP, JSTL, JAVA SERVLETS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 smtClean="0"/>
              <a:t>Camada de negócios: EJB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smtClean="0"/>
              <a:t>Camada de persistência: JPA, JTA, JDBC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 smtClean="0"/>
              <a:t>Camada de serviço: JAX-RS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 smtClean="0"/>
              <a:t>Camada de validação: JAVA BENS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 smtClean="0"/>
              <a:t>Segurança: JAAS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pt-BR" sz="1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IMPORTANDE ENTENDER AS CAMADAS !</a:t>
            </a:r>
            <a:endParaRPr lang="pt-BR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Cliente: Estão na camada cliente softwares que rodam dentro do browser web, por exemplo, como páginas HTML, </a:t>
            </a:r>
            <a:r>
              <a:rPr lang="pt-BR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CSS, etc. 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dirty="0" smtClean="0"/>
              <a:t>Web: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estão 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rodam num servidor web como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exemplo. Normalmente, empacotado em um arquivo WAR (Web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Negócios: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Ficam 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de negócio,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que acessam sistemas externos, etc.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Dados: Nessa camada ficam as tabelas de bancos de dados, índices e tudo mais que o servidor de banco suporta.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kern="0" dirty="0"/>
              <a:t>01 - break: Encerra o loop e sai do escopo.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02 - continue: Quando encontrado, encerra a interação e segue para a próxima interação.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03 - </a:t>
            </a:r>
            <a:r>
              <a:rPr lang="pt-BR" dirty="0" err="1"/>
              <a:t>return</a:t>
            </a:r>
            <a:r>
              <a:rPr lang="pt-BR" dirty="0"/>
              <a:t>: Utilizada para sair de um método. (Está fora do contexto da estrutura de repetição)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04/10/2018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04/10/2018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04/10/2018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04/10/2018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04/10/2018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04/10/2018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04/10/2018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04/10/2018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04/10/2018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JAVA EE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/>
              <a:t>Crie 3 loops que informe números sequencias de 0 até 100.</a:t>
            </a:r>
          </a:p>
          <a:p>
            <a:pPr marL="914400" lvl="1" indent="-457200">
              <a:buAutoNum type="alphaLcParenR"/>
            </a:pP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Do-</a:t>
            </a: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For </a:t>
            </a:r>
          </a:p>
          <a:p>
            <a:pPr marL="457200" indent="-457200">
              <a:buAutoNum type="arabicParenR"/>
            </a:pPr>
            <a:endParaRPr lang="pt-BR" sz="2400" b="1" dirty="0"/>
          </a:p>
          <a:p>
            <a:pPr marL="457200" indent="-457200">
              <a:buFontTx/>
              <a:buAutoNum type="arabicParenR"/>
            </a:pPr>
            <a:r>
              <a:rPr lang="pt-BR" sz="2400" b="1" dirty="0"/>
              <a:t>Crie um gerador de número aleatório de 0 a 10, após isso faça um loop e peça para usuário tentar acertar o número gerado em 5 tentativas. </a:t>
            </a:r>
          </a:p>
          <a:p>
            <a:pPr marL="457200" indent="-457200">
              <a:buAutoNum type="arabicParenR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 que é ?, Quando usar </a:t>
            </a:r>
            <a:r>
              <a:rPr lang="pt-BR" sz="2400" dirty="0" smtClean="0"/>
              <a:t>?</a:t>
            </a:r>
          </a:p>
          <a:p>
            <a:r>
              <a:rPr lang="pt-BR" sz="2400" dirty="0" smtClean="0"/>
              <a:t>Entendendo a arquitetura.</a:t>
            </a:r>
            <a:endParaRPr lang="pt-BR" sz="2400" dirty="0"/>
          </a:p>
          <a:p>
            <a:r>
              <a:rPr lang="pt-BR" sz="2400" dirty="0" smtClean="0"/>
              <a:t>Vamos </a:t>
            </a:r>
            <a:r>
              <a:rPr lang="pt-BR" sz="2400" dirty="0"/>
              <a:t>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</a:t>
            </a:r>
            <a:r>
              <a:rPr lang="pt-BR" sz="4200" dirty="0" smtClean="0"/>
              <a:t>JAVA EE 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EE, Java Enterprise </a:t>
            </a:r>
            <a:r>
              <a:rPr lang="pt-BR" sz="2400" kern="0" dirty="0" err="1"/>
              <a:t>Edition</a:t>
            </a:r>
            <a:r>
              <a:rPr lang="pt-BR" sz="2400" kern="0" dirty="0"/>
              <a:t>, dispõe de um conjunto de </a:t>
            </a:r>
            <a:r>
              <a:rPr lang="pt-BR" sz="2400" kern="0" dirty="0" err="1"/>
              <a:t>APIs</a:t>
            </a:r>
            <a:r>
              <a:rPr lang="pt-BR" sz="2400" kern="0" dirty="0"/>
              <a:t> que permitem ao programador desenvolver aplicações </a:t>
            </a:r>
            <a:r>
              <a:rPr lang="pt-BR" sz="2400" kern="0" dirty="0" smtClean="0"/>
              <a:t>voltadas para web.</a:t>
            </a: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Como funciona</a:t>
            </a:r>
            <a:r>
              <a:rPr lang="pt-BR" sz="4200" dirty="0" smtClean="0"/>
              <a:t> 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Clientes que são os browser acessam servidores que estão hospedados em determinados lugares, as linguagens como </a:t>
            </a:r>
            <a:r>
              <a:rPr lang="pt-BR" sz="2400" kern="0" dirty="0" err="1" smtClean="0"/>
              <a:t>java</a:t>
            </a:r>
            <a:r>
              <a:rPr lang="pt-BR" sz="2400" kern="0" dirty="0" smtClean="0"/>
              <a:t> são apenas uma forma de gerir tais informações através de sistemas.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 smtClean="0"/>
              <a:t>O que é um servidor de aplicação ?</a:t>
            </a:r>
            <a:endParaRPr lang="pt-BR" sz="38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Os </a:t>
            </a:r>
            <a:r>
              <a:rPr lang="pt-BR" sz="2400" b="1" dirty="0"/>
              <a:t>servidores de aplicações</a:t>
            </a:r>
            <a:r>
              <a:rPr lang="pt-BR" sz="2400" dirty="0"/>
              <a:t> são programas de servidores numa rede distribuída que fornece o ambiente de execução para um programa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5749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Quais são as APIS do JAVA EE ?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endParaRPr lang="pt-BR" sz="2400" kern="0" dirty="0" smtClean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r>
              <a:rPr lang="pt-BR" sz="2400" kern="0" dirty="0" smtClean="0">
                <a:solidFill>
                  <a:srgbClr val="00B0F0"/>
                </a:solidFill>
              </a:rPr>
              <a:t>https</a:t>
            </a:r>
            <a:r>
              <a:rPr lang="pt-BR" sz="2400" kern="0" dirty="0">
                <a:solidFill>
                  <a:srgbClr val="00B0F0"/>
                </a:solidFill>
              </a:rPr>
              <a:t>://</a:t>
            </a:r>
            <a:r>
              <a:rPr lang="pt-BR" sz="2400" kern="0" dirty="0" smtClean="0">
                <a:solidFill>
                  <a:srgbClr val="00B0F0"/>
                </a:solidFill>
              </a:rPr>
              <a:t>docs.oracle.com/javaee/7/api/toc.htm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 smtClean="0"/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24167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Arquitetura de aplicações Java </a:t>
            </a:r>
            <a:r>
              <a:rPr lang="pt-BR" sz="4000" b="0" dirty="0" smtClean="0"/>
              <a:t>EE.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852936"/>
            <a:ext cx="7086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 smtClean="0"/>
              <a:t>Java EE se divide em 4 camadas básicas:</a:t>
            </a:r>
          </a:p>
          <a:p>
            <a:endParaRPr lang="pt-BR" sz="2300" dirty="0"/>
          </a:p>
          <a:p>
            <a:r>
              <a:rPr lang="pt-BR" sz="2300" b="1" dirty="0"/>
              <a:t>Camada Cliente </a:t>
            </a:r>
            <a:r>
              <a:rPr lang="pt-BR" sz="2300" b="1" dirty="0" smtClean="0">
                <a:sym typeface="Wingdings" panose="05000000000000000000" pitchFamily="2" charset="2"/>
              </a:rPr>
              <a:t></a:t>
            </a:r>
            <a:r>
              <a:rPr lang="pt-BR" sz="2300" dirty="0" smtClean="0"/>
              <a:t> Roda no browser;</a:t>
            </a:r>
          </a:p>
          <a:p>
            <a:r>
              <a:rPr lang="pt-BR" sz="2300" b="1" dirty="0" smtClean="0"/>
              <a:t>Camada </a:t>
            </a:r>
            <a:r>
              <a:rPr lang="pt-BR" sz="2300" b="1" dirty="0"/>
              <a:t>Web </a:t>
            </a:r>
            <a:r>
              <a:rPr lang="pt-BR" sz="2300" b="1" dirty="0" smtClean="0">
                <a:sym typeface="Wingdings" panose="05000000000000000000" pitchFamily="2" charset="2"/>
              </a:rPr>
              <a:t></a:t>
            </a:r>
            <a:r>
              <a:rPr lang="pt-BR" sz="2300" dirty="0" smtClean="0"/>
              <a:t> Servidor </a:t>
            </a:r>
            <a:r>
              <a:rPr lang="pt-BR" sz="2300" dirty="0"/>
              <a:t>de aplicações</a:t>
            </a:r>
            <a:r>
              <a:rPr lang="pt-BR" sz="2300" dirty="0" smtClean="0"/>
              <a:t>;</a:t>
            </a:r>
          </a:p>
          <a:p>
            <a:r>
              <a:rPr lang="pt-BR" sz="2300" dirty="0" smtClean="0"/>
              <a:t>Camada </a:t>
            </a:r>
            <a:r>
              <a:rPr lang="pt-BR" sz="2300" dirty="0"/>
              <a:t>de negócios </a:t>
            </a:r>
            <a:r>
              <a:rPr lang="pt-BR" sz="2300" dirty="0" smtClean="0">
                <a:sym typeface="Wingdings" panose="05000000000000000000" pitchFamily="2" charset="2"/>
              </a:rPr>
              <a:t></a:t>
            </a:r>
            <a:r>
              <a:rPr lang="pt-BR" sz="2300" dirty="0" smtClean="0"/>
              <a:t> Servidor </a:t>
            </a:r>
            <a:r>
              <a:rPr lang="pt-BR" sz="2300" dirty="0"/>
              <a:t>de aplicações</a:t>
            </a:r>
            <a:r>
              <a:rPr lang="pt-BR" sz="2300" dirty="0" smtClean="0"/>
              <a:t>;</a:t>
            </a:r>
            <a:endParaRPr lang="pt-BR" sz="2300" dirty="0"/>
          </a:p>
          <a:p>
            <a:r>
              <a:rPr lang="pt-BR" sz="2300" b="1" dirty="0"/>
              <a:t>Camada de dados </a:t>
            </a:r>
            <a:r>
              <a:rPr lang="pt-BR" sz="2300" b="1" dirty="0" smtClean="0">
                <a:sym typeface="Wingdings" panose="05000000000000000000" pitchFamily="2" charset="2"/>
              </a:rPr>
              <a:t></a:t>
            </a:r>
            <a:r>
              <a:rPr lang="pt-BR" sz="2300" dirty="0" smtClean="0"/>
              <a:t> </a:t>
            </a:r>
            <a:r>
              <a:rPr lang="pt-BR" sz="2300" dirty="0"/>
              <a:t>Banco de dados e sistemas externos;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 smtClean="0"/>
              <a:t>Resum</a:t>
            </a:r>
            <a:r>
              <a:rPr lang="pt-BR" sz="4000" b="0" dirty="0"/>
              <a:t>o</a:t>
            </a:r>
            <a:r>
              <a:rPr lang="pt-BR" sz="4000" b="0" dirty="0" smtClean="0"/>
              <a:t>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432992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EXTRAS: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703016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- Estrutura de controle de decisão.</a:t>
            </a:r>
          </a:p>
          <a:p>
            <a:r>
              <a:rPr lang="pt-BR" sz="2400" dirty="0"/>
              <a:t>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https://docs.oracle.com/javase/tutorial/java/nutsandbolts/examples/IfElseDemo.java</a:t>
            </a:r>
          </a:p>
          <a:p>
            <a:r>
              <a:rPr lang="pt-BR" sz="2400" dirty="0"/>
              <a:t>- Estrutura de controle de Fluxo. 	</a:t>
            </a:r>
            <a:r>
              <a:rPr lang="pt-BR" sz="2400" dirty="0">
                <a:solidFill>
                  <a:srgbClr val="00B0F0"/>
                </a:solidFill>
              </a:rPr>
              <a:t>https://docs.oracle.com/javase/tutorial/java/nutsandbolts/switch.html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Controle de interrupção.</a:t>
            </a:r>
          </a:p>
          <a:p>
            <a:r>
              <a:rPr lang="pt-BR" sz="2400" dirty="0"/>
              <a:t>	Interrupção permitem que redirecionemos o fluxo de controle do programa.</a:t>
            </a:r>
          </a:p>
          <a:p>
            <a:r>
              <a:rPr lang="pt-BR" sz="2400" dirty="0"/>
              <a:t>	03 Tipos: break, continue, </a:t>
            </a:r>
            <a:r>
              <a:rPr lang="pt-BR" sz="2400" dirty="0" err="1"/>
              <a:t>return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0132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470</Words>
  <Application>Microsoft Office PowerPoint</Application>
  <PresentationFormat>Apresentação na tela (4:3)</PresentationFormat>
  <Paragraphs>78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Questionário</vt:lpstr>
      <vt:lpstr>JAVA EE</vt:lpstr>
      <vt:lpstr>Tópicos:</vt:lpstr>
      <vt:lpstr>O que é JAVA EE ?</vt:lpstr>
      <vt:lpstr>Como funciona ?</vt:lpstr>
      <vt:lpstr>O que é um servidor de aplicação ?</vt:lpstr>
      <vt:lpstr>Quais são as APIS do JAVA EE ?</vt:lpstr>
      <vt:lpstr>Arquitetura de aplicações Java EE.</vt:lpstr>
      <vt:lpstr>Resumo.</vt:lpstr>
      <vt:lpstr>EXTRAS:</vt:lpstr>
      <vt:lpstr>EXERCÍCIOS: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2018-10-04T21:11:32Z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