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72" r:id="rId6"/>
    <p:sldId id="273" r:id="rId7"/>
    <p:sldId id="274" r:id="rId8"/>
    <p:sldId id="275" r:id="rId9"/>
    <p:sldId id="277" r:id="rId10"/>
    <p:sldId id="278" r:id="rId11"/>
    <p:sldId id="279" r:id="rId12"/>
    <p:sldId id="280" r:id="rId13"/>
    <p:sldId id="281" r:id="rId14"/>
    <p:sldId id="282" r:id="rId15"/>
    <p:sldId id="283" r:id="rId16"/>
    <p:sldId id="284" r:id="rId17"/>
    <p:sldId id="285" r:id="rId18"/>
    <p:sldId id="286" r:id="rId19"/>
    <p:sldId id="289" r:id="rId20"/>
    <p:sldId id="290" r:id="rId21"/>
    <p:sldId id="291" r:id="rId22"/>
    <p:sldId id="292" r:id="rId23"/>
    <p:sldId id="293" r:id="rId24"/>
    <p:sldId id="287" r:id="rId25"/>
    <p:sldId id="288" r:id="rId26"/>
    <p:sldId id="294" r:id="rId27"/>
    <p:sldId id="295" r:id="rId28"/>
    <p:sldId id="29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4/11/2015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4/11/2015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4/11/2015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4/11/2015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4/11/2015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Parsing</a:t>
            </a:r>
            <a:endParaRPr lang="en-GB" dirty="0"/>
          </a:p>
        </p:txBody>
      </p:sp>
      <p:sp>
        <p:nvSpPr>
          <p:cNvPr id="3" name="Subtitle 2"/>
          <p:cNvSpPr>
            <a:spLocks noGrp="1"/>
          </p:cNvSpPr>
          <p:nvPr>
            <p:ph type="subTitle" idx="1"/>
          </p:nvPr>
        </p:nvSpPr>
        <p:spPr/>
        <p:txBody>
          <a:bodyPr>
            <a:normAutofit fontScale="92500" lnSpcReduction="10000"/>
          </a:bodyPr>
          <a:lstStyle/>
          <a:p>
            <a:r>
              <a:rPr lang="en-US" dirty="0" smtClean="0"/>
              <a:t>How to </a:t>
            </a:r>
            <a:r>
              <a:rPr lang="en-US" b="1" dirty="0" smtClean="0"/>
              <a:t>really know </a:t>
            </a:r>
            <a:r>
              <a:rPr lang="en-US" dirty="0" smtClean="0"/>
              <a:t>what the author was saying.</a:t>
            </a:r>
          </a:p>
          <a:p>
            <a:r>
              <a:rPr lang="en-US" dirty="0" smtClean="0"/>
              <a:t>(or ‘Why does my teacher want me to cry?’) </a:t>
            </a:r>
            <a:endParaRPr lang="en-GB" dirty="0"/>
          </a:p>
        </p:txBody>
      </p:sp>
      <p:sp>
        <p:nvSpPr>
          <p:cNvPr id="5" name="Rectangle 4"/>
          <p:cNvSpPr/>
          <p:nvPr/>
        </p:nvSpPr>
        <p:spPr>
          <a:xfrm>
            <a:off x="-1079157" y="5799608"/>
            <a:ext cx="6096000" cy="646331"/>
          </a:xfrm>
          <a:prstGeom prst="rect">
            <a:avLst/>
          </a:prstGeom>
        </p:spPr>
        <p:txBody>
          <a:bodyPr>
            <a:spAutoFit/>
          </a:bodyPr>
          <a:lstStyle/>
          <a:p>
            <a:pPr lvl="0" algn="ctr"/>
            <a:r>
              <a:rPr lang="en-US" dirty="0" err="1" smtClean="0">
                <a:solidFill>
                  <a:srgbClr val="4A9BDC"/>
                </a:solidFill>
              </a:rPr>
              <a:t>Dr</a:t>
            </a:r>
            <a:r>
              <a:rPr lang="en-US" dirty="0" smtClean="0">
                <a:solidFill>
                  <a:srgbClr val="4A9BDC"/>
                </a:solidFill>
              </a:rPr>
              <a:t> Joseph Szewczyk</a:t>
            </a:r>
            <a:endParaRPr lang="en-US" dirty="0">
              <a:solidFill>
                <a:srgbClr val="4A9BDC"/>
              </a:solidFill>
            </a:endParaRPr>
          </a:p>
          <a:p>
            <a:pPr lvl="0" algn="ctr"/>
            <a:r>
              <a:rPr lang="en-US" dirty="0">
                <a:solidFill>
                  <a:srgbClr val="4A9BDC"/>
                </a:solidFill>
              </a:rPr>
              <a:t>for University of the People</a:t>
            </a:r>
            <a:endParaRPr lang="en-GB" dirty="0">
              <a:solidFill>
                <a:srgbClr val="4A9BDC"/>
              </a:solidFill>
            </a:endParaRPr>
          </a:p>
        </p:txBody>
      </p:sp>
    </p:spTree>
    <p:extLst>
      <p:ext uri="{BB962C8B-B14F-4D97-AF65-F5344CB8AC3E}">
        <p14:creationId xmlns:p14="http://schemas.microsoft.com/office/powerpoint/2010/main" val="1036029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Let’s make a new sentence:  ‘Pasha pet the cat.’</a:t>
            </a:r>
          </a:p>
          <a:p>
            <a:r>
              <a:rPr lang="en-US" sz="1600" dirty="0" smtClean="0">
                <a:solidFill>
                  <a:srgbClr val="C00000"/>
                </a:solidFill>
              </a:rPr>
              <a:t>What is the Subject of this sentence?</a:t>
            </a:r>
            <a:r>
              <a:rPr lang="en-US" sz="1600" dirty="0" smtClean="0"/>
              <a:t> Pasha is the Subject.</a:t>
            </a:r>
          </a:p>
          <a:p>
            <a:r>
              <a:rPr lang="en-US" sz="1600" dirty="0" smtClean="0">
                <a:solidFill>
                  <a:srgbClr val="C00000"/>
                </a:solidFill>
              </a:rPr>
              <a:t>What is the Object? </a:t>
            </a:r>
            <a:r>
              <a:rPr lang="en-US" sz="1600" dirty="0" smtClean="0"/>
              <a:t>The Cat is the Object.</a:t>
            </a:r>
            <a:endParaRPr lang="en-US" sz="1600" dirty="0" smtClean="0">
              <a:solidFill>
                <a:srgbClr val="C00000"/>
              </a:solidFill>
            </a:endParaRPr>
          </a:p>
          <a:p>
            <a:r>
              <a:rPr lang="en-US" sz="1600" dirty="0" smtClean="0"/>
              <a:t>What is the Verb?</a:t>
            </a:r>
            <a:endParaRPr lang="en-US" sz="1600" dirty="0" smtClean="0"/>
          </a:p>
        </p:txBody>
      </p:sp>
    </p:spTree>
    <p:extLst>
      <p:ext uri="{BB962C8B-B14F-4D97-AF65-F5344CB8AC3E}">
        <p14:creationId xmlns:p14="http://schemas.microsoft.com/office/powerpoint/2010/main" val="3805021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Let’s make a new sentence:  ‘Pasha pet the cat.’</a:t>
            </a:r>
          </a:p>
          <a:p>
            <a:r>
              <a:rPr lang="en-US" sz="1600" dirty="0" smtClean="0">
                <a:solidFill>
                  <a:srgbClr val="C00000"/>
                </a:solidFill>
              </a:rPr>
              <a:t>What is the Subject of this sentence?</a:t>
            </a:r>
            <a:r>
              <a:rPr lang="en-US" sz="1600" dirty="0" smtClean="0"/>
              <a:t> Pasha is the Subject.</a:t>
            </a:r>
          </a:p>
          <a:p>
            <a:r>
              <a:rPr lang="en-US" sz="1600" dirty="0" smtClean="0">
                <a:solidFill>
                  <a:srgbClr val="C00000"/>
                </a:solidFill>
              </a:rPr>
              <a:t>What is the Object? </a:t>
            </a:r>
            <a:r>
              <a:rPr lang="en-US" sz="1600" dirty="0" smtClean="0"/>
              <a:t>The Cat is the Object.</a:t>
            </a:r>
            <a:endParaRPr lang="en-US" sz="1600" dirty="0" smtClean="0">
              <a:solidFill>
                <a:srgbClr val="C00000"/>
              </a:solidFill>
            </a:endParaRPr>
          </a:p>
          <a:p>
            <a:r>
              <a:rPr lang="en-US" sz="1600" dirty="0" smtClean="0">
                <a:solidFill>
                  <a:srgbClr val="C00000"/>
                </a:solidFill>
              </a:rPr>
              <a:t>What is the Verb? </a:t>
            </a:r>
            <a:r>
              <a:rPr lang="en-US" sz="1600" dirty="0" smtClean="0"/>
              <a:t>Pet is the Verb.</a:t>
            </a:r>
          </a:p>
          <a:p>
            <a:endParaRPr lang="en-US" sz="1600" dirty="0" smtClean="0"/>
          </a:p>
          <a:p>
            <a:r>
              <a:rPr lang="en-US" sz="1600" dirty="0" smtClean="0"/>
              <a:t>The </a:t>
            </a:r>
            <a:r>
              <a:rPr lang="en-US" sz="1600" dirty="0" smtClean="0">
                <a:solidFill>
                  <a:srgbClr val="C00000"/>
                </a:solidFill>
              </a:rPr>
              <a:t>Subject</a:t>
            </a:r>
            <a:r>
              <a:rPr lang="en-US" sz="1600" dirty="0" smtClean="0"/>
              <a:t> (PASHA) did something/</a:t>
            </a:r>
            <a:r>
              <a:rPr lang="en-US" sz="1600" dirty="0" smtClean="0">
                <a:solidFill>
                  <a:srgbClr val="C00000"/>
                </a:solidFill>
              </a:rPr>
              <a:t>Verb</a:t>
            </a:r>
            <a:r>
              <a:rPr lang="en-US" sz="1600" dirty="0" smtClean="0"/>
              <a:t> (PET) to the </a:t>
            </a:r>
            <a:r>
              <a:rPr lang="en-US" sz="1600" dirty="0" smtClean="0">
                <a:solidFill>
                  <a:srgbClr val="C00000"/>
                </a:solidFill>
              </a:rPr>
              <a:t>Object</a:t>
            </a:r>
            <a:r>
              <a:rPr lang="en-US" sz="1600" dirty="0" smtClean="0"/>
              <a:t> (the CAT).</a:t>
            </a:r>
          </a:p>
          <a:p>
            <a:endParaRPr lang="en-US" sz="1600" dirty="0"/>
          </a:p>
          <a:p>
            <a:r>
              <a:rPr lang="en-US" sz="1600" dirty="0" smtClean="0"/>
              <a:t>Did you get it? Great! Now, let’s try another! (If you didn’t understand this one, just replay the slides or ask me for help!)</a:t>
            </a:r>
          </a:p>
          <a:p>
            <a:endParaRPr lang="en-US" sz="1600" dirty="0" smtClean="0"/>
          </a:p>
        </p:txBody>
      </p:sp>
    </p:spTree>
    <p:extLst>
      <p:ext uri="{BB962C8B-B14F-4D97-AF65-F5344CB8AC3E}">
        <p14:creationId xmlns:p14="http://schemas.microsoft.com/office/powerpoint/2010/main" val="1514594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Okay, but why Poetry?!</a:t>
            </a: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A small *Spoiler* here! The rest of the Parsing exercises shall be done using Poetry! Why Poetry? </a:t>
            </a:r>
            <a:r>
              <a:rPr lang="en-US" sz="1600" dirty="0" smtClean="0"/>
              <a:t>Because if you can parse Poetry, you can parse anything.</a:t>
            </a:r>
          </a:p>
          <a:p>
            <a:r>
              <a:rPr lang="en-US" sz="1600" dirty="0" smtClean="0">
                <a:solidFill>
                  <a:srgbClr val="C00000"/>
                </a:solidFill>
              </a:rPr>
              <a:t>If you can parse Poetry </a:t>
            </a:r>
            <a:r>
              <a:rPr lang="en-US" sz="1600" dirty="0" smtClean="0"/>
              <a:t>that means you really have a strong command of that language.  </a:t>
            </a:r>
          </a:p>
          <a:p>
            <a:r>
              <a:rPr lang="en-US" sz="1600" dirty="0" smtClean="0">
                <a:solidFill>
                  <a:srgbClr val="C00000"/>
                </a:solidFill>
              </a:rPr>
              <a:t>If you can parse Poetry, </a:t>
            </a:r>
            <a:r>
              <a:rPr lang="en-US" sz="1600" dirty="0" smtClean="0"/>
              <a:t>then you can find an argument thread in anything you see or hear. </a:t>
            </a:r>
          </a:p>
          <a:p>
            <a:r>
              <a:rPr lang="en-US" sz="1600" dirty="0" smtClean="0">
                <a:solidFill>
                  <a:srgbClr val="C00000"/>
                </a:solidFill>
              </a:rPr>
              <a:t>If you can parse Poetry, </a:t>
            </a:r>
            <a:r>
              <a:rPr lang="en-US" sz="1600" dirty="0" smtClean="0"/>
              <a:t>then you will build that mind muscle so it can handle ‘other’ readings a lot more easy.</a:t>
            </a:r>
          </a:p>
          <a:p>
            <a:r>
              <a:rPr lang="en-US" sz="1600" dirty="0" smtClean="0">
                <a:solidFill>
                  <a:srgbClr val="C00000"/>
                </a:solidFill>
              </a:rPr>
              <a:t>If you can parse Poetry, </a:t>
            </a:r>
            <a:r>
              <a:rPr lang="en-US" sz="1600" dirty="0" smtClean="0"/>
              <a:t>then you will be better at reading, thinking and comprehension than most of the people you meet. </a:t>
            </a:r>
          </a:p>
          <a:p>
            <a:endParaRPr lang="en-US" sz="1600" dirty="0" smtClean="0"/>
          </a:p>
        </p:txBody>
      </p:sp>
    </p:spTree>
    <p:extLst>
      <p:ext uri="{BB962C8B-B14F-4D97-AF65-F5344CB8AC3E}">
        <p14:creationId xmlns:p14="http://schemas.microsoft.com/office/powerpoint/2010/main" val="1767426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The sample, as taken from Alexander Pope:</a:t>
            </a:r>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08990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Okay, so…</a:t>
            </a:r>
          </a:p>
          <a:p>
            <a:r>
              <a:rPr lang="en-US" sz="1600" dirty="0" smtClean="0"/>
              <a:t>What was the Subject? </a:t>
            </a:r>
          </a:p>
          <a:p>
            <a:r>
              <a:rPr lang="en-US" sz="1600" dirty="0" smtClean="0"/>
              <a:t>The Object?</a:t>
            </a:r>
          </a:p>
          <a:p>
            <a:r>
              <a:rPr lang="en-US" sz="1600" dirty="0" smtClean="0"/>
              <a:t>The Verb?</a:t>
            </a:r>
          </a:p>
          <a:p>
            <a:endParaRPr lang="en-US" sz="1600" dirty="0"/>
          </a:p>
          <a:p>
            <a:r>
              <a:rPr lang="en-US" sz="1600" dirty="0" smtClean="0"/>
              <a:t>Not as easy anymore, right? </a:t>
            </a:r>
          </a:p>
          <a:p>
            <a:endParaRPr lang="en-US" sz="1600" dirty="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1782826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Let’s see those lines from the poem agai</a:t>
            </a:r>
            <a:r>
              <a:rPr lang="en-US" sz="1600" dirty="0" smtClean="0"/>
              <a:t>n. See if you can pick out THE Subject; THE Object; and THE Verb.</a:t>
            </a:r>
            <a:endParaRPr lang="en-US" sz="1600" dirty="0" smtClean="0"/>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3738168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lstStyle/>
          <a:p>
            <a:r>
              <a:rPr lang="en-US" sz="1600" dirty="0" smtClean="0"/>
              <a:t>I’ve done this a lot in the classroom.</a:t>
            </a:r>
          </a:p>
          <a:p>
            <a:r>
              <a:rPr lang="en-US" sz="1600" dirty="0" smtClean="0"/>
              <a:t>To the Right, you shall find the common responses </a:t>
            </a:r>
          </a:p>
          <a:p>
            <a:r>
              <a:rPr lang="en-US" sz="1600" dirty="0" smtClean="0"/>
              <a:t>for the Subject from my students. Is your idea on the list?</a:t>
            </a:r>
            <a:endParaRPr lang="en-US" sz="1600" dirty="0" smtClean="0"/>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4489622" cy="2031325"/>
          </a:xfrm>
          <a:prstGeom prst="rect">
            <a:avLst/>
          </a:prstGeom>
          <a:noFill/>
        </p:spPr>
        <p:txBody>
          <a:bodyPr wrap="square" rtlCol="0">
            <a:spAutoFit/>
          </a:bodyPr>
          <a:lstStyle/>
          <a:p>
            <a:pPr algn="ctr"/>
            <a:r>
              <a:rPr lang="en-US" b="1" dirty="0" smtClean="0"/>
              <a:t>Subjects?</a:t>
            </a:r>
          </a:p>
          <a:p>
            <a:pPr marL="285750" indent="-285750">
              <a:buFont typeface="Arial" panose="020B0604020202020204" pitchFamily="34" charset="0"/>
              <a:buChar char="•"/>
            </a:pPr>
            <a:r>
              <a:rPr lang="en-US" dirty="0" smtClean="0"/>
              <a:t>Green</a:t>
            </a:r>
          </a:p>
          <a:p>
            <a:pPr marL="285750" indent="-285750">
              <a:buFont typeface="Arial" panose="020B0604020202020204" pitchFamily="34" charset="0"/>
              <a:buChar char="•"/>
            </a:pPr>
            <a:r>
              <a:rPr lang="en-US" dirty="0" smtClean="0"/>
              <a:t>Song</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dirty="0" smtClean="0"/>
              <a:t>Breast</a:t>
            </a:r>
          </a:p>
          <a:p>
            <a:pPr marL="285750" indent="-285750">
              <a:buFont typeface="Arial" panose="020B0604020202020204" pitchFamily="34" charset="0"/>
              <a:buChar char="•"/>
            </a:pPr>
            <a:r>
              <a:rPr lang="en-US" dirty="0" smtClean="0"/>
              <a:t>Fame</a:t>
            </a:r>
          </a:p>
          <a:p>
            <a:pPr marL="285750" indent="-285750">
              <a:buFont typeface="Arial" panose="020B0604020202020204" pitchFamily="34" charset="0"/>
              <a:buChar char="•"/>
            </a:pPr>
            <a:r>
              <a:rPr lang="en-US" dirty="0" smtClean="0"/>
              <a:t>Eden</a:t>
            </a:r>
            <a:endParaRPr lang="en-GB" dirty="0"/>
          </a:p>
        </p:txBody>
      </p:sp>
    </p:spTree>
    <p:extLst>
      <p:ext uri="{BB962C8B-B14F-4D97-AF65-F5344CB8AC3E}">
        <p14:creationId xmlns:p14="http://schemas.microsoft.com/office/powerpoint/2010/main" val="4255043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lstStyle/>
          <a:p>
            <a:r>
              <a:rPr lang="en-US" sz="1600" dirty="0" smtClean="0"/>
              <a:t>Was your guess on the list? If not, that is okay. </a:t>
            </a:r>
            <a:r>
              <a:rPr lang="en-US" sz="1600" dirty="0" smtClean="0">
                <a:solidFill>
                  <a:srgbClr val="C00000"/>
                </a:solidFill>
              </a:rPr>
              <a:t>The answer isn’t on the list (or is it?). </a:t>
            </a:r>
            <a:r>
              <a:rPr lang="en-US" sz="1600" dirty="0" smtClean="0"/>
              <a:t>I’ll tell you what the answer is after we guess the Verb and the Object.</a:t>
            </a:r>
            <a:endParaRPr lang="en-US" sz="1600" dirty="0" smtClean="0"/>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4489622" cy="2031325"/>
          </a:xfrm>
          <a:prstGeom prst="rect">
            <a:avLst/>
          </a:prstGeom>
          <a:noFill/>
        </p:spPr>
        <p:txBody>
          <a:bodyPr wrap="square" rtlCol="0">
            <a:spAutoFit/>
          </a:bodyPr>
          <a:lstStyle/>
          <a:p>
            <a:pPr algn="ctr"/>
            <a:r>
              <a:rPr lang="en-US" b="1" dirty="0" smtClean="0"/>
              <a:t>Subjects?</a:t>
            </a:r>
          </a:p>
          <a:p>
            <a:pPr marL="285750" indent="-285750">
              <a:buFont typeface="Arial" panose="020B0604020202020204" pitchFamily="34" charset="0"/>
              <a:buChar char="•"/>
            </a:pPr>
            <a:r>
              <a:rPr lang="en-US" dirty="0" smtClean="0"/>
              <a:t>Green</a:t>
            </a:r>
          </a:p>
          <a:p>
            <a:pPr marL="285750" indent="-285750">
              <a:buFont typeface="Arial" panose="020B0604020202020204" pitchFamily="34" charset="0"/>
              <a:buChar char="•"/>
            </a:pPr>
            <a:r>
              <a:rPr lang="en-US" dirty="0" smtClean="0"/>
              <a:t>Song</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dirty="0" smtClean="0"/>
              <a:t>Breast</a:t>
            </a:r>
          </a:p>
          <a:p>
            <a:pPr marL="285750" indent="-285750">
              <a:buFont typeface="Arial" panose="020B0604020202020204" pitchFamily="34" charset="0"/>
              <a:buChar char="•"/>
            </a:pPr>
            <a:r>
              <a:rPr lang="en-US" dirty="0" smtClean="0"/>
              <a:t>Fame</a:t>
            </a:r>
          </a:p>
          <a:p>
            <a:pPr marL="285750" indent="-285750">
              <a:buFont typeface="Arial" panose="020B0604020202020204" pitchFamily="34" charset="0"/>
              <a:buChar char="•"/>
            </a:pPr>
            <a:r>
              <a:rPr lang="en-US" dirty="0" smtClean="0"/>
              <a:t>Eden</a:t>
            </a:r>
            <a:endParaRPr lang="en-GB" dirty="0"/>
          </a:p>
        </p:txBody>
      </p:sp>
    </p:spTree>
    <p:extLst>
      <p:ext uri="{BB962C8B-B14F-4D97-AF65-F5344CB8AC3E}">
        <p14:creationId xmlns:p14="http://schemas.microsoft.com/office/powerpoint/2010/main" val="1093999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lstStyle/>
          <a:p>
            <a:r>
              <a:rPr lang="en-US" sz="1600" dirty="0" smtClean="0"/>
              <a:t>What do you think the Object is? I’ll tell you what some</a:t>
            </a:r>
          </a:p>
          <a:p>
            <a:r>
              <a:rPr lang="en-US" sz="1600" dirty="0" smtClean="0"/>
              <a:t>of my other students thought.</a:t>
            </a:r>
            <a:endParaRPr lang="en-US" sz="1600" dirty="0" smtClean="0"/>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1342768" cy="2031325"/>
          </a:xfrm>
          <a:prstGeom prst="rect">
            <a:avLst/>
          </a:prstGeom>
          <a:noFill/>
          <a:ln>
            <a:solidFill>
              <a:schemeClr val="accent1"/>
            </a:solidFill>
          </a:ln>
        </p:spPr>
        <p:txBody>
          <a:bodyPr wrap="square" rtlCol="0">
            <a:spAutoFit/>
          </a:bodyPr>
          <a:lstStyle/>
          <a:p>
            <a:r>
              <a:rPr lang="en-US" b="1" dirty="0" smtClean="0"/>
              <a:t>Subjects?</a:t>
            </a:r>
          </a:p>
          <a:p>
            <a:pPr marL="285750" indent="-285750">
              <a:buFont typeface="Arial" panose="020B0604020202020204" pitchFamily="34" charset="0"/>
              <a:buChar char="•"/>
            </a:pPr>
            <a:r>
              <a:rPr lang="en-US" dirty="0" smtClean="0"/>
              <a:t>Green</a:t>
            </a:r>
          </a:p>
          <a:p>
            <a:pPr marL="285750" indent="-285750">
              <a:buFont typeface="Arial" panose="020B0604020202020204" pitchFamily="34" charset="0"/>
              <a:buChar char="•"/>
            </a:pPr>
            <a:r>
              <a:rPr lang="en-US" strike="sngStrike" dirty="0" smtClean="0"/>
              <a:t>Song</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dirty="0" smtClean="0"/>
              <a:t>Breast</a:t>
            </a:r>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dirty="0" smtClean="0"/>
              <a:t>Eden</a:t>
            </a:r>
            <a:endParaRPr lang="en-GB" dirty="0"/>
          </a:p>
        </p:txBody>
      </p:sp>
      <p:sp>
        <p:nvSpPr>
          <p:cNvPr id="7" name="TextBox 6"/>
          <p:cNvSpPr txBox="1"/>
          <p:nvPr/>
        </p:nvSpPr>
        <p:spPr>
          <a:xfrm>
            <a:off x="8353168" y="3031523"/>
            <a:ext cx="3039762" cy="1754326"/>
          </a:xfrm>
          <a:prstGeom prst="rect">
            <a:avLst/>
          </a:prstGeom>
          <a:noFill/>
        </p:spPr>
        <p:txBody>
          <a:bodyPr wrap="square" rtlCol="0">
            <a:spAutoFit/>
          </a:bodyPr>
          <a:lstStyle/>
          <a:p>
            <a:pPr algn="ctr"/>
            <a:r>
              <a:rPr lang="en-US" b="1" dirty="0" smtClean="0"/>
              <a:t>Objects?</a:t>
            </a:r>
          </a:p>
          <a:p>
            <a:pPr marL="285750" indent="-285750">
              <a:buFont typeface="Arial" panose="020B0604020202020204" pitchFamily="34" charset="0"/>
              <a:buChar char="•"/>
            </a:pPr>
            <a:r>
              <a:rPr lang="en-US" dirty="0" smtClean="0"/>
              <a:t>Green</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dirty="0" smtClean="0"/>
              <a:t>Eden</a:t>
            </a:r>
          </a:p>
          <a:p>
            <a:pPr marL="285750" indent="-285750">
              <a:buFont typeface="Arial" panose="020B0604020202020204" pitchFamily="34" charset="0"/>
              <a:buChar char="•"/>
            </a:pPr>
            <a:r>
              <a:rPr lang="en-US" dirty="0" smtClean="0"/>
              <a:t>Flame</a:t>
            </a:r>
          </a:p>
          <a:p>
            <a:pPr marL="285750" indent="-285750">
              <a:buFont typeface="Arial" panose="020B0604020202020204" pitchFamily="34" charset="0"/>
              <a:buChar char="•"/>
            </a:pPr>
            <a:r>
              <a:rPr lang="en-US" dirty="0" smtClean="0"/>
              <a:t>Song</a:t>
            </a:r>
            <a:endParaRPr lang="en-GB" dirty="0"/>
          </a:p>
        </p:txBody>
      </p:sp>
    </p:spTree>
    <p:extLst>
      <p:ext uri="{BB962C8B-B14F-4D97-AF65-F5344CB8AC3E}">
        <p14:creationId xmlns:p14="http://schemas.microsoft.com/office/powerpoint/2010/main" val="1690395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normAutofit fontScale="92500" lnSpcReduction="10000"/>
          </a:bodyPr>
          <a:lstStyle/>
          <a:p>
            <a:r>
              <a:rPr lang="en-US" sz="1600" dirty="0" smtClean="0"/>
              <a:t>Did you guess something on the list? Is it right? Are any of them right? The answer is…</a:t>
            </a:r>
          </a:p>
          <a:p>
            <a:r>
              <a:rPr lang="en-US" sz="1600" dirty="0" smtClean="0"/>
              <a:t>No. </a:t>
            </a:r>
            <a:r>
              <a:rPr lang="en-US" sz="1600" dirty="0" smtClean="0">
                <a:solidFill>
                  <a:srgbClr val="C00000"/>
                </a:solidFill>
              </a:rPr>
              <a:t>Not one of my students have ever successfully parsed this first exercise. </a:t>
            </a:r>
            <a:r>
              <a:rPr lang="en-US" sz="1600" dirty="0" smtClean="0"/>
              <a:t>Some may have gotten the Subject and Verb, but none had the Object the first try. (We usually do this out loud in class as a group effort.) </a:t>
            </a:r>
            <a:r>
              <a:rPr lang="en-US" sz="1600" dirty="0" smtClean="0">
                <a:solidFill>
                  <a:srgbClr val="C00000"/>
                </a:solidFill>
              </a:rPr>
              <a:t>Don’t feel bad! </a:t>
            </a:r>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1342768" cy="2031325"/>
          </a:xfrm>
          <a:prstGeom prst="rect">
            <a:avLst/>
          </a:prstGeom>
          <a:noFill/>
          <a:ln>
            <a:solidFill>
              <a:schemeClr val="accent1"/>
            </a:solidFill>
          </a:ln>
        </p:spPr>
        <p:txBody>
          <a:bodyPr wrap="square" rtlCol="0">
            <a:spAutoFit/>
          </a:bodyPr>
          <a:lstStyle/>
          <a:p>
            <a:r>
              <a:rPr lang="en-US" b="1" dirty="0" smtClean="0"/>
              <a:t>Subjects?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strike="sngStrike" dirty="0" smtClean="0"/>
              <a:t>Song</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dirty="0" smtClean="0"/>
              <a:t>Breast</a:t>
            </a:r>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dirty="0" smtClean="0"/>
              <a:t>Eden</a:t>
            </a:r>
            <a:endParaRPr lang="en-GB" dirty="0"/>
          </a:p>
        </p:txBody>
      </p:sp>
      <p:sp>
        <p:nvSpPr>
          <p:cNvPr id="7" name="TextBox 6"/>
          <p:cNvSpPr txBox="1"/>
          <p:nvPr/>
        </p:nvSpPr>
        <p:spPr>
          <a:xfrm>
            <a:off x="8353168" y="3031523"/>
            <a:ext cx="1326291" cy="1754326"/>
          </a:xfrm>
          <a:prstGeom prst="rect">
            <a:avLst/>
          </a:prstGeom>
          <a:noFill/>
          <a:ln>
            <a:solidFill>
              <a:schemeClr val="accent1"/>
            </a:solidFill>
          </a:ln>
        </p:spPr>
        <p:txBody>
          <a:bodyPr wrap="square" rtlCol="0">
            <a:spAutoFit/>
          </a:bodyPr>
          <a:lstStyle/>
          <a:p>
            <a:pPr algn="ctr"/>
            <a:r>
              <a:rPr lang="en-US" b="1" dirty="0" smtClean="0"/>
              <a:t>Objects?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strike="sngStrike" dirty="0" smtClean="0"/>
              <a:t>Eden</a:t>
            </a:r>
          </a:p>
          <a:p>
            <a:pPr marL="285750" indent="-285750">
              <a:buFont typeface="Arial" panose="020B0604020202020204" pitchFamily="34" charset="0"/>
              <a:buChar char="•"/>
            </a:pPr>
            <a:r>
              <a:rPr lang="en-US" strike="sngStrike" dirty="0" smtClean="0"/>
              <a:t>Flame</a:t>
            </a:r>
          </a:p>
          <a:p>
            <a:pPr marL="285750" indent="-285750">
              <a:buFont typeface="Arial" panose="020B0604020202020204" pitchFamily="34" charset="0"/>
              <a:buChar char="•"/>
            </a:pPr>
            <a:r>
              <a:rPr lang="en-US" dirty="0" smtClean="0"/>
              <a:t>Song</a:t>
            </a:r>
            <a:endParaRPr lang="en-GB" dirty="0"/>
          </a:p>
        </p:txBody>
      </p:sp>
    </p:spTree>
    <p:extLst>
      <p:ext uri="{BB962C8B-B14F-4D97-AF65-F5344CB8AC3E}">
        <p14:creationId xmlns:p14="http://schemas.microsoft.com/office/powerpoint/2010/main" val="187662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p:txBody>
          <a:bodyPr/>
          <a:lstStyle/>
          <a:p>
            <a:r>
              <a:rPr lang="en-US" dirty="0" smtClean="0">
                <a:solidFill>
                  <a:srgbClr val="FF0000"/>
                </a:solidFill>
              </a:rPr>
              <a:t>A small word on Parsing.</a:t>
            </a:r>
            <a:endParaRPr lang="en-GB" dirty="0">
              <a:solidFill>
                <a:srgbClr val="FF0000"/>
              </a:solidFill>
            </a:endParaRPr>
          </a:p>
        </p:txBody>
      </p:sp>
      <p:sp>
        <p:nvSpPr>
          <p:cNvPr id="4" name="Text Placeholder 3"/>
          <p:cNvSpPr>
            <a:spLocks noGrp="1"/>
          </p:cNvSpPr>
          <p:nvPr>
            <p:ph type="body" sz="half" idx="15"/>
          </p:nvPr>
        </p:nvSpPr>
        <p:spPr/>
        <p:txBody>
          <a:bodyPr/>
          <a:lstStyle/>
          <a:p>
            <a:r>
              <a:rPr lang="en-US" sz="1600" dirty="0" smtClean="0"/>
              <a:t>I won’t lie. Parsing is hard. Period. There is no “easy method” or  “trick” I can show you. It is hard work. </a:t>
            </a:r>
          </a:p>
          <a:p>
            <a:r>
              <a:rPr lang="en-US" sz="1600" dirty="0" smtClean="0"/>
              <a:t>It has made students cry.</a:t>
            </a:r>
          </a:p>
          <a:p>
            <a:r>
              <a:rPr lang="en-US" sz="1600" dirty="0" smtClean="0"/>
              <a:t>It is also one of th</a:t>
            </a:r>
            <a:r>
              <a:rPr lang="en-US" sz="1600" dirty="0" smtClean="0"/>
              <a:t>e most valuable tools you can pick up for your tool box.</a:t>
            </a:r>
          </a:p>
          <a:p>
            <a:r>
              <a:rPr lang="en-US" sz="1600" dirty="0" smtClean="0"/>
              <a:t>Yes, I chose the Horror week to show you parsing for a reason…</a:t>
            </a:r>
            <a:endParaRPr lang="en-US" sz="1600" dirty="0" smtClean="0"/>
          </a:p>
        </p:txBody>
      </p:sp>
      <p:sp>
        <p:nvSpPr>
          <p:cNvPr id="6" name="TextBox 5"/>
          <p:cNvSpPr txBox="1"/>
          <p:nvPr/>
        </p:nvSpPr>
        <p:spPr>
          <a:xfrm>
            <a:off x="4819650" y="2552700"/>
            <a:ext cx="7547259" cy="2585323"/>
          </a:xfrm>
          <a:prstGeom prst="rect">
            <a:avLst/>
          </a:prstGeom>
          <a:noFill/>
        </p:spPr>
        <p:txBody>
          <a:bodyPr wrap="none" rtlCol="0">
            <a:spAutoFit/>
          </a:bodyPr>
          <a:lstStyle/>
          <a:p>
            <a:pPr marL="342900" indent="-342900">
              <a:buFont typeface="+mj-lt"/>
              <a:buAutoNum type="arabicPeriod"/>
            </a:pPr>
            <a:r>
              <a:rPr lang="en-US" dirty="0" smtClean="0"/>
              <a:t>Just what do you mean by ‘Parsing’?</a:t>
            </a:r>
          </a:p>
          <a:p>
            <a:pPr marL="342900" indent="-342900">
              <a:buFont typeface="+mj-lt"/>
              <a:buAutoNum type="arabicPeriod"/>
            </a:pPr>
            <a:r>
              <a:rPr lang="en-US" dirty="0"/>
              <a:t>How do I start parsing?</a:t>
            </a:r>
          </a:p>
          <a:p>
            <a:pPr marL="342900" indent="-342900">
              <a:buFont typeface="+mj-lt"/>
              <a:buAutoNum type="arabicPeriod"/>
            </a:pPr>
            <a:r>
              <a:rPr lang="en-US" dirty="0" smtClean="0"/>
              <a:t>Okay, but why Poetry?!</a:t>
            </a:r>
          </a:p>
          <a:p>
            <a:pPr marL="342900" indent="-342900">
              <a:buFont typeface="+mj-lt"/>
              <a:buAutoNum type="arabicPeriod"/>
            </a:pPr>
            <a:r>
              <a:rPr lang="en-US" dirty="0" smtClean="0"/>
              <a:t>Are you just trying to make me cry? (Sample 1)</a:t>
            </a:r>
          </a:p>
          <a:p>
            <a:pPr marL="342900" indent="-342900">
              <a:buFont typeface="+mj-lt"/>
              <a:buAutoNum type="arabicPeriod"/>
            </a:pPr>
            <a:r>
              <a:rPr lang="en-US" dirty="0" smtClean="0"/>
              <a:t>No, really. How can something this hard be possible?!</a:t>
            </a:r>
          </a:p>
          <a:p>
            <a:pPr marL="342900" indent="-342900">
              <a:buFont typeface="+mj-lt"/>
              <a:buAutoNum type="arabicPeriod"/>
            </a:pPr>
            <a:r>
              <a:rPr lang="en-US" dirty="0" smtClean="0"/>
              <a:t>Are you </a:t>
            </a:r>
            <a:r>
              <a:rPr lang="en-US" b="1" dirty="0" smtClean="0"/>
              <a:t>SURE</a:t>
            </a:r>
            <a:r>
              <a:rPr lang="en-US" dirty="0" smtClean="0"/>
              <a:t> you aren’t just trying to make me cry? (Sample 2)</a:t>
            </a:r>
          </a:p>
          <a:p>
            <a:pPr marL="342900" indent="-342900">
              <a:buFont typeface="+mj-lt"/>
              <a:buAutoNum type="arabicPeriod"/>
            </a:pPr>
            <a:r>
              <a:rPr lang="en-US" smtClean="0"/>
              <a:t>One </a:t>
            </a:r>
            <a:r>
              <a:rPr lang="en-US" dirty="0" smtClean="0"/>
              <a:t>for the road.</a:t>
            </a:r>
          </a:p>
          <a:p>
            <a:pPr marL="342900" indent="-342900">
              <a:buFont typeface="+mj-lt"/>
              <a:buAutoNum type="arabicPeriod"/>
            </a:pPr>
            <a:endParaRPr lang="en-US" dirty="0" smtClean="0"/>
          </a:p>
          <a:p>
            <a:endParaRPr lang="en-US" dirty="0" smtClean="0"/>
          </a:p>
        </p:txBody>
      </p:sp>
    </p:spTree>
    <p:extLst>
      <p:ext uri="{BB962C8B-B14F-4D97-AF65-F5344CB8AC3E}">
        <p14:creationId xmlns:p14="http://schemas.microsoft.com/office/powerpoint/2010/main" val="3242739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normAutofit/>
          </a:bodyPr>
          <a:lstStyle/>
          <a:p>
            <a:r>
              <a:rPr lang="en-US" sz="1600" dirty="0" smtClean="0"/>
              <a:t>Let’s try to find the Verb. Again, what my students thought are in the suggestions to the right. Remember, there are many ‘small’ verbs, but only </a:t>
            </a:r>
            <a:r>
              <a:rPr lang="en-US" sz="1600" b="1" dirty="0" smtClean="0"/>
              <a:t>ONE</a:t>
            </a:r>
            <a:r>
              <a:rPr lang="en-US" sz="1600" dirty="0" smtClean="0"/>
              <a:t> </a:t>
            </a:r>
            <a:r>
              <a:rPr lang="en-US" sz="1600" b="1" dirty="0" smtClean="0"/>
              <a:t>true</a:t>
            </a:r>
            <a:r>
              <a:rPr lang="en-US" sz="1600" dirty="0" smtClean="0"/>
              <a:t> Verb of the lines. Can you guess what it is?</a:t>
            </a:r>
            <a:endParaRPr lang="en-US" sz="1600" dirty="0" smtClean="0">
              <a:solidFill>
                <a:srgbClr val="C00000"/>
              </a:solidFill>
            </a:endParaRPr>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1342768" cy="2031325"/>
          </a:xfrm>
          <a:prstGeom prst="rect">
            <a:avLst/>
          </a:prstGeom>
          <a:noFill/>
          <a:ln>
            <a:solidFill>
              <a:schemeClr val="accent1"/>
            </a:solidFill>
          </a:ln>
        </p:spPr>
        <p:txBody>
          <a:bodyPr wrap="square" rtlCol="0">
            <a:spAutoFit/>
          </a:bodyPr>
          <a:lstStyle/>
          <a:p>
            <a:r>
              <a:rPr lang="en-US" b="1" dirty="0" smtClean="0"/>
              <a:t>Subjects?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strike="sngStrike" dirty="0" smtClean="0"/>
              <a:t>Song</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dirty="0" smtClean="0"/>
              <a:t>Breast</a:t>
            </a:r>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dirty="0" smtClean="0"/>
              <a:t>Eden</a:t>
            </a:r>
            <a:endParaRPr lang="en-GB" dirty="0"/>
          </a:p>
        </p:txBody>
      </p:sp>
      <p:sp>
        <p:nvSpPr>
          <p:cNvPr id="7" name="TextBox 6"/>
          <p:cNvSpPr txBox="1"/>
          <p:nvPr/>
        </p:nvSpPr>
        <p:spPr>
          <a:xfrm>
            <a:off x="8353168" y="3031523"/>
            <a:ext cx="1326291" cy="1754326"/>
          </a:xfrm>
          <a:prstGeom prst="rect">
            <a:avLst/>
          </a:prstGeom>
          <a:noFill/>
          <a:ln>
            <a:solidFill>
              <a:schemeClr val="accent1"/>
            </a:solidFill>
          </a:ln>
        </p:spPr>
        <p:txBody>
          <a:bodyPr wrap="square" rtlCol="0">
            <a:spAutoFit/>
          </a:bodyPr>
          <a:lstStyle/>
          <a:p>
            <a:pPr algn="ctr"/>
            <a:r>
              <a:rPr lang="en-US" b="1" dirty="0" smtClean="0"/>
              <a:t>Objects?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strike="sngStrike" dirty="0" smtClean="0"/>
              <a:t>Eden</a:t>
            </a:r>
          </a:p>
          <a:p>
            <a:pPr marL="285750" indent="-285750">
              <a:buFont typeface="Arial" panose="020B0604020202020204" pitchFamily="34" charset="0"/>
              <a:buChar char="•"/>
            </a:pPr>
            <a:r>
              <a:rPr lang="en-US" strike="sngStrike" dirty="0" smtClean="0"/>
              <a:t>Flame</a:t>
            </a:r>
          </a:p>
          <a:p>
            <a:pPr marL="285750" indent="-285750">
              <a:buFont typeface="Arial" panose="020B0604020202020204" pitchFamily="34" charset="0"/>
              <a:buChar char="•"/>
            </a:pPr>
            <a:r>
              <a:rPr lang="en-US" dirty="0" smtClean="0"/>
              <a:t>Song</a:t>
            </a:r>
            <a:endParaRPr lang="en-GB" dirty="0"/>
          </a:p>
        </p:txBody>
      </p:sp>
      <p:sp>
        <p:nvSpPr>
          <p:cNvPr id="6" name="TextBox 5"/>
          <p:cNvSpPr txBox="1"/>
          <p:nvPr/>
        </p:nvSpPr>
        <p:spPr>
          <a:xfrm>
            <a:off x="9910118" y="3031523"/>
            <a:ext cx="1482812" cy="2031325"/>
          </a:xfrm>
          <a:prstGeom prst="rect">
            <a:avLst/>
          </a:prstGeom>
          <a:noFill/>
        </p:spPr>
        <p:txBody>
          <a:bodyPr wrap="square" rtlCol="0">
            <a:spAutoFit/>
          </a:bodyPr>
          <a:lstStyle/>
          <a:p>
            <a:pPr algn="ctr"/>
            <a:r>
              <a:rPr lang="en-US" b="1" dirty="0" smtClean="0"/>
              <a:t>Verbs?</a:t>
            </a:r>
          </a:p>
          <a:p>
            <a:pPr marL="285750" indent="-285750">
              <a:buFont typeface="Arial" panose="020B0604020202020204" pitchFamily="34" charset="0"/>
              <a:buChar char="•"/>
            </a:pPr>
            <a:r>
              <a:rPr lang="en-US" dirty="0" err="1" smtClean="0"/>
              <a:t>Vanish’d</a:t>
            </a:r>
            <a:endParaRPr lang="en-US" dirty="0" smtClean="0"/>
          </a:p>
          <a:p>
            <a:pPr marL="285750" indent="-285750">
              <a:buFont typeface="Arial" panose="020B0604020202020204" pitchFamily="34" charset="0"/>
              <a:buChar char="•"/>
            </a:pPr>
            <a:r>
              <a:rPr lang="en-US" dirty="0" err="1" smtClean="0"/>
              <a:t>Inspir’d</a:t>
            </a:r>
            <a:endParaRPr lang="en-US" dirty="0" smtClean="0"/>
          </a:p>
          <a:p>
            <a:pPr marL="285750" indent="-285750">
              <a:buFont typeface="Arial" panose="020B0604020202020204" pitchFamily="34" charset="0"/>
              <a:buChar char="•"/>
            </a:pPr>
            <a:r>
              <a:rPr lang="en-US" dirty="0" smtClean="0"/>
              <a:t>Fame</a:t>
            </a:r>
          </a:p>
          <a:p>
            <a:pPr marL="285750" indent="-285750">
              <a:buFont typeface="Arial" panose="020B0604020202020204" pitchFamily="34" charset="0"/>
              <a:buChar char="•"/>
            </a:pPr>
            <a:r>
              <a:rPr lang="en-US" dirty="0" smtClean="0"/>
              <a:t>Flame</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dirty="0" smtClean="0"/>
              <a:t>Green</a:t>
            </a:r>
            <a:endParaRPr lang="en-GB" dirty="0"/>
          </a:p>
        </p:txBody>
      </p:sp>
    </p:spTree>
    <p:extLst>
      <p:ext uri="{BB962C8B-B14F-4D97-AF65-F5344CB8AC3E}">
        <p14:creationId xmlns:p14="http://schemas.microsoft.com/office/powerpoint/2010/main" val="2655547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normAutofit lnSpcReduction="10000"/>
          </a:bodyPr>
          <a:lstStyle/>
          <a:p>
            <a:r>
              <a:rPr lang="en-US" sz="1600" dirty="0" smtClean="0"/>
              <a:t>The answer to THE Verb is actually on the list! Is one of your guesses on it? IF so—great job! Is it crossed out? That’s okay! </a:t>
            </a:r>
            <a:r>
              <a:rPr lang="en-US" sz="1600" dirty="0" smtClean="0">
                <a:solidFill>
                  <a:srgbClr val="C00000"/>
                </a:solidFill>
              </a:rPr>
              <a:t>This is HARD. </a:t>
            </a:r>
            <a:r>
              <a:rPr lang="en-US" sz="1600" dirty="0" smtClean="0"/>
              <a:t>Very Hard. Really </a:t>
            </a:r>
            <a:r>
              <a:rPr lang="en-US" sz="1600" dirty="0" err="1" smtClean="0"/>
              <a:t>Really</a:t>
            </a:r>
            <a:r>
              <a:rPr lang="en-US" sz="1600" dirty="0" smtClean="0"/>
              <a:t> Hard to learn at first, </a:t>
            </a:r>
            <a:r>
              <a:rPr lang="en-US" sz="1600" dirty="0" smtClean="0">
                <a:solidFill>
                  <a:srgbClr val="C00000"/>
                </a:solidFill>
              </a:rPr>
              <a:t>but you CAN do it!</a:t>
            </a:r>
          </a:p>
          <a:p>
            <a:r>
              <a:rPr lang="en-US" sz="1600" dirty="0" smtClean="0">
                <a:solidFill>
                  <a:srgbClr val="C00000"/>
                </a:solidFill>
              </a:rPr>
              <a:t>Ready for the answers?!</a:t>
            </a:r>
          </a:p>
          <a:p>
            <a:endParaRPr lang="en-US" sz="1600" dirty="0" smtClean="0"/>
          </a:p>
          <a:p>
            <a:r>
              <a:rPr lang="en-US" sz="1600" dirty="0" smtClean="0"/>
              <a:t>The Groves of Eden, </a:t>
            </a:r>
            <a:r>
              <a:rPr lang="en-US" sz="1600" dirty="0" err="1" smtClean="0"/>
              <a:t>vanish’d</a:t>
            </a:r>
            <a:r>
              <a:rPr lang="en-US" sz="1600" dirty="0" smtClean="0"/>
              <a:t> now so long,</a:t>
            </a:r>
          </a:p>
          <a:p>
            <a:r>
              <a:rPr lang="en-US" sz="1600" dirty="0" smtClean="0"/>
              <a:t>Live in Description, and look green in Song:</a:t>
            </a:r>
          </a:p>
          <a:p>
            <a:r>
              <a:rPr lang="en-US" sz="1600" dirty="0" smtClean="0"/>
              <a:t>These, were my Breast </a:t>
            </a:r>
            <a:r>
              <a:rPr lang="en-US" sz="1600" dirty="0" err="1" smtClean="0"/>
              <a:t>inspir’d</a:t>
            </a:r>
            <a:r>
              <a:rPr lang="en-US" sz="1600" dirty="0" smtClean="0"/>
              <a:t> with equal Flame,</a:t>
            </a:r>
          </a:p>
          <a:p>
            <a:r>
              <a:rPr lang="en-US" sz="1600" dirty="0" smtClean="0"/>
              <a:t>Like them in Beauty, should be like in Fame.</a:t>
            </a:r>
          </a:p>
          <a:p>
            <a:r>
              <a:rPr lang="en-US" sz="1600" dirty="0" smtClean="0"/>
              <a:t>(Windsor Forest,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1342768" cy="2031325"/>
          </a:xfrm>
          <a:prstGeom prst="rect">
            <a:avLst/>
          </a:prstGeom>
          <a:noFill/>
          <a:ln>
            <a:solidFill>
              <a:schemeClr val="accent1"/>
            </a:solidFill>
          </a:ln>
        </p:spPr>
        <p:txBody>
          <a:bodyPr wrap="square" rtlCol="0">
            <a:spAutoFit/>
          </a:bodyPr>
          <a:lstStyle/>
          <a:p>
            <a:r>
              <a:rPr lang="en-US" b="1" dirty="0" smtClean="0"/>
              <a:t>Subjects?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strike="sngStrike" dirty="0" smtClean="0"/>
              <a:t>Song</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dirty="0" smtClean="0"/>
              <a:t>Breast</a:t>
            </a:r>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dirty="0" smtClean="0"/>
              <a:t>Eden</a:t>
            </a:r>
            <a:endParaRPr lang="en-GB" dirty="0"/>
          </a:p>
        </p:txBody>
      </p:sp>
      <p:sp>
        <p:nvSpPr>
          <p:cNvPr id="7" name="TextBox 6"/>
          <p:cNvSpPr txBox="1"/>
          <p:nvPr/>
        </p:nvSpPr>
        <p:spPr>
          <a:xfrm>
            <a:off x="8353168" y="3031523"/>
            <a:ext cx="1326291" cy="1754326"/>
          </a:xfrm>
          <a:prstGeom prst="rect">
            <a:avLst/>
          </a:prstGeom>
          <a:noFill/>
          <a:ln>
            <a:solidFill>
              <a:schemeClr val="accent1"/>
            </a:solidFill>
          </a:ln>
        </p:spPr>
        <p:txBody>
          <a:bodyPr wrap="square" rtlCol="0">
            <a:spAutoFit/>
          </a:bodyPr>
          <a:lstStyle/>
          <a:p>
            <a:pPr algn="ctr"/>
            <a:r>
              <a:rPr lang="en-US" b="1" dirty="0" smtClean="0"/>
              <a:t>Objects?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strike="sngStrike" dirty="0" smtClean="0"/>
              <a:t>Eden</a:t>
            </a:r>
          </a:p>
          <a:p>
            <a:pPr marL="285750" indent="-285750">
              <a:buFont typeface="Arial" panose="020B0604020202020204" pitchFamily="34" charset="0"/>
              <a:buChar char="•"/>
            </a:pPr>
            <a:r>
              <a:rPr lang="en-US" strike="sngStrike" dirty="0" smtClean="0"/>
              <a:t>Flame</a:t>
            </a:r>
          </a:p>
          <a:p>
            <a:pPr marL="285750" indent="-285750">
              <a:buFont typeface="Arial" panose="020B0604020202020204" pitchFamily="34" charset="0"/>
              <a:buChar char="•"/>
            </a:pPr>
            <a:r>
              <a:rPr lang="en-US" strike="sngStrike" dirty="0" smtClean="0"/>
              <a:t>Song</a:t>
            </a:r>
            <a:endParaRPr lang="en-GB" strike="sngStrike" dirty="0"/>
          </a:p>
        </p:txBody>
      </p:sp>
      <p:sp>
        <p:nvSpPr>
          <p:cNvPr id="6" name="TextBox 5"/>
          <p:cNvSpPr txBox="1"/>
          <p:nvPr/>
        </p:nvSpPr>
        <p:spPr>
          <a:xfrm>
            <a:off x="9910118" y="3031523"/>
            <a:ext cx="1482812" cy="2031325"/>
          </a:xfrm>
          <a:prstGeom prst="rect">
            <a:avLst/>
          </a:prstGeom>
          <a:noFill/>
          <a:ln>
            <a:solidFill>
              <a:srgbClr val="C00000"/>
            </a:solidFill>
          </a:ln>
        </p:spPr>
        <p:txBody>
          <a:bodyPr wrap="square" rtlCol="0">
            <a:spAutoFit/>
          </a:bodyPr>
          <a:lstStyle/>
          <a:p>
            <a:pPr algn="ctr"/>
            <a:r>
              <a:rPr lang="en-US" b="1" dirty="0" smtClean="0"/>
              <a:t>Verbs?</a:t>
            </a:r>
          </a:p>
          <a:p>
            <a:pPr marL="285750" indent="-285750">
              <a:buFont typeface="Arial" panose="020B0604020202020204" pitchFamily="34" charset="0"/>
              <a:buChar char="•"/>
            </a:pPr>
            <a:r>
              <a:rPr lang="en-US" dirty="0" err="1" smtClean="0"/>
              <a:t>Vanish’d</a:t>
            </a:r>
            <a:endParaRPr lang="en-US" dirty="0" smtClean="0"/>
          </a:p>
          <a:p>
            <a:pPr marL="285750" indent="-285750">
              <a:buFont typeface="Arial" panose="020B0604020202020204" pitchFamily="34" charset="0"/>
              <a:buChar char="•"/>
            </a:pPr>
            <a:r>
              <a:rPr lang="en-US" dirty="0" err="1" smtClean="0"/>
              <a:t>Inspir’d</a:t>
            </a:r>
            <a:endParaRPr lang="en-US" dirty="0" smtClean="0"/>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dirty="0" smtClean="0"/>
              <a:t>Flame</a:t>
            </a:r>
          </a:p>
          <a:p>
            <a:pPr marL="285750" indent="-285750">
              <a:buFont typeface="Arial" panose="020B0604020202020204" pitchFamily="34" charset="0"/>
              <a:buChar char="•"/>
            </a:pPr>
            <a:r>
              <a:rPr lang="en-US" dirty="0" smtClean="0"/>
              <a:t>Beauty</a:t>
            </a:r>
          </a:p>
          <a:p>
            <a:pPr marL="285750" indent="-285750">
              <a:buFont typeface="Arial" panose="020B0604020202020204" pitchFamily="34" charset="0"/>
              <a:buChar char="•"/>
            </a:pPr>
            <a:r>
              <a:rPr lang="en-US" strike="sngStrike" dirty="0" smtClean="0"/>
              <a:t>Green</a:t>
            </a:r>
            <a:endParaRPr lang="en-GB" strike="sngStrike" dirty="0"/>
          </a:p>
        </p:txBody>
      </p:sp>
    </p:spTree>
    <p:extLst>
      <p:ext uri="{BB962C8B-B14F-4D97-AF65-F5344CB8AC3E}">
        <p14:creationId xmlns:p14="http://schemas.microsoft.com/office/powerpoint/2010/main" val="292488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normAutofit fontScale="85000" lnSpcReduction="10000"/>
          </a:bodyPr>
          <a:lstStyle/>
          <a:p>
            <a:r>
              <a:rPr lang="en-US" sz="1600" dirty="0" smtClean="0">
                <a:solidFill>
                  <a:srgbClr val="C00000"/>
                </a:solidFill>
              </a:rPr>
              <a:t>The Answers!</a:t>
            </a:r>
          </a:p>
          <a:p>
            <a:r>
              <a:rPr lang="en-US" sz="1600" dirty="0" smtClean="0">
                <a:solidFill>
                  <a:srgbClr val="C00000"/>
                </a:solidFill>
              </a:rPr>
              <a:t>The Subject is: </a:t>
            </a:r>
            <a:r>
              <a:rPr lang="en-US" sz="1600" dirty="0"/>
              <a:t>Windsor Forest (</a:t>
            </a:r>
            <a:r>
              <a:rPr lang="en-US" sz="1600" dirty="0" smtClean="0"/>
              <a:t>aka ‘THESE’) both are acceptable as they are BOTH meaning the same Subject.</a:t>
            </a:r>
          </a:p>
          <a:p>
            <a:r>
              <a:rPr lang="en-US" sz="1600" dirty="0" smtClean="0">
                <a:solidFill>
                  <a:srgbClr val="C00000"/>
                </a:solidFill>
              </a:rPr>
              <a:t>The Verb is: </a:t>
            </a:r>
            <a:r>
              <a:rPr lang="en-US" sz="1600" dirty="0" err="1" smtClean="0"/>
              <a:t>Inspir’d</a:t>
            </a:r>
            <a:r>
              <a:rPr lang="en-US" sz="1600" dirty="0" smtClean="0"/>
              <a:t>.</a:t>
            </a:r>
          </a:p>
          <a:p>
            <a:r>
              <a:rPr lang="en-US" sz="1600" dirty="0" smtClean="0">
                <a:solidFill>
                  <a:srgbClr val="C00000"/>
                </a:solidFill>
              </a:rPr>
              <a:t>The Object is: </a:t>
            </a:r>
            <a:r>
              <a:rPr lang="en-US" sz="1600" dirty="0" smtClean="0"/>
              <a:t>The Groves of Eden (aka ‘THEM’) both are also acceptable because they are BOTH meaning the same Object.</a:t>
            </a:r>
            <a:endParaRPr lang="en-US" sz="1600" dirty="0" smtClean="0"/>
          </a:p>
          <a:p>
            <a:endParaRPr lang="en-US" sz="1600" dirty="0" smtClean="0"/>
          </a:p>
          <a:p>
            <a:r>
              <a:rPr lang="en-US" sz="1600" dirty="0" smtClean="0"/>
              <a:t>The </a:t>
            </a:r>
            <a:r>
              <a:rPr lang="en-US" sz="1600" dirty="0" smtClean="0">
                <a:solidFill>
                  <a:srgbClr val="C00000"/>
                </a:solidFill>
              </a:rPr>
              <a:t>Groves of Eden</a:t>
            </a:r>
            <a:r>
              <a:rPr lang="en-US" sz="1600" dirty="0" smtClean="0"/>
              <a:t>, </a:t>
            </a:r>
            <a:r>
              <a:rPr lang="en-US" sz="1600" dirty="0" err="1" smtClean="0"/>
              <a:t>vanish’d</a:t>
            </a:r>
            <a:r>
              <a:rPr lang="en-US" sz="1600" dirty="0" smtClean="0"/>
              <a:t> now so long,</a:t>
            </a:r>
          </a:p>
          <a:p>
            <a:r>
              <a:rPr lang="en-US" sz="1600" dirty="0" smtClean="0"/>
              <a:t>Live in Description, and look green in Song:</a:t>
            </a:r>
          </a:p>
          <a:p>
            <a:r>
              <a:rPr lang="en-US" sz="1600" dirty="0" smtClean="0">
                <a:solidFill>
                  <a:srgbClr val="C00000"/>
                </a:solidFill>
              </a:rPr>
              <a:t>These</a:t>
            </a:r>
            <a:r>
              <a:rPr lang="en-US" sz="1600" dirty="0" smtClean="0"/>
              <a:t>, were my Breast </a:t>
            </a:r>
            <a:r>
              <a:rPr lang="en-US" sz="1600" dirty="0" err="1" smtClean="0">
                <a:solidFill>
                  <a:srgbClr val="C00000"/>
                </a:solidFill>
              </a:rPr>
              <a:t>inspir’d</a:t>
            </a:r>
            <a:r>
              <a:rPr lang="en-US" sz="1600" dirty="0" smtClean="0"/>
              <a:t> with equal Flame,</a:t>
            </a:r>
          </a:p>
          <a:p>
            <a:r>
              <a:rPr lang="en-US" sz="1600" dirty="0" smtClean="0"/>
              <a:t>Like </a:t>
            </a:r>
            <a:r>
              <a:rPr lang="en-US" sz="1600" dirty="0" smtClean="0">
                <a:solidFill>
                  <a:srgbClr val="C00000"/>
                </a:solidFill>
              </a:rPr>
              <a:t>them</a:t>
            </a:r>
            <a:r>
              <a:rPr lang="en-US" sz="1600" dirty="0" smtClean="0"/>
              <a:t> in Beauty, should be like in Fame.</a:t>
            </a:r>
          </a:p>
          <a:p>
            <a:r>
              <a:rPr lang="en-US" sz="1600" dirty="0" smtClean="0"/>
              <a:t>(</a:t>
            </a:r>
            <a:r>
              <a:rPr lang="en-US" sz="1600" dirty="0" smtClean="0">
                <a:solidFill>
                  <a:srgbClr val="C00000"/>
                </a:solidFill>
              </a:rPr>
              <a:t>Windsor Forest</a:t>
            </a:r>
            <a:r>
              <a:rPr lang="en-US" sz="1600" dirty="0" smtClean="0"/>
              <a:t>,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1342768" cy="2031325"/>
          </a:xfrm>
          <a:prstGeom prst="rect">
            <a:avLst/>
          </a:prstGeom>
          <a:noFill/>
          <a:ln>
            <a:solidFill>
              <a:schemeClr val="accent1"/>
            </a:solidFill>
          </a:ln>
        </p:spPr>
        <p:txBody>
          <a:bodyPr wrap="square" rtlCol="0">
            <a:spAutoFit/>
          </a:bodyPr>
          <a:lstStyle/>
          <a:p>
            <a:r>
              <a:rPr lang="en-US" b="1" dirty="0" smtClean="0"/>
              <a:t>Subjects?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strike="sngStrike" dirty="0" smtClean="0"/>
              <a:t>Song</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strike="sngStrike" dirty="0" smtClean="0"/>
              <a:t>Breast</a:t>
            </a:r>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strike="sngStrike" dirty="0"/>
              <a:t>Eden </a:t>
            </a:r>
            <a:endParaRPr lang="en-GB" strike="sngStrike" dirty="0"/>
          </a:p>
        </p:txBody>
      </p:sp>
      <p:sp>
        <p:nvSpPr>
          <p:cNvPr id="7" name="TextBox 6"/>
          <p:cNvSpPr txBox="1"/>
          <p:nvPr/>
        </p:nvSpPr>
        <p:spPr>
          <a:xfrm>
            <a:off x="8353168" y="3031523"/>
            <a:ext cx="1326291" cy="1754326"/>
          </a:xfrm>
          <a:prstGeom prst="rect">
            <a:avLst/>
          </a:prstGeom>
          <a:noFill/>
          <a:ln>
            <a:solidFill>
              <a:schemeClr val="accent1"/>
            </a:solidFill>
          </a:ln>
        </p:spPr>
        <p:txBody>
          <a:bodyPr wrap="square" rtlCol="0">
            <a:spAutoFit/>
          </a:bodyPr>
          <a:lstStyle/>
          <a:p>
            <a:pPr algn="ctr"/>
            <a:r>
              <a:rPr lang="en-US" b="1" dirty="0" smtClean="0"/>
              <a:t>Objects?</a:t>
            </a:r>
          </a:p>
          <a:p>
            <a:pPr marL="285750" indent="-285750">
              <a:buFont typeface="Arial" panose="020B0604020202020204" pitchFamily="34" charset="0"/>
              <a:buChar char="•"/>
            </a:pPr>
            <a:r>
              <a:rPr lang="en-US" strike="sngStrike" dirty="0" smtClean="0"/>
              <a:t>Green</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strike="sngStrike" dirty="0" smtClean="0"/>
              <a:t>Eden</a:t>
            </a:r>
          </a:p>
          <a:p>
            <a:pPr marL="285750" indent="-285750">
              <a:buFont typeface="Arial" panose="020B0604020202020204" pitchFamily="34" charset="0"/>
              <a:buChar char="•"/>
            </a:pPr>
            <a:r>
              <a:rPr lang="en-US" strike="sngStrike" dirty="0" smtClean="0"/>
              <a:t>Flame</a:t>
            </a:r>
          </a:p>
          <a:p>
            <a:pPr marL="285750" indent="-285750">
              <a:buFont typeface="Arial" panose="020B0604020202020204" pitchFamily="34" charset="0"/>
              <a:buChar char="•"/>
            </a:pPr>
            <a:r>
              <a:rPr lang="en-US" strike="sngStrike" dirty="0" smtClean="0"/>
              <a:t>Song</a:t>
            </a:r>
            <a:endParaRPr lang="en-GB" strike="sngStrike" dirty="0"/>
          </a:p>
        </p:txBody>
      </p:sp>
      <p:sp>
        <p:nvSpPr>
          <p:cNvPr id="6" name="TextBox 5"/>
          <p:cNvSpPr txBox="1"/>
          <p:nvPr/>
        </p:nvSpPr>
        <p:spPr>
          <a:xfrm>
            <a:off x="9910118" y="3031523"/>
            <a:ext cx="1482812" cy="2031325"/>
          </a:xfrm>
          <a:prstGeom prst="rect">
            <a:avLst/>
          </a:prstGeom>
          <a:noFill/>
          <a:ln>
            <a:solidFill>
              <a:srgbClr val="C00000"/>
            </a:solidFill>
          </a:ln>
        </p:spPr>
        <p:txBody>
          <a:bodyPr wrap="square" rtlCol="0">
            <a:spAutoFit/>
          </a:bodyPr>
          <a:lstStyle/>
          <a:p>
            <a:pPr algn="ctr"/>
            <a:r>
              <a:rPr lang="en-US" b="1" dirty="0" smtClean="0"/>
              <a:t>Verbs?</a:t>
            </a:r>
          </a:p>
          <a:p>
            <a:pPr marL="285750" indent="-285750">
              <a:buFont typeface="Arial" panose="020B0604020202020204" pitchFamily="34" charset="0"/>
              <a:buChar char="•"/>
            </a:pPr>
            <a:r>
              <a:rPr lang="en-US" strike="sngStrike" dirty="0" err="1" smtClean="0"/>
              <a:t>Vanish’d</a:t>
            </a:r>
            <a:endParaRPr lang="en-US" strike="sngStrike" dirty="0" smtClean="0"/>
          </a:p>
          <a:p>
            <a:pPr marL="285750" indent="-285750">
              <a:buFont typeface="Arial" panose="020B0604020202020204" pitchFamily="34" charset="0"/>
              <a:buChar char="•"/>
            </a:pPr>
            <a:r>
              <a:rPr lang="en-US" dirty="0" err="1" smtClean="0">
                <a:solidFill>
                  <a:srgbClr val="C00000"/>
                </a:solidFill>
              </a:rPr>
              <a:t>Inspir’d</a:t>
            </a:r>
            <a:endParaRPr lang="en-US" dirty="0" smtClean="0">
              <a:solidFill>
                <a:srgbClr val="C00000"/>
              </a:solidFill>
            </a:endParaRPr>
          </a:p>
          <a:p>
            <a:pPr marL="285750" indent="-285750">
              <a:buFont typeface="Arial" panose="020B0604020202020204" pitchFamily="34" charset="0"/>
              <a:buChar char="•"/>
            </a:pPr>
            <a:r>
              <a:rPr lang="en-US" strike="sngStrike" dirty="0" smtClean="0"/>
              <a:t>Fame</a:t>
            </a:r>
          </a:p>
          <a:p>
            <a:pPr marL="285750" indent="-285750">
              <a:buFont typeface="Arial" panose="020B0604020202020204" pitchFamily="34" charset="0"/>
              <a:buChar char="•"/>
            </a:pPr>
            <a:r>
              <a:rPr lang="en-US" strike="sngStrike" dirty="0" smtClean="0"/>
              <a:t>Flame</a:t>
            </a:r>
          </a:p>
          <a:p>
            <a:pPr marL="285750" indent="-285750">
              <a:buFont typeface="Arial" panose="020B0604020202020204" pitchFamily="34" charset="0"/>
              <a:buChar char="•"/>
            </a:pPr>
            <a:r>
              <a:rPr lang="en-US" strike="sngStrike" dirty="0" smtClean="0"/>
              <a:t>Beauty</a:t>
            </a:r>
          </a:p>
          <a:p>
            <a:pPr marL="285750" indent="-285750">
              <a:buFont typeface="Arial" panose="020B0604020202020204" pitchFamily="34" charset="0"/>
              <a:buChar char="•"/>
            </a:pPr>
            <a:r>
              <a:rPr lang="en-US" strike="sngStrike" dirty="0" smtClean="0"/>
              <a:t>Green</a:t>
            </a:r>
            <a:endParaRPr lang="en-GB" strike="sngStrike" dirty="0"/>
          </a:p>
        </p:txBody>
      </p:sp>
    </p:spTree>
    <p:extLst>
      <p:ext uri="{BB962C8B-B14F-4D97-AF65-F5344CB8AC3E}">
        <p14:creationId xmlns:p14="http://schemas.microsoft.com/office/powerpoint/2010/main" val="3147657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just trying to make me cry? (Sample 1)</a:t>
            </a:r>
          </a:p>
        </p:txBody>
      </p:sp>
      <p:sp>
        <p:nvSpPr>
          <p:cNvPr id="4" name="Text Placeholder 3"/>
          <p:cNvSpPr>
            <a:spLocks noGrp="1"/>
          </p:cNvSpPr>
          <p:nvPr>
            <p:ph type="body" sz="half" idx="15"/>
          </p:nvPr>
        </p:nvSpPr>
        <p:spPr>
          <a:xfrm>
            <a:off x="685799" y="2904565"/>
            <a:ext cx="5723240" cy="3314132"/>
          </a:xfrm>
        </p:spPr>
        <p:txBody>
          <a:bodyPr>
            <a:normAutofit fontScale="85000" lnSpcReduction="10000"/>
          </a:bodyPr>
          <a:lstStyle/>
          <a:p>
            <a:r>
              <a:rPr lang="en-US" sz="1600" dirty="0" smtClean="0">
                <a:solidFill>
                  <a:srgbClr val="C00000"/>
                </a:solidFill>
              </a:rPr>
              <a:t>The Answers!</a:t>
            </a:r>
          </a:p>
          <a:p>
            <a:r>
              <a:rPr lang="en-US" sz="1600" dirty="0" smtClean="0">
                <a:solidFill>
                  <a:srgbClr val="C00000"/>
                </a:solidFill>
              </a:rPr>
              <a:t>The Subject is: </a:t>
            </a:r>
            <a:r>
              <a:rPr lang="en-US" sz="1600" dirty="0"/>
              <a:t>Windsor Forest (</a:t>
            </a:r>
            <a:r>
              <a:rPr lang="en-US" sz="1600" dirty="0" smtClean="0"/>
              <a:t>aka ‘THESE’) both are acceptable as they are BOTH meaning the same Subject.</a:t>
            </a:r>
          </a:p>
          <a:p>
            <a:r>
              <a:rPr lang="en-US" sz="1600" dirty="0" smtClean="0">
                <a:solidFill>
                  <a:srgbClr val="C00000"/>
                </a:solidFill>
              </a:rPr>
              <a:t>The Verb is: </a:t>
            </a:r>
            <a:r>
              <a:rPr lang="en-US" sz="1600" dirty="0" err="1" smtClean="0"/>
              <a:t>Inspir’d</a:t>
            </a:r>
            <a:r>
              <a:rPr lang="en-US" sz="1600" dirty="0" smtClean="0"/>
              <a:t>.</a:t>
            </a:r>
          </a:p>
          <a:p>
            <a:r>
              <a:rPr lang="en-US" sz="1600" dirty="0" smtClean="0">
                <a:solidFill>
                  <a:srgbClr val="C00000"/>
                </a:solidFill>
              </a:rPr>
              <a:t>The Object is: </a:t>
            </a:r>
            <a:r>
              <a:rPr lang="en-US" sz="1600" dirty="0" smtClean="0"/>
              <a:t>The Groves of Eden (aka ‘THEM’) both are also acceptable because they are BOTH meaning the same Object.</a:t>
            </a:r>
            <a:endParaRPr lang="en-US" sz="1600" dirty="0" smtClean="0"/>
          </a:p>
          <a:p>
            <a:endParaRPr lang="en-US" sz="1600" dirty="0" smtClean="0"/>
          </a:p>
          <a:p>
            <a:r>
              <a:rPr lang="en-US" sz="1600" dirty="0" smtClean="0"/>
              <a:t>The </a:t>
            </a:r>
            <a:r>
              <a:rPr lang="en-US" sz="1600" dirty="0" smtClean="0">
                <a:solidFill>
                  <a:srgbClr val="C00000"/>
                </a:solidFill>
              </a:rPr>
              <a:t>Groves of Eden</a:t>
            </a:r>
            <a:r>
              <a:rPr lang="en-US" sz="1600" dirty="0" smtClean="0"/>
              <a:t>, </a:t>
            </a:r>
            <a:r>
              <a:rPr lang="en-US" sz="1600" dirty="0" err="1" smtClean="0"/>
              <a:t>vanish’d</a:t>
            </a:r>
            <a:r>
              <a:rPr lang="en-US" sz="1600" dirty="0" smtClean="0"/>
              <a:t> now so long,</a:t>
            </a:r>
          </a:p>
          <a:p>
            <a:r>
              <a:rPr lang="en-US" sz="1600" dirty="0" smtClean="0"/>
              <a:t>Live in Description, and look green in Song:</a:t>
            </a:r>
          </a:p>
          <a:p>
            <a:r>
              <a:rPr lang="en-US" sz="1600" dirty="0" smtClean="0">
                <a:solidFill>
                  <a:srgbClr val="C00000"/>
                </a:solidFill>
              </a:rPr>
              <a:t>These</a:t>
            </a:r>
            <a:r>
              <a:rPr lang="en-US" sz="1600" dirty="0" smtClean="0"/>
              <a:t>, were my Breast </a:t>
            </a:r>
            <a:r>
              <a:rPr lang="en-US" sz="1600" dirty="0" err="1" smtClean="0">
                <a:solidFill>
                  <a:srgbClr val="C00000"/>
                </a:solidFill>
              </a:rPr>
              <a:t>inspir’d</a:t>
            </a:r>
            <a:r>
              <a:rPr lang="en-US" sz="1600" dirty="0" smtClean="0"/>
              <a:t> with equal Flame,</a:t>
            </a:r>
          </a:p>
          <a:p>
            <a:r>
              <a:rPr lang="en-US" sz="1600" dirty="0" smtClean="0"/>
              <a:t>Like </a:t>
            </a:r>
            <a:r>
              <a:rPr lang="en-US" sz="1600" dirty="0" smtClean="0">
                <a:solidFill>
                  <a:srgbClr val="C00000"/>
                </a:solidFill>
              </a:rPr>
              <a:t>them</a:t>
            </a:r>
            <a:r>
              <a:rPr lang="en-US" sz="1600" dirty="0" smtClean="0"/>
              <a:t> in Beauty, should be like in Fame.</a:t>
            </a:r>
          </a:p>
          <a:p>
            <a:r>
              <a:rPr lang="en-US" sz="1600" dirty="0" smtClean="0"/>
              <a:t>(</a:t>
            </a:r>
            <a:r>
              <a:rPr lang="en-US" sz="1600" dirty="0" smtClean="0">
                <a:solidFill>
                  <a:srgbClr val="C00000"/>
                </a:solidFill>
              </a:rPr>
              <a:t>Windsor Forest</a:t>
            </a:r>
            <a:r>
              <a:rPr lang="en-US" sz="1600" dirty="0" smtClean="0"/>
              <a:t>, 1713).</a:t>
            </a:r>
          </a:p>
          <a:p>
            <a:endParaRPr lang="en-US" sz="1600" dirty="0"/>
          </a:p>
          <a:p>
            <a:endParaRPr lang="en-US" sz="1600" dirty="0" smtClean="0"/>
          </a:p>
          <a:p>
            <a:endParaRPr lang="en-US" sz="1600" dirty="0" smtClean="0"/>
          </a:p>
          <a:p>
            <a:endParaRPr lang="en-US" sz="1600" dirty="0" smtClean="0"/>
          </a:p>
        </p:txBody>
      </p:sp>
      <p:sp>
        <p:nvSpPr>
          <p:cNvPr id="8" name="TextBox 7"/>
          <p:cNvSpPr txBox="1"/>
          <p:nvPr/>
        </p:nvSpPr>
        <p:spPr>
          <a:xfrm>
            <a:off x="6903308" y="3212757"/>
            <a:ext cx="4819135" cy="3693319"/>
          </a:xfrm>
          <a:prstGeom prst="rect">
            <a:avLst/>
          </a:prstGeom>
          <a:noFill/>
        </p:spPr>
        <p:txBody>
          <a:bodyPr wrap="square" rtlCol="0">
            <a:spAutoFit/>
          </a:bodyPr>
          <a:lstStyle/>
          <a:p>
            <a:r>
              <a:rPr lang="en-US" dirty="0" smtClean="0"/>
              <a:t>When we look at the answer this way, everything starts to make sense:</a:t>
            </a:r>
          </a:p>
          <a:p>
            <a:endParaRPr lang="en-US" dirty="0"/>
          </a:p>
          <a:p>
            <a:r>
              <a:rPr lang="en-US" dirty="0" smtClean="0">
                <a:solidFill>
                  <a:srgbClr val="C00000"/>
                </a:solidFill>
              </a:rPr>
              <a:t>Windsor Forest Inspired the Groves of Eden.</a:t>
            </a:r>
          </a:p>
          <a:p>
            <a:endParaRPr lang="en-US" dirty="0"/>
          </a:p>
          <a:p>
            <a:r>
              <a:rPr lang="en-US" dirty="0" smtClean="0"/>
              <a:t>In other words: Someone who was looking at Windsor Forest used it as inspiration to create the fictional Eden.</a:t>
            </a:r>
          </a:p>
          <a:p>
            <a:endParaRPr lang="en-US" dirty="0" smtClean="0"/>
          </a:p>
          <a:p>
            <a:r>
              <a:rPr lang="en-US" dirty="0" smtClean="0"/>
              <a:t>Yes, it was tricky to have the Subject found mostly in the Title of the Poem!</a:t>
            </a:r>
          </a:p>
          <a:p>
            <a:endParaRPr lang="en-US" dirty="0" smtClean="0"/>
          </a:p>
        </p:txBody>
      </p:sp>
    </p:spTree>
    <p:extLst>
      <p:ext uri="{BB962C8B-B14F-4D97-AF65-F5344CB8AC3E}">
        <p14:creationId xmlns:p14="http://schemas.microsoft.com/office/powerpoint/2010/main" val="2302718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No, really. How can something this hard be possible?!</a:t>
            </a:r>
          </a:p>
        </p:txBody>
      </p:sp>
      <p:sp>
        <p:nvSpPr>
          <p:cNvPr id="4" name="Text Placeholder 3"/>
          <p:cNvSpPr>
            <a:spLocks noGrp="1"/>
          </p:cNvSpPr>
          <p:nvPr>
            <p:ph type="body" sz="half" idx="15"/>
          </p:nvPr>
        </p:nvSpPr>
        <p:spPr>
          <a:xfrm>
            <a:off x="685798" y="2904565"/>
            <a:ext cx="10287001" cy="3191435"/>
          </a:xfrm>
        </p:spPr>
        <p:txBody>
          <a:bodyPr/>
          <a:lstStyle/>
          <a:p>
            <a:r>
              <a:rPr lang="en-US" sz="1600" dirty="0" smtClean="0"/>
              <a:t>Did you get the answers the first try? No? Don’t worry. Most people don’t. </a:t>
            </a:r>
          </a:p>
          <a:p>
            <a:r>
              <a:rPr lang="en-US" sz="1600" dirty="0" smtClean="0"/>
              <a:t>This is hard work, but it isn’t impossible work. </a:t>
            </a:r>
          </a:p>
          <a:p>
            <a:endParaRPr lang="en-US" sz="1600" dirty="0"/>
          </a:p>
          <a:p>
            <a:r>
              <a:rPr lang="en-US" sz="1600" dirty="0" smtClean="0"/>
              <a:t>When we look at a piece, try not to get distracted by the trees, instead look at the forest (no pun intended). What does the piece mean in its entirety?</a:t>
            </a:r>
          </a:p>
          <a:p>
            <a:r>
              <a:rPr lang="en-US" sz="1600" dirty="0" smtClean="0"/>
              <a:t>Focus on trying your best to analyze the writing. You might not get it the first time or even the first 10 times, but—eventually—it will start popping into place for you.</a:t>
            </a:r>
          </a:p>
          <a:p>
            <a:endParaRPr lang="en-US" sz="1600" dirty="0"/>
          </a:p>
          <a:p>
            <a:r>
              <a:rPr lang="en-US" sz="1600" dirty="0" smtClean="0"/>
              <a:t>Remember: Parsing Poetry Is Hard! When you use this tool for paragraphs, sentences or people talking to you, you will have a FAR EASIER TIME than you have now. </a:t>
            </a:r>
            <a:r>
              <a:rPr lang="en-US" sz="1600" dirty="0" smtClean="0">
                <a:solidFill>
                  <a:srgbClr val="C00000"/>
                </a:solidFill>
              </a:rPr>
              <a:t>We train HARD so we can do our BEST.</a:t>
            </a:r>
          </a:p>
          <a:p>
            <a:endParaRPr lang="en-US" sz="1600" dirty="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194966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SURE you aren’t just trying to make me cry? (Sample 2)</a:t>
            </a:r>
          </a:p>
        </p:txBody>
      </p:sp>
      <p:sp>
        <p:nvSpPr>
          <p:cNvPr id="4" name="Text Placeholder 3"/>
          <p:cNvSpPr>
            <a:spLocks noGrp="1"/>
          </p:cNvSpPr>
          <p:nvPr>
            <p:ph type="body" sz="half" idx="15"/>
          </p:nvPr>
        </p:nvSpPr>
        <p:spPr>
          <a:xfrm>
            <a:off x="685799" y="2904565"/>
            <a:ext cx="5723240" cy="3314132"/>
          </a:xfrm>
        </p:spPr>
        <p:txBody>
          <a:bodyPr>
            <a:normAutofit fontScale="92500" lnSpcReduction="10000"/>
          </a:bodyPr>
          <a:lstStyle/>
          <a:p>
            <a:r>
              <a:rPr lang="en-US" sz="1600" dirty="0" smtClean="0"/>
              <a:t>This time we will go for part of Alexander Pope’s Rape of the Lock. You will need to know that the Lock in question is a Lock of Hair (</a:t>
            </a:r>
            <a:r>
              <a:rPr lang="en-US" sz="1600" dirty="0" smtClean="0">
                <a:solidFill>
                  <a:srgbClr val="C00000"/>
                </a:solidFill>
              </a:rPr>
              <a:t>HINT!</a:t>
            </a:r>
            <a:r>
              <a:rPr lang="en-US" sz="1600" dirty="0" smtClean="0"/>
              <a:t>):</a:t>
            </a:r>
            <a:endParaRPr lang="en-US" sz="1600" dirty="0" smtClean="0"/>
          </a:p>
          <a:p>
            <a:endParaRPr lang="en-US" sz="2400" dirty="0">
              <a:solidFill>
                <a:srgbClr val="FF0000"/>
              </a:solidFill>
            </a:endParaRPr>
          </a:p>
          <a:p>
            <a:r>
              <a:rPr lang="en-US" sz="1600" dirty="0"/>
              <a:t>For, that sad moment, when the Sylphs withdrew,</a:t>
            </a:r>
          </a:p>
          <a:p>
            <a:r>
              <a:rPr lang="en-US" sz="1600" dirty="0"/>
              <a:t>And Ariel weeping from Belinda flew,</a:t>
            </a:r>
          </a:p>
          <a:p>
            <a:r>
              <a:rPr lang="en-US" sz="1600" dirty="0"/>
              <a:t>Umbriel, a dusky melancholy </a:t>
            </a:r>
            <a:r>
              <a:rPr lang="en-US" sz="1600" dirty="0" err="1"/>
              <a:t>Spright</a:t>
            </a:r>
            <a:r>
              <a:rPr lang="en-US" sz="1600" dirty="0"/>
              <a:t>,</a:t>
            </a:r>
          </a:p>
          <a:p>
            <a:r>
              <a:rPr lang="en-US" sz="1600" dirty="0"/>
              <a:t>As ever </a:t>
            </a:r>
            <a:r>
              <a:rPr lang="en-US" sz="1600" dirty="0" err="1"/>
              <a:t>sully’d</a:t>
            </a:r>
            <a:r>
              <a:rPr lang="en-US" sz="1600" dirty="0"/>
              <a:t> the fair face of Light,</a:t>
            </a:r>
          </a:p>
          <a:p>
            <a:r>
              <a:rPr lang="en-US" sz="1600" dirty="0"/>
              <a:t>Down to the Central Earth, his proper Scene,</a:t>
            </a:r>
          </a:p>
          <a:p>
            <a:r>
              <a:rPr lang="en-US" sz="1600" dirty="0" err="1"/>
              <a:t>Repair’d</a:t>
            </a:r>
            <a:r>
              <a:rPr lang="en-US" sz="1600" dirty="0"/>
              <a:t> to search the gloomy Cave of Spleen.</a:t>
            </a:r>
          </a:p>
          <a:p>
            <a:r>
              <a:rPr lang="en-US" sz="1600" dirty="0"/>
              <a:t>(Rape of the Lock, 1714)</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4489622" cy="1200329"/>
          </a:xfrm>
          <a:prstGeom prst="rect">
            <a:avLst/>
          </a:prstGeom>
          <a:noFill/>
        </p:spPr>
        <p:txBody>
          <a:bodyPr wrap="square" rtlCol="0">
            <a:spAutoFit/>
          </a:bodyPr>
          <a:lstStyle/>
          <a:p>
            <a:pPr algn="ctr"/>
            <a:r>
              <a:rPr lang="en-US" b="1" dirty="0" smtClean="0"/>
              <a:t>What is the </a:t>
            </a:r>
          </a:p>
          <a:p>
            <a:pPr marL="285750" indent="-285750">
              <a:buFont typeface="Arial" panose="020B0604020202020204" pitchFamily="34" charset="0"/>
              <a:buChar char="•"/>
            </a:pPr>
            <a:r>
              <a:rPr lang="en-US" b="1" dirty="0" smtClean="0"/>
              <a:t>Subject?</a:t>
            </a:r>
          </a:p>
          <a:p>
            <a:pPr marL="285750" indent="-285750">
              <a:buFont typeface="Arial" panose="020B0604020202020204" pitchFamily="34" charset="0"/>
              <a:buChar char="•"/>
            </a:pPr>
            <a:r>
              <a:rPr lang="en-US" b="1" dirty="0" smtClean="0"/>
              <a:t>Object?</a:t>
            </a:r>
          </a:p>
          <a:p>
            <a:pPr marL="285750" indent="-285750">
              <a:buFont typeface="Arial" panose="020B0604020202020204" pitchFamily="34" charset="0"/>
              <a:buChar char="•"/>
            </a:pPr>
            <a:r>
              <a:rPr lang="en-US" b="1" dirty="0" smtClean="0"/>
              <a:t>Verb?</a:t>
            </a:r>
            <a:endParaRPr lang="en-GB" dirty="0"/>
          </a:p>
        </p:txBody>
      </p:sp>
    </p:spTree>
    <p:extLst>
      <p:ext uri="{BB962C8B-B14F-4D97-AF65-F5344CB8AC3E}">
        <p14:creationId xmlns:p14="http://schemas.microsoft.com/office/powerpoint/2010/main" val="838350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SURE you aren’t just trying to make me cry? (Sample 2)</a:t>
            </a:r>
          </a:p>
        </p:txBody>
      </p:sp>
      <p:sp>
        <p:nvSpPr>
          <p:cNvPr id="4" name="Text Placeholder 3"/>
          <p:cNvSpPr>
            <a:spLocks noGrp="1"/>
          </p:cNvSpPr>
          <p:nvPr>
            <p:ph type="body" sz="half" idx="15"/>
          </p:nvPr>
        </p:nvSpPr>
        <p:spPr>
          <a:xfrm>
            <a:off x="685799" y="2904565"/>
            <a:ext cx="5723240" cy="3314132"/>
          </a:xfrm>
        </p:spPr>
        <p:txBody>
          <a:bodyPr>
            <a:normAutofit fontScale="92500" lnSpcReduction="10000"/>
          </a:bodyPr>
          <a:lstStyle/>
          <a:p>
            <a:r>
              <a:rPr lang="en-US" sz="1600" dirty="0" smtClean="0"/>
              <a:t>Think this over. What do you think the Subject is? What’s the Verb? What’s the Object? I’ll give you a hint. I have highlighted the words you need to focus on in </a:t>
            </a:r>
            <a:r>
              <a:rPr lang="en-US" sz="1600" dirty="0" smtClean="0">
                <a:solidFill>
                  <a:srgbClr val="C00000"/>
                </a:solidFill>
              </a:rPr>
              <a:t>Red.</a:t>
            </a:r>
            <a:endParaRPr lang="en-US" sz="1600" dirty="0" smtClean="0">
              <a:solidFill>
                <a:srgbClr val="C00000"/>
              </a:solidFill>
            </a:endParaRPr>
          </a:p>
          <a:p>
            <a:endParaRPr lang="en-US" sz="2400" dirty="0">
              <a:solidFill>
                <a:srgbClr val="FF0000"/>
              </a:solidFill>
            </a:endParaRPr>
          </a:p>
          <a:p>
            <a:r>
              <a:rPr lang="en-US" sz="1600" dirty="0"/>
              <a:t>For, that sad moment, when the Sylphs withdrew,</a:t>
            </a:r>
          </a:p>
          <a:p>
            <a:r>
              <a:rPr lang="en-US" sz="1600" dirty="0"/>
              <a:t>And Ariel weeping from Belinda flew,</a:t>
            </a:r>
          </a:p>
          <a:p>
            <a:r>
              <a:rPr lang="en-US" sz="1600" dirty="0">
                <a:solidFill>
                  <a:srgbClr val="C00000"/>
                </a:solidFill>
              </a:rPr>
              <a:t>Umbriel</a:t>
            </a:r>
            <a:r>
              <a:rPr lang="en-US" sz="1600" dirty="0"/>
              <a:t>, a dusky melancholy </a:t>
            </a:r>
            <a:r>
              <a:rPr lang="en-US" sz="1600" dirty="0" err="1"/>
              <a:t>Spright</a:t>
            </a:r>
            <a:r>
              <a:rPr lang="en-US" sz="1600" dirty="0"/>
              <a:t>,</a:t>
            </a:r>
          </a:p>
          <a:p>
            <a:r>
              <a:rPr lang="en-US" sz="1600" dirty="0"/>
              <a:t>As ever </a:t>
            </a:r>
            <a:r>
              <a:rPr lang="en-US" sz="1600" dirty="0" err="1"/>
              <a:t>sully’d</a:t>
            </a:r>
            <a:r>
              <a:rPr lang="en-US" sz="1600" dirty="0"/>
              <a:t> the fair face of Light,</a:t>
            </a:r>
          </a:p>
          <a:p>
            <a:r>
              <a:rPr lang="en-US" sz="1600" dirty="0"/>
              <a:t>Down to the Central Earth, his proper Scene,</a:t>
            </a:r>
          </a:p>
          <a:p>
            <a:r>
              <a:rPr lang="en-US" sz="1600" dirty="0" err="1">
                <a:solidFill>
                  <a:srgbClr val="C00000"/>
                </a:solidFill>
              </a:rPr>
              <a:t>Repair’d</a:t>
            </a:r>
            <a:r>
              <a:rPr lang="en-US" sz="1600" dirty="0">
                <a:solidFill>
                  <a:srgbClr val="C00000"/>
                </a:solidFill>
              </a:rPr>
              <a:t> to search </a:t>
            </a:r>
            <a:r>
              <a:rPr lang="en-US" sz="1600" dirty="0"/>
              <a:t>the gloomy Cave of Spleen.</a:t>
            </a:r>
          </a:p>
          <a:p>
            <a:r>
              <a:rPr lang="en-US" sz="1600" dirty="0"/>
              <a:t>(Rape of </a:t>
            </a:r>
            <a:r>
              <a:rPr lang="en-US" sz="1600" dirty="0">
                <a:solidFill>
                  <a:srgbClr val="C00000"/>
                </a:solidFill>
              </a:rPr>
              <a:t>the Lock</a:t>
            </a:r>
            <a:r>
              <a:rPr lang="en-US" sz="1600" dirty="0"/>
              <a:t>, 1714)</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4489622" cy="1200329"/>
          </a:xfrm>
          <a:prstGeom prst="rect">
            <a:avLst/>
          </a:prstGeom>
          <a:noFill/>
        </p:spPr>
        <p:txBody>
          <a:bodyPr wrap="square" rtlCol="0">
            <a:spAutoFit/>
          </a:bodyPr>
          <a:lstStyle/>
          <a:p>
            <a:pPr algn="ctr"/>
            <a:r>
              <a:rPr lang="en-US" b="1" dirty="0" smtClean="0"/>
              <a:t>What is the </a:t>
            </a:r>
          </a:p>
          <a:p>
            <a:pPr marL="285750" indent="-285750">
              <a:buFont typeface="Arial" panose="020B0604020202020204" pitchFamily="34" charset="0"/>
              <a:buChar char="•"/>
            </a:pPr>
            <a:r>
              <a:rPr lang="en-US" b="1" dirty="0" smtClean="0"/>
              <a:t>Subject?</a:t>
            </a:r>
          </a:p>
          <a:p>
            <a:pPr marL="285750" indent="-285750">
              <a:buFont typeface="Arial" panose="020B0604020202020204" pitchFamily="34" charset="0"/>
              <a:buChar char="•"/>
            </a:pPr>
            <a:r>
              <a:rPr lang="en-US" b="1" dirty="0" smtClean="0"/>
              <a:t>Object?</a:t>
            </a:r>
          </a:p>
          <a:p>
            <a:pPr marL="285750" indent="-285750">
              <a:buFont typeface="Arial" panose="020B0604020202020204" pitchFamily="34" charset="0"/>
              <a:buChar char="•"/>
            </a:pPr>
            <a:r>
              <a:rPr lang="en-US" b="1" dirty="0" smtClean="0"/>
              <a:t>Verb?</a:t>
            </a:r>
            <a:endParaRPr lang="en-GB" dirty="0"/>
          </a:p>
        </p:txBody>
      </p:sp>
    </p:spTree>
    <p:extLst>
      <p:ext uri="{BB962C8B-B14F-4D97-AF65-F5344CB8AC3E}">
        <p14:creationId xmlns:p14="http://schemas.microsoft.com/office/powerpoint/2010/main" val="285286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a:solidFill>
                  <a:srgbClr val="FF0000"/>
                </a:solidFill>
              </a:rPr>
              <a:t>Are you SURE you aren’t just trying to make me cry? (Sample 2)</a:t>
            </a:r>
          </a:p>
        </p:txBody>
      </p:sp>
      <p:sp>
        <p:nvSpPr>
          <p:cNvPr id="4" name="Text Placeholder 3"/>
          <p:cNvSpPr>
            <a:spLocks noGrp="1"/>
          </p:cNvSpPr>
          <p:nvPr>
            <p:ph type="body" sz="half" idx="15"/>
          </p:nvPr>
        </p:nvSpPr>
        <p:spPr>
          <a:xfrm>
            <a:off x="685799" y="2904565"/>
            <a:ext cx="5723240" cy="3314132"/>
          </a:xfrm>
        </p:spPr>
        <p:txBody>
          <a:bodyPr>
            <a:normAutofit fontScale="92500" lnSpcReduction="20000"/>
          </a:bodyPr>
          <a:lstStyle/>
          <a:p>
            <a:r>
              <a:rPr lang="en-US" sz="1600" dirty="0" smtClean="0"/>
              <a:t>What do we have left? </a:t>
            </a:r>
            <a:r>
              <a:rPr lang="en-US" sz="1600" dirty="0" smtClean="0">
                <a:solidFill>
                  <a:srgbClr val="C00000"/>
                </a:solidFill>
              </a:rPr>
              <a:t>Umbriel</a:t>
            </a:r>
            <a:r>
              <a:rPr lang="en-US" sz="1600" dirty="0" smtClean="0"/>
              <a:t> (a </a:t>
            </a:r>
            <a:r>
              <a:rPr lang="en-US" sz="1600" dirty="0" err="1" smtClean="0"/>
              <a:t>Spright</a:t>
            </a:r>
            <a:r>
              <a:rPr lang="en-US" sz="1600" dirty="0" smtClean="0"/>
              <a:t>) </a:t>
            </a:r>
            <a:r>
              <a:rPr lang="en-US" sz="1600" dirty="0" err="1" smtClean="0">
                <a:solidFill>
                  <a:srgbClr val="C00000"/>
                </a:solidFill>
              </a:rPr>
              <a:t>repair’d</a:t>
            </a:r>
            <a:r>
              <a:rPr lang="en-US" sz="1600" dirty="0" smtClean="0">
                <a:solidFill>
                  <a:srgbClr val="C00000"/>
                </a:solidFill>
              </a:rPr>
              <a:t> to search </a:t>
            </a:r>
            <a:r>
              <a:rPr lang="en-US" sz="1600" dirty="0" smtClean="0"/>
              <a:t>(went to search) for </a:t>
            </a:r>
            <a:r>
              <a:rPr lang="en-US" sz="1600" dirty="0" smtClean="0">
                <a:solidFill>
                  <a:srgbClr val="C00000"/>
                </a:solidFill>
              </a:rPr>
              <a:t>the Lock </a:t>
            </a:r>
            <a:r>
              <a:rPr lang="en-US" sz="1600" dirty="0" smtClean="0"/>
              <a:t>(of hair). Once again, the Title has something to do with it. This time the title had the Object; however, this is just a coincidence!  Do not think every title means something.</a:t>
            </a:r>
            <a:endParaRPr lang="en-US" sz="1600" dirty="0" smtClean="0">
              <a:solidFill>
                <a:srgbClr val="C00000"/>
              </a:solidFill>
            </a:endParaRPr>
          </a:p>
          <a:p>
            <a:endParaRPr lang="en-US" sz="2400" dirty="0">
              <a:solidFill>
                <a:srgbClr val="FF0000"/>
              </a:solidFill>
            </a:endParaRPr>
          </a:p>
          <a:p>
            <a:r>
              <a:rPr lang="en-US" sz="1600" dirty="0"/>
              <a:t>For, that sad moment, when the Sylphs withdrew,</a:t>
            </a:r>
          </a:p>
          <a:p>
            <a:r>
              <a:rPr lang="en-US" sz="1600" dirty="0"/>
              <a:t>And Ariel weeping from Belinda flew,</a:t>
            </a:r>
          </a:p>
          <a:p>
            <a:r>
              <a:rPr lang="en-US" sz="1600" dirty="0">
                <a:solidFill>
                  <a:srgbClr val="C00000"/>
                </a:solidFill>
              </a:rPr>
              <a:t>Umbriel</a:t>
            </a:r>
            <a:r>
              <a:rPr lang="en-US" sz="1600" dirty="0"/>
              <a:t>, a dusky melancholy </a:t>
            </a:r>
            <a:r>
              <a:rPr lang="en-US" sz="1600" dirty="0" err="1"/>
              <a:t>Spright</a:t>
            </a:r>
            <a:r>
              <a:rPr lang="en-US" sz="1600" dirty="0"/>
              <a:t>,</a:t>
            </a:r>
          </a:p>
          <a:p>
            <a:r>
              <a:rPr lang="en-US" sz="1600" dirty="0"/>
              <a:t>As ever </a:t>
            </a:r>
            <a:r>
              <a:rPr lang="en-US" sz="1600" dirty="0" err="1"/>
              <a:t>sully’d</a:t>
            </a:r>
            <a:r>
              <a:rPr lang="en-US" sz="1600" dirty="0"/>
              <a:t> the fair face of Light,</a:t>
            </a:r>
          </a:p>
          <a:p>
            <a:r>
              <a:rPr lang="en-US" sz="1600" dirty="0"/>
              <a:t>Down to the Central Earth, his proper Scene,</a:t>
            </a:r>
          </a:p>
          <a:p>
            <a:r>
              <a:rPr lang="en-US" sz="1600" dirty="0" err="1">
                <a:solidFill>
                  <a:srgbClr val="C00000"/>
                </a:solidFill>
              </a:rPr>
              <a:t>Repair’d</a:t>
            </a:r>
            <a:r>
              <a:rPr lang="en-US" sz="1600" dirty="0">
                <a:solidFill>
                  <a:srgbClr val="C00000"/>
                </a:solidFill>
              </a:rPr>
              <a:t> to search </a:t>
            </a:r>
            <a:r>
              <a:rPr lang="en-US" sz="1600" dirty="0"/>
              <a:t>the gloomy Cave of Spleen.</a:t>
            </a:r>
          </a:p>
          <a:p>
            <a:r>
              <a:rPr lang="en-US" sz="1600" dirty="0"/>
              <a:t>(Rape of </a:t>
            </a:r>
            <a:r>
              <a:rPr lang="en-US" sz="1600" dirty="0">
                <a:solidFill>
                  <a:srgbClr val="C00000"/>
                </a:solidFill>
              </a:rPr>
              <a:t>the Lock</a:t>
            </a:r>
            <a:r>
              <a:rPr lang="en-US" sz="1600" dirty="0"/>
              <a:t>, 1714)</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4489622" cy="1200329"/>
          </a:xfrm>
          <a:prstGeom prst="rect">
            <a:avLst/>
          </a:prstGeom>
          <a:noFill/>
          <a:ln>
            <a:solidFill>
              <a:srgbClr val="C00000"/>
            </a:solidFill>
          </a:ln>
        </p:spPr>
        <p:txBody>
          <a:bodyPr wrap="square" rtlCol="0">
            <a:spAutoFit/>
          </a:bodyPr>
          <a:lstStyle/>
          <a:p>
            <a:pPr algn="ctr"/>
            <a:r>
              <a:rPr lang="en-US" b="1" dirty="0" smtClean="0"/>
              <a:t>What is the </a:t>
            </a:r>
          </a:p>
          <a:p>
            <a:pPr marL="285750" indent="-285750">
              <a:buFont typeface="Arial" panose="020B0604020202020204" pitchFamily="34" charset="0"/>
              <a:buChar char="•"/>
            </a:pPr>
            <a:r>
              <a:rPr lang="en-US" b="1" dirty="0" smtClean="0"/>
              <a:t>Subject: </a:t>
            </a:r>
            <a:r>
              <a:rPr lang="en-US" b="1" dirty="0" smtClean="0">
                <a:solidFill>
                  <a:srgbClr val="C00000"/>
                </a:solidFill>
              </a:rPr>
              <a:t>Umbriel</a:t>
            </a:r>
          </a:p>
          <a:p>
            <a:pPr marL="285750" indent="-285750">
              <a:buFont typeface="Arial" panose="020B0604020202020204" pitchFamily="34" charset="0"/>
              <a:buChar char="•"/>
            </a:pPr>
            <a:r>
              <a:rPr lang="en-US" b="1" dirty="0" smtClean="0"/>
              <a:t>Object: </a:t>
            </a:r>
            <a:r>
              <a:rPr lang="en-US" b="1" dirty="0" smtClean="0">
                <a:solidFill>
                  <a:srgbClr val="C00000"/>
                </a:solidFill>
              </a:rPr>
              <a:t>The Lock</a:t>
            </a:r>
          </a:p>
          <a:p>
            <a:pPr marL="285750" indent="-285750">
              <a:buFont typeface="Arial" panose="020B0604020202020204" pitchFamily="34" charset="0"/>
              <a:buChar char="•"/>
            </a:pPr>
            <a:r>
              <a:rPr lang="en-US" b="1" dirty="0" smtClean="0"/>
              <a:t>Verb: </a:t>
            </a:r>
            <a:r>
              <a:rPr lang="en-US" b="1" dirty="0" err="1" smtClean="0">
                <a:solidFill>
                  <a:srgbClr val="C00000"/>
                </a:solidFill>
              </a:rPr>
              <a:t>Repair’d</a:t>
            </a:r>
            <a:r>
              <a:rPr lang="en-US" b="1" dirty="0" smtClean="0">
                <a:solidFill>
                  <a:srgbClr val="C00000"/>
                </a:solidFill>
              </a:rPr>
              <a:t> to Search</a:t>
            </a:r>
            <a:endParaRPr lang="en-GB" dirty="0">
              <a:solidFill>
                <a:srgbClr val="C00000"/>
              </a:solidFill>
            </a:endParaRPr>
          </a:p>
        </p:txBody>
      </p:sp>
    </p:spTree>
    <p:extLst>
      <p:ext uri="{BB962C8B-B14F-4D97-AF65-F5344CB8AC3E}">
        <p14:creationId xmlns:p14="http://schemas.microsoft.com/office/powerpoint/2010/main" val="1505453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One for the Road</a:t>
            </a:r>
            <a:endParaRPr lang="en-US" dirty="0">
              <a:solidFill>
                <a:srgbClr val="FF0000"/>
              </a:solidFill>
            </a:endParaRPr>
          </a:p>
        </p:txBody>
      </p:sp>
      <p:sp>
        <p:nvSpPr>
          <p:cNvPr id="4" name="Text Placeholder 3"/>
          <p:cNvSpPr>
            <a:spLocks noGrp="1"/>
          </p:cNvSpPr>
          <p:nvPr>
            <p:ph type="body" sz="half" idx="15"/>
          </p:nvPr>
        </p:nvSpPr>
        <p:spPr>
          <a:xfrm>
            <a:off x="685799" y="2904565"/>
            <a:ext cx="5723240" cy="3314132"/>
          </a:xfrm>
        </p:spPr>
        <p:txBody>
          <a:bodyPr>
            <a:normAutofit fontScale="77500" lnSpcReduction="20000"/>
          </a:bodyPr>
          <a:lstStyle/>
          <a:p>
            <a:r>
              <a:rPr lang="en-US" sz="1600" dirty="0" smtClean="0"/>
              <a:t>This is all hard work and you are doing just fine. Remember, </a:t>
            </a:r>
            <a:r>
              <a:rPr lang="en-US" sz="1600" dirty="0" smtClean="0">
                <a:solidFill>
                  <a:srgbClr val="C00000"/>
                </a:solidFill>
              </a:rPr>
              <a:t>MOST people won’t even TRY</a:t>
            </a:r>
            <a:r>
              <a:rPr lang="en-US" sz="1600" dirty="0" smtClean="0"/>
              <a:t> to do what you are doing! </a:t>
            </a:r>
            <a:r>
              <a:rPr lang="en-US" sz="1600" dirty="0" smtClean="0">
                <a:solidFill>
                  <a:srgbClr val="C00000"/>
                </a:solidFill>
              </a:rPr>
              <a:t>You</a:t>
            </a:r>
            <a:r>
              <a:rPr lang="en-US" sz="1600" dirty="0" smtClean="0"/>
              <a:t> have </a:t>
            </a:r>
            <a:r>
              <a:rPr lang="en-US" sz="1600" dirty="0" smtClean="0">
                <a:solidFill>
                  <a:srgbClr val="C00000"/>
                </a:solidFill>
              </a:rPr>
              <a:t>already beat all of those people! </a:t>
            </a:r>
            <a:r>
              <a:rPr lang="en-US" sz="1600" dirty="0" smtClean="0"/>
              <a:t>This last set of lines is also from Alexander Pope. I will not give you the answers here. I want you to think. Chew on it. Overcome it. </a:t>
            </a:r>
            <a:endParaRPr lang="en-US" sz="1600" dirty="0"/>
          </a:p>
          <a:p>
            <a:endParaRPr lang="en-US" sz="1600" dirty="0" smtClean="0">
              <a:solidFill>
                <a:srgbClr val="C00000"/>
              </a:solidFill>
            </a:endParaRPr>
          </a:p>
          <a:p>
            <a:r>
              <a:rPr lang="en-US" sz="1500" dirty="0"/>
              <a:t>To wake the soul by tender strokes of art,</a:t>
            </a:r>
          </a:p>
          <a:p>
            <a:r>
              <a:rPr lang="en-US" sz="1500" dirty="0"/>
              <a:t>To raise the genius, and to mend the heart;</a:t>
            </a:r>
          </a:p>
          <a:p>
            <a:r>
              <a:rPr lang="en-US" sz="1500" dirty="0"/>
              <a:t>To make mankind, in conscious virtue bold,</a:t>
            </a:r>
          </a:p>
          <a:p>
            <a:r>
              <a:rPr lang="en-US" sz="1500" dirty="0"/>
              <a:t>Live o’er each scene, and be what they behold:</a:t>
            </a:r>
          </a:p>
          <a:p>
            <a:r>
              <a:rPr lang="en-US" sz="1500" dirty="0"/>
              <a:t>For this the Tragic Muse first trod the stage,</a:t>
            </a:r>
          </a:p>
          <a:p>
            <a:r>
              <a:rPr lang="en-US" sz="1500" dirty="0"/>
              <a:t>Commanding tears to stream thro’ </a:t>
            </a:r>
            <a:r>
              <a:rPr lang="en-US" sz="1500" dirty="0" err="1"/>
              <a:t>ev’ry</a:t>
            </a:r>
            <a:r>
              <a:rPr lang="en-US" sz="1500" dirty="0"/>
              <a:t> age;</a:t>
            </a:r>
          </a:p>
          <a:p>
            <a:r>
              <a:rPr lang="en-US" sz="1500" dirty="0"/>
              <a:t>Tyrants no more their savage nature kept,</a:t>
            </a:r>
          </a:p>
          <a:p>
            <a:r>
              <a:rPr lang="en-US" sz="1500" dirty="0"/>
              <a:t>And foes to virtue </a:t>
            </a:r>
            <a:r>
              <a:rPr lang="en-US" sz="1500" dirty="0" err="1"/>
              <a:t>wonder’d</a:t>
            </a:r>
            <a:r>
              <a:rPr lang="en-US" sz="1500" dirty="0"/>
              <a:t> how they wept.</a:t>
            </a:r>
          </a:p>
          <a:p>
            <a:r>
              <a:rPr lang="en-US" sz="1500" dirty="0"/>
              <a:t>(Prologue to Mr. Addison’s Tragedy of Cato, 1713)</a:t>
            </a:r>
          </a:p>
          <a:p>
            <a:endParaRPr lang="en-US" sz="1600" dirty="0"/>
          </a:p>
          <a:p>
            <a:endParaRPr lang="en-US" sz="1600" dirty="0" smtClean="0"/>
          </a:p>
          <a:p>
            <a:endParaRPr lang="en-US" sz="1600" dirty="0" smtClean="0"/>
          </a:p>
          <a:p>
            <a:endParaRPr lang="en-US" sz="1600" dirty="0" smtClean="0"/>
          </a:p>
        </p:txBody>
      </p:sp>
      <p:sp>
        <p:nvSpPr>
          <p:cNvPr id="5" name="TextBox 4"/>
          <p:cNvSpPr txBox="1"/>
          <p:nvPr/>
        </p:nvSpPr>
        <p:spPr>
          <a:xfrm>
            <a:off x="6903308" y="3031524"/>
            <a:ext cx="4489622" cy="1200329"/>
          </a:xfrm>
          <a:prstGeom prst="rect">
            <a:avLst/>
          </a:prstGeom>
          <a:noFill/>
          <a:ln>
            <a:solidFill>
              <a:srgbClr val="C00000"/>
            </a:solidFill>
          </a:ln>
        </p:spPr>
        <p:txBody>
          <a:bodyPr wrap="square" rtlCol="0">
            <a:spAutoFit/>
          </a:bodyPr>
          <a:lstStyle/>
          <a:p>
            <a:pPr algn="ctr"/>
            <a:r>
              <a:rPr lang="en-US" b="1" dirty="0" smtClean="0"/>
              <a:t>What is the </a:t>
            </a:r>
          </a:p>
          <a:p>
            <a:pPr marL="285750" indent="-285750">
              <a:buFont typeface="Arial" panose="020B0604020202020204" pitchFamily="34" charset="0"/>
              <a:buChar char="•"/>
            </a:pPr>
            <a:r>
              <a:rPr lang="en-US" b="1" dirty="0" smtClean="0"/>
              <a:t>Subject: </a:t>
            </a:r>
          </a:p>
          <a:p>
            <a:pPr marL="285750" indent="-285750">
              <a:buFont typeface="Arial" panose="020B0604020202020204" pitchFamily="34" charset="0"/>
              <a:buChar char="•"/>
            </a:pPr>
            <a:r>
              <a:rPr lang="en-US" b="1" dirty="0" smtClean="0"/>
              <a:t>Object: </a:t>
            </a:r>
          </a:p>
          <a:p>
            <a:pPr marL="285750" indent="-285750">
              <a:buFont typeface="Arial" panose="020B0604020202020204" pitchFamily="34" charset="0"/>
              <a:buChar char="•"/>
            </a:pPr>
            <a:r>
              <a:rPr lang="en-US" b="1" dirty="0" smtClean="0"/>
              <a:t>Verb:</a:t>
            </a:r>
            <a:endParaRPr lang="en-GB" dirty="0">
              <a:solidFill>
                <a:srgbClr val="C00000"/>
              </a:solidFill>
            </a:endParaRPr>
          </a:p>
        </p:txBody>
      </p:sp>
    </p:spTree>
    <p:extLst>
      <p:ext uri="{BB962C8B-B14F-4D97-AF65-F5344CB8AC3E}">
        <p14:creationId xmlns:p14="http://schemas.microsoft.com/office/powerpoint/2010/main" val="139391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p:txBody>
          <a:bodyPr/>
          <a:lstStyle/>
          <a:p>
            <a:r>
              <a:rPr lang="en-US" dirty="0" smtClean="0">
                <a:solidFill>
                  <a:srgbClr val="FF0000"/>
                </a:solidFill>
              </a:rPr>
              <a:t>What is Parsing? </a:t>
            </a:r>
            <a:endParaRPr lang="en-GB" dirty="0">
              <a:solidFill>
                <a:srgbClr val="FF0000"/>
              </a:solidFill>
            </a:endParaRPr>
          </a:p>
        </p:txBody>
      </p:sp>
      <p:sp>
        <p:nvSpPr>
          <p:cNvPr id="4" name="Text Placeholder 3"/>
          <p:cNvSpPr>
            <a:spLocks noGrp="1"/>
          </p:cNvSpPr>
          <p:nvPr>
            <p:ph type="body" sz="half" idx="15"/>
          </p:nvPr>
        </p:nvSpPr>
        <p:spPr/>
        <p:txBody>
          <a:bodyPr/>
          <a:lstStyle/>
          <a:p>
            <a:r>
              <a:rPr lang="en-US" sz="1600" dirty="0" smtClean="0"/>
              <a:t>This was a method I didn’t learn until I was well into my studies. It is a bit hard to pick up, but, with practice, it can be learned.</a:t>
            </a:r>
          </a:p>
          <a:p>
            <a:r>
              <a:rPr lang="en-US" sz="1600" dirty="0" smtClean="0"/>
              <a:t>Parsing is breaking down the sentences an author uses so that you know what he or she means. You will break the work down into basic blocks (Subject, Object, Verb) and then connect them to the deeper meaning.</a:t>
            </a:r>
          </a:p>
          <a:p>
            <a:r>
              <a:rPr lang="en-US" sz="1600" dirty="0" smtClean="0"/>
              <a:t>In theory, this is quite easy.</a:t>
            </a:r>
            <a:endParaRPr lang="en-US" sz="1600" dirty="0" smtClean="0"/>
          </a:p>
        </p:txBody>
      </p:sp>
      <p:sp>
        <p:nvSpPr>
          <p:cNvPr id="6" name="TextBox 5"/>
          <p:cNvSpPr txBox="1"/>
          <p:nvPr/>
        </p:nvSpPr>
        <p:spPr>
          <a:xfrm>
            <a:off x="4819650" y="2552700"/>
            <a:ext cx="7547259" cy="2585323"/>
          </a:xfrm>
          <a:prstGeom prst="rect">
            <a:avLst/>
          </a:prstGeom>
          <a:noFill/>
        </p:spPr>
        <p:txBody>
          <a:bodyPr wrap="none" rtlCol="0">
            <a:spAutoFit/>
          </a:bodyPr>
          <a:lstStyle/>
          <a:p>
            <a:pPr marL="342900" indent="-342900">
              <a:buFont typeface="+mj-lt"/>
              <a:buAutoNum type="arabicPeriod"/>
            </a:pPr>
            <a:r>
              <a:rPr lang="en-US" dirty="0" smtClean="0">
                <a:solidFill>
                  <a:srgbClr val="FF0000"/>
                </a:solidFill>
              </a:rPr>
              <a:t>Just what do you mean by ‘Parsing’?</a:t>
            </a:r>
          </a:p>
          <a:p>
            <a:pPr marL="342900" indent="-342900">
              <a:buFont typeface="+mj-lt"/>
              <a:buAutoNum type="arabicPeriod"/>
            </a:pPr>
            <a:r>
              <a:rPr lang="en-US" dirty="0"/>
              <a:t>How do I start parsing?</a:t>
            </a:r>
          </a:p>
          <a:p>
            <a:pPr marL="342900" indent="-342900">
              <a:buFont typeface="+mj-lt"/>
              <a:buAutoNum type="arabicPeriod"/>
            </a:pPr>
            <a:r>
              <a:rPr lang="en-US" dirty="0" smtClean="0"/>
              <a:t>Okay, but why Poetry?!</a:t>
            </a:r>
          </a:p>
          <a:p>
            <a:pPr marL="342900" indent="-342900">
              <a:buFont typeface="+mj-lt"/>
              <a:buAutoNum type="arabicPeriod"/>
            </a:pPr>
            <a:r>
              <a:rPr lang="en-US" dirty="0" smtClean="0"/>
              <a:t>Are you just trying to make me cry? (Sample 1)</a:t>
            </a:r>
          </a:p>
          <a:p>
            <a:pPr marL="342900" indent="-342900">
              <a:buFont typeface="+mj-lt"/>
              <a:buAutoNum type="arabicPeriod"/>
            </a:pPr>
            <a:r>
              <a:rPr lang="en-US" dirty="0" smtClean="0"/>
              <a:t>No, really. How can something this hard be possible?!</a:t>
            </a:r>
          </a:p>
          <a:p>
            <a:pPr marL="342900" indent="-342900">
              <a:buFont typeface="+mj-lt"/>
              <a:buAutoNum type="arabicPeriod"/>
            </a:pPr>
            <a:r>
              <a:rPr lang="en-US" dirty="0" smtClean="0"/>
              <a:t>Are you </a:t>
            </a:r>
            <a:r>
              <a:rPr lang="en-US" b="1" dirty="0" smtClean="0"/>
              <a:t>SURE</a:t>
            </a:r>
            <a:r>
              <a:rPr lang="en-US" dirty="0" smtClean="0"/>
              <a:t> you aren’t just trying to make me cry? (Sample 2)</a:t>
            </a:r>
          </a:p>
          <a:p>
            <a:pPr marL="342900" indent="-342900">
              <a:buFont typeface="+mj-lt"/>
              <a:buAutoNum type="arabicPeriod"/>
            </a:pPr>
            <a:r>
              <a:rPr lang="en-US" dirty="0" smtClean="0"/>
              <a:t>One for the road.</a:t>
            </a:r>
          </a:p>
          <a:p>
            <a:pPr marL="342900" indent="-342900">
              <a:buFont typeface="+mj-lt"/>
              <a:buAutoNum type="arabicPeriod"/>
            </a:pPr>
            <a:endParaRPr lang="en-US" dirty="0" smtClean="0"/>
          </a:p>
          <a:p>
            <a:endParaRPr lang="en-US" dirty="0" smtClean="0"/>
          </a:p>
        </p:txBody>
      </p:sp>
    </p:spTree>
    <p:extLst>
      <p:ext uri="{BB962C8B-B14F-4D97-AF65-F5344CB8AC3E}">
        <p14:creationId xmlns:p14="http://schemas.microsoft.com/office/powerpoint/2010/main" val="138043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Starting is easy. Let’s take this small sentence:  ‘Jim threw the ball.’</a:t>
            </a:r>
          </a:p>
          <a:p>
            <a:r>
              <a:rPr lang="en-US" sz="1600" dirty="0" smtClean="0"/>
              <a:t>What is the Subject of this sentence? </a:t>
            </a:r>
          </a:p>
          <a:p>
            <a:r>
              <a:rPr lang="en-US" sz="1600" dirty="0" smtClean="0"/>
              <a:t>What is the Object?</a:t>
            </a:r>
          </a:p>
          <a:p>
            <a:r>
              <a:rPr lang="en-US" sz="1600" dirty="0" smtClean="0"/>
              <a:t>What is the Verb?</a:t>
            </a:r>
            <a:endParaRPr lang="en-US" sz="1600" dirty="0" smtClean="0"/>
          </a:p>
        </p:txBody>
      </p:sp>
    </p:spTree>
    <p:extLst>
      <p:ext uri="{BB962C8B-B14F-4D97-AF65-F5344CB8AC3E}">
        <p14:creationId xmlns:p14="http://schemas.microsoft.com/office/powerpoint/2010/main" val="3939197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Starting is easy. Let’s take this small sentence:  ‘Jim threw the ball.’</a:t>
            </a:r>
          </a:p>
          <a:p>
            <a:r>
              <a:rPr lang="en-US" sz="1600" dirty="0" smtClean="0">
                <a:solidFill>
                  <a:srgbClr val="FF0000"/>
                </a:solidFill>
              </a:rPr>
              <a:t>What is the Subject of this sentence? </a:t>
            </a:r>
            <a:r>
              <a:rPr lang="en-US" sz="1600" dirty="0" smtClean="0"/>
              <a:t>Jim is the Subject. JIM is doing something to something.</a:t>
            </a:r>
            <a:endParaRPr lang="en-US" sz="1600" dirty="0" smtClean="0">
              <a:solidFill>
                <a:srgbClr val="FF0000"/>
              </a:solidFill>
            </a:endParaRPr>
          </a:p>
          <a:p>
            <a:r>
              <a:rPr lang="en-US" sz="1600" dirty="0" smtClean="0"/>
              <a:t>What is the Object?</a:t>
            </a:r>
          </a:p>
          <a:p>
            <a:r>
              <a:rPr lang="en-US" sz="1600" dirty="0" smtClean="0"/>
              <a:t>What is the Verb?</a:t>
            </a:r>
            <a:endParaRPr lang="en-US" sz="1600" dirty="0" smtClean="0"/>
          </a:p>
        </p:txBody>
      </p:sp>
    </p:spTree>
    <p:extLst>
      <p:ext uri="{BB962C8B-B14F-4D97-AF65-F5344CB8AC3E}">
        <p14:creationId xmlns:p14="http://schemas.microsoft.com/office/powerpoint/2010/main" val="1664781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Starting is easy. Let’s take this small sentence:  ‘Jim threw the ball.’</a:t>
            </a:r>
          </a:p>
          <a:p>
            <a:r>
              <a:rPr lang="en-US" sz="1600" dirty="0" smtClean="0">
                <a:solidFill>
                  <a:srgbClr val="FF0000"/>
                </a:solidFill>
              </a:rPr>
              <a:t>What is the Subject of this sentence? </a:t>
            </a:r>
            <a:r>
              <a:rPr lang="en-US" sz="1600" dirty="0" smtClean="0"/>
              <a:t>Jim is the Subject. JIM is doing something to something.</a:t>
            </a:r>
            <a:endParaRPr lang="en-US" sz="1600" dirty="0" smtClean="0">
              <a:solidFill>
                <a:srgbClr val="FF0000"/>
              </a:solidFill>
            </a:endParaRPr>
          </a:p>
          <a:p>
            <a:r>
              <a:rPr lang="en-US" sz="1600" dirty="0" smtClean="0">
                <a:solidFill>
                  <a:srgbClr val="C00000"/>
                </a:solidFill>
              </a:rPr>
              <a:t>What is the Object? </a:t>
            </a:r>
            <a:r>
              <a:rPr lang="en-US" sz="1600" dirty="0" smtClean="0"/>
              <a:t>The Ball is the Object. It is having something done to it.</a:t>
            </a:r>
          </a:p>
          <a:p>
            <a:r>
              <a:rPr lang="en-US" sz="1600" dirty="0" smtClean="0"/>
              <a:t>What is the Verb?</a:t>
            </a:r>
            <a:endParaRPr lang="en-US" sz="1600" dirty="0" smtClean="0"/>
          </a:p>
        </p:txBody>
      </p:sp>
    </p:spTree>
    <p:extLst>
      <p:ext uri="{BB962C8B-B14F-4D97-AF65-F5344CB8AC3E}">
        <p14:creationId xmlns:p14="http://schemas.microsoft.com/office/powerpoint/2010/main" val="73864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Starting is easy. Let’s take this small sentence:  ‘Jim threw the ball.’</a:t>
            </a:r>
          </a:p>
          <a:p>
            <a:r>
              <a:rPr lang="en-US" sz="1600" dirty="0" smtClean="0">
                <a:solidFill>
                  <a:srgbClr val="FF0000"/>
                </a:solidFill>
              </a:rPr>
              <a:t>What is the Subject of this sentence? </a:t>
            </a:r>
            <a:r>
              <a:rPr lang="en-US" sz="1600" dirty="0" smtClean="0"/>
              <a:t>Jim is the Subject. JIM is doing something to something.</a:t>
            </a:r>
            <a:endParaRPr lang="en-US" sz="1600" dirty="0" smtClean="0">
              <a:solidFill>
                <a:srgbClr val="FF0000"/>
              </a:solidFill>
            </a:endParaRPr>
          </a:p>
          <a:p>
            <a:r>
              <a:rPr lang="en-US" sz="1600" dirty="0" smtClean="0">
                <a:solidFill>
                  <a:srgbClr val="C00000"/>
                </a:solidFill>
              </a:rPr>
              <a:t>What is the Object? </a:t>
            </a:r>
            <a:r>
              <a:rPr lang="en-US" sz="1600" dirty="0" smtClean="0"/>
              <a:t>The Ball is the Object. It is having something done to it.</a:t>
            </a:r>
          </a:p>
          <a:p>
            <a:r>
              <a:rPr lang="en-US" sz="1600" dirty="0" smtClean="0">
                <a:solidFill>
                  <a:srgbClr val="C00000"/>
                </a:solidFill>
              </a:rPr>
              <a:t>What is the Verb? </a:t>
            </a:r>
            <a:r>
              <a:rPr lang="en-US" sz="1600" dirty="0" smtClean="0"/>
              <a:t>Threw is the Verb. This is what is being done by the Subject (JIM) to the Object (the BALL).</a:t>
            </a:r>
          </a:p>
          <a:p>
            <a:endParaRPr lang="en-US" sz="1600" dirty="0" smtClean="0"/>
          </a:p>
          <a:p>
            <a:r>
              <a:rPr lang="en-US" sz="1600" dirty="0" smtClean="0"/>
              <a:t>Easy, right? Let’s try one more!</a:t>
            </a:r>
            <a:endParaRPr lang="en-US" sz="1600" dirty="0" smtClean="0"/>
          </a:p>
        </p:txBody>
      </p:sp>
    </p:spTree>
    <p:extLst>
      <p:ext uri="{BB962C8B-B14F-4D97-AF65-F5344CB8AC3E}">
        <p14:creationId xmlns:p14="http://schemas.microsoft.com/office/powerpoint/2010/main" val="3084175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Let’s make a new sentence:  ‘Pasha pet the cat.’</a:t>
            </a:r>
          </a:p>
          <a:p>
            <a:r>
              <a:rPr lang="en-US" sz="1600" dirty="0" smtClean="0"/>
              <a:t>What is the Subject of this sentence? </a:t>
            </a:r>
          </a:p>
          <a:p>
            <a:r>
              <a:rPr lang="en-US" sz="1600" dirty="0" smtClean="0"/>
              <a:t>What is the Object?</a:t>
            </a:r>
          </a:p>
          <a:p>
            <a:r>
              <a:rPr lang="en-US" sz="1600" dirty="0" smtClean="0"/>
              <a:t>What is the Verb?</a:t>
            </a:r>
            <a:endParaRPr lang="en-US" sz="1600" dirty="0" smtClean="0"/>
          </a:p>
        </p:txBody>
      </p:sp>
    </p:spTree>
    <p:extLst>
      <p:ext uri="{BB962C8B-B14F-4D97-AF65-F5344CB8AC3E}">
        <p14:creationId xmlns:p14="http://schemas.microsoft.com/office/powerpoint/2010/main" val="128286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Parsing</a:t>
            </a:r>
            <a:endParaRPr lang="en-GB" sz="1400" dirty="0"/>
          </a:p>
        </p:txBody>
      </p:sp>
      <p:sp>
        <p:nvSpPr>
          <p:cNvPr id="3" name="Text Placeholder 2"/>
          <p:cNvSpPr>
            <a:spLocks noGrp="1"/>
          </p:cNvSpPr>
          <p:nvPr>
            <p:ph type="body" idx="1"/>
          </p:nvPr>
        </p:nvSpPr>
        <p:spPr>
          <a:xfrm>
            <a:off x="685800" y="2202080"/>
            <a:ext cx="10707130" cy="617320"/>
          </a:xfrm>
        </p:spPr>
        <p:txBody>
          <a:bodyPr/>
          <a:lstStyle/>
          <a:p>
            <a:r>
              <a:rPr lang="en-US" dirty="0" smtClean="0">
                <a:solidFill>
                  <a:srgbClr val="FF0000"/>
                </a:solidFill>
              </a:rPr>
              <a:t>How do I start Parsing?</a:t>
            </a:r>
            <a:endParaRPr lang="en-GB" dirty="0">
              <a:solidFill>
                <a:srgbClr val="FF0000"/>
              </a:solidFill>
            </a:endParaRPr>
          </a:p>
        </p:txBody>
      </p:sp>
      <p:sp>
        <p:nvSpPr>
          <p:cNvPr id="4" name="Text Placeholder 3"/>
          <p:cNvSpPr>
            <a:spLocks noGrp="1"/>
          </p:cNvSpPr>
          <p:nvPr>
            <p:ph type="body" sz="half" idx="15"/>
          </p:nvPr>
        </p:nvSpPr>
        <p:spPr>
          <a:xfrm>
            <a:off x="685798" y="2904565"/>
            <a:ext cx="10595921" cy="3314132"/>
          </a:xfrm>
        </p:spPr>
        <p:txBody>
          <a:bodyPr/>
          <a:lstStyle/>
          <a:p>
            <a:r>
              <a:rPr lang="en-US" sz="1600" dirty="0" smtClean="0"/>
              <a:t>Let’s make a new sentence:  ‘Pasha pet the cat.’</a:t>
            </a:r>
          </a:p>
          <a:p>
            <a:r>
              <a:rPr lang="en-US" sz="1600" dirty="0" smtClean="0">
                <a:solidFill>
                  <a:srgbClr val="C00000"/>
                </a:solidFill>
              </a:rPr>
              <a:t>What is the Subject of this sentence? </a:t>
            </a:r>
            <a:r>
              <a:rPr lang="en-US" sz="1600" dirty="0" smtClean="0"/>
              <a:t>Pasha is the Subject.</a:t>
            </a:r>
          </a:p>
          <a:p>
            <a:r>
              <a:rPr lang="en-US" sz="1600" dirty="0" smtClean="0"/>
              <a:t>What is the Object?</a:t>
            </a:r>
          </a:p>
          <a:p>
            <a:r>
              <a:rPr lang="en-US" sz="1600" dirty="0" smtClean="0"/>
              <a:t>What is the Verb?</a:t>
            </a:r>
            <a:endParaRPr lang="en-US" sz="1600" dirty="0" smtClean="0"/>
          </a:p>
        </p:txBody>
      </p:sp>
    </p:spTree>
    <p:extLst>
      <p:ext uri="{BB962C8B-B14F-4D97-AF65-F5344CB8AC3E}">
        <p14:creationId xmlns:p14="http://schemas.microsoft.com/office/powerpoint/2010/main" val="4280261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Template>
  <TotalTime>2465</TotalTime>
  <Words>2921</Words>
  <Application>Microsoft Office PowerPoint</Application>
  <PresentationFormat>Widescreen</PresentationFormat>
  <Paragraphs>410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Century Gothic</vt:lpstr>
      <vt:lpstr>Vapor Trail</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lpstr>Parsing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a thesis generator</dc:title>
  <dc:creator>J Szewczyk</dc:creator>
  <cp:lastModifiedBy>J Szewczyk</cp:lastModifiedBy>
  <cp:revision>43</cp:revision>
  <dcterms:created xsi:type="dcterms:W3CDTF">2014-06-29T05:42:13Z</dcterms:created>
  <dcterms:modified xsi:type="dcterms:W3CDTF">2015-04-12T00:12:34Z</dcterms:modified>
</cp:coreProperties>
</file>