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10287000" cx="18288000"/>
  <p:notesSz cx="9144000" cy="6858000"/>
  <p:embeddedFontLst>
    <p:embeddedFont>
      <p:font typeface="Robo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7" roundtripDataSignature="AMtx7mifXm5wQKBnMFSii856rk9/QrHo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oboto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oboto-italic.fntdata"/><Relationship Id="rId12" Type="http://schemas.openxmlformats.org/officeDocument/2006/relationships/slide" Target="slides/slide8.xml"/><Relationship Id="rId34" Type="http://schemas.openxmlformats.org/officeDocument/2006/relationships/font" Target="fonts/Roboto-bold.fntdata"/><Relationship Id="rId15" Type="http://schemas.openxmlformats.org/officeDocument/2006/relationships/slide" Target="slides/slide11.xml"/><Relationship Id="rId37" Type="http://customschemas.google.com/relationships/presentationmetadata" Target="metadata"/><Relationship Id="rId14" Type="http://schemas.openxmlformats.org/officeDocument/2006/relationships/slide" Target="slides/slide10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02c07061b4_0_41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02c07061b4_0_4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02cb45d080_0_9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02cb45d080_0_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02c8edf234_0_0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02c8edf234_0_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02cb45d080_0_18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02cb45d080_0_1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02cb45d080_0_45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02cb45d080_0_4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02cb45d080_0_23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02cb45d080_0_2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02d8550dd0_0_16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02d8550dd0_0_1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02d8550dd0_0_23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02d8550dd0_0_2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02cb45d080_0_28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02cb45d080_0_2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02cb45d080_0_33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02cb45d080_0_3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02d8550dd0_0_69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02d8550dd0_0_6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02d8550dd0_0_87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02d8550dd0_0_8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02d8550dd0_0_74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02d8550dd0_0_7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02d8550dd0_0_124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02d8550dd0_0_12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02d8550dd0_0_131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02d8550dd0_0_13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02d8550dd0_0_136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02d8550dd0_0_13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02d8550dd0_0_143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02d8550dd0_0_14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02d8550dd0_0_171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02d8550dd0_0_17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02bb1cf16e_0_0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02bb1cf16e_0_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02c07061b4_0_1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02c07061b4_0_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02c07061b4_0_11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02c07061b4_0_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02c07061b4_0_46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02c07061b4_0_4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02c07061b4_0_30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02c07061b4_0_3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dd4b43085a_1_0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dd4b43085a_1_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02cb45d080_0_0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02cb45d080_0_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ctrTitle"/>
          </p:nvPr>
        </p:nvSpPr>
        <p:spPr>
          <a:xfrm>
            <a:off x="2286000" y="1684338"/>
            <a:ext cx="137160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1E3D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" type="subTitle"/>
          </p:nvPr>
        </p:nvSpPr>
        <p:spPr>
          <a:xfrm>
            <a:off x="2286000" y="5403850"/>
            <a:ext cx="13716000" cy="2482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5"/>
          <p:cNvSpPr txBox="1"/>
          <p:nvPr>
            <p:ph idx="10" type="dt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1" type="ftr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2" type="sldNum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  <p:pic>
        <p:nvPicPr>
          <p:cNvPr descr="Logotipo, nombre de la empresa&#10;&#10;Descripción generada automáticamente" id="19" name="Google Shape;1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514517" y="7698339"/>
            <a:ext cx="2523131" cy="2588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7300" y="7510880"/>
            <a:ext cx="5715000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1260475" y="685800"/>
            <a:ext cx="5897563" cy="24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1E3D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4"/>
          <p:cNvSpPr/>
          <p:nvPr>
            <p:ph idx="2" type="pic"/>
          </p:nvPr>
        </p:nvSpPr>
        <p:spPr>
          <a:xfrm>
            <a:off x="7775575" y="685800"/>
            <a:ext cx="9258300" cy="810577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1260475" y="3086100"/>
            <a:ext cx="5897563" cy="571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1257300" y="547688"/>
            <a:ext cx="15773400" cy="1240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1E3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 rot="5400000">
            <a:off x="5459401" y="-2305061"/>
            <a:ext cx="7369199" cy="15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10" type="dt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1" type="ftr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 rot="5400000">
            <a:off x="10699750" y="2935288"/>
            <a:ext cx="8718550" cy="3943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1E3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 rot="5400000">
            <a:off x="2736850" y="-931862"/>
            <a:ext cx="8718550" cy="1167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0" type="dt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idx="11" type="ftr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1257300" y="547688"/>
            <a:ext cx="15773400" cy="1240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1E3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1257300" y="1897039"/>
            <a:ext cx="15773400" cy="7369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0" type="dt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1" type="ftr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showMasterSp="0">
  <p:cSld name="Título y texto vertical"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1257300" y="3818239"/>
            <a:ext cx="10345695" cy="26505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Logotipo, nombre de la empresa&#10;&#10;Descripción generada automáticamente" id="29" name="Google Shape;2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514517" y="7698339"/>
            <a:ext cx="2523131" cy="2588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7300" y="7510880"/>
            <a:ext cx="5715000" cy="30003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7"/>
          <p:cNvSpPr/>
          <p:nvPr/>
        </p:nvSpPr>
        <p:spPr>
          <a:xfrm>
            <a:off x="-1" y="0"/>
            <a:ext cx="968992" cy="10287000"/>
          </a:xfrm>
          <a:prstGeom prst="rect">
            <a:avLst/>
          </a:prstGeom>
          <a:solidFill>
            <a:srgbClr val="253356"/>
          </a:solidFill>
          <a:ln cap="flat" cmpd="sng" w="12700">
            <a:solidFill>
              <a:srgbClr val="374C8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7"/>
          <p:cNvSpPr/>
          <p:nvPr/>
        </p:nvSpPr>
        <p:spPr>
          <a:xfrm>
            <a:off x="17319008" y="0"/>
            <a:ext cx="968992" cy="102870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1247775" y="2565400"/>
            <a:ext cx="15773400" cy="4278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1E3D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1247775" y="6884988"/>
            <a:ext cx="15773400" cy="2249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0" type="dt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1" type="ftr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  <p:pic>
        <p:nvPicPr>
          <p:cNvPr descr="Logotipo, nombre de la empresa&#10;&#10;Descripción generada automáticamente" id="39" name="Google Shape;3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514517" y="7698339"/>
            <a:ext cx="2523131" cy="2588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7300" y="7510880"/>
            <a:ext cx="5715000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1257300" y="547688"/>
            <a:ext cx="15773400" cy="1240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1E3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1257300" y="1937982"/>
            <a:ext cx="7641040" cy="7328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9220200" y="1937982"/>
            <a:ext cx="7810500" cy="7328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0" type="dt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1" type="ftr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1260475" y="547689"/>
            <a:ext cx="15773400" cy="11719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1E3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1260475" y="1865146"/>
            <a:ext cx="7735888" cy="1235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10"/>
          <p:cNvSpPr txBox="1"/>
          <p:nvPr>
            <p:ph idx="2" type="body"/>
          </p:nvPr>
        </p:nvSpPr>
        <p:spPr>
          <a:xfrm>
            <a:off x="1260475" y="3245749"/>
            <a:ext cx="7735888" cy="6039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3" type="body"/>
          </p:nvPr>
        </p:nvSpPr>
        <p:spPr>
          <a:xfrm>
            <a:off x="9258300" y="1865146"/>
            <a:ext cx="7775575" cy="1235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10"/>
          <p:cNvSpPr txBox="1"/>
          <p:nvPr>
            <p:ph idx="4" type="body"/>
          </p:nvPr>
        </p:nvSpPr>
        <p:spPr>
          <a:xfrm>
            <a:off x="9258300" y="3245749"/>
            <a:ext cx="7775575" cy="6039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0" type="dt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1" type="ftr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type="title"/>
          </p:nvPr>
        </p:nvSpPr>
        <p:spPr>
          <a:xfrm>
            <a:off x="1257300" y="547688"/>
            <a:ext cx="15773400" cy="1240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1E3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0" type="dt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1" type="ftr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0" type="dt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1" type="ftr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1260475" y="685800"/>
            <a:ext cx="5897563" cy="24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1E3D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7775575" y="685800"/>
            <a:ext cx="9258300" cy="8105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9" name="Google Shape;69;p13"/>
          <p:cNvSpPr txBox="1"/>
          <p:nvPr>
            <p:ph idx="2" type="body"/>
          </p:nvPr>
        </p:nvSpPr>
        <p:spPr>
          <a:xfrm>
            <a:off x="1260475" y="3086100"/>
            <a:ext cx="5897563" cy="571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3"/>
          <p:cNvSpPr txBox="1"/>
          <p:nvPr>
            <p:ph idx="10" type="dt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1" type="ftr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1257300" y="547688"/>
            <a:ext cx="15773400" cy="1240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1E3D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1B1E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1257300" y="1897039"/>
            <a:ext cx="15773400" cy="7369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  <p:sp>
        <p:nvSpPr>
          <p:cNvPr id="11" name="Google Shape;11;p4"/>
          <p:cNvSpPr/>
          <p:nvPr/>
        </p:nvSpPr>
        <p:spPr>
          <a:xfrm>
            <a:off x="-1" y="0"/>
            <a:ext cx="968992" cy="10287000"/>
          </a:xfrm>
          <a:prstGeom prst="rect">
            <a:avLst/>
          </a:prstGeom>
          <a:solidFill>
            <a:srgbClr val="253356"/>
          </a:solidFill>
          <a:ln cap="flat" cmpd="sng" w="12700">
            <a:solidFill>
              <a:srgbClr val="374C8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4"/>
          <p:cNvSpPr/>
          <p:nvPr/>
        </p:nvSpPr>
        <p:spPr>
          <a:xfrm>
            <a:off x="17319008" y="0"/>
            <a:ext cx="968992" cy="102870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>
            <p:ph type="ctrTitle"/>
          </p:nvPr>
        </p:nvSpPr>
        <p:spPr>
          <a:xfrm>
            <a:off x="2286000" y="1684338"/>
            <a:ext cx="137160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1E3D"/>
              </a:buClr>
              <a:buSzPts val="6000"/>
              <a:buFont typeface="Calibri"/>
              <a:buNone/>
            </a:pPr>
            <a:r>
              <a:rPr lang="es-CR"/>
              <a:t>Overview</a:t>
            </a:r>
            <a:r>
              <a:rPr lang="es-CR"/>
              <a:t> of Windows Internals</a:t>
            </a:r>
            <a:endParaRPr/>
          </a:p>
        </p:txBody>
      </p:sp>
      <p:sp>
        <p:nvSpPr>
          <p:cNvPr id="97" name="Google Shape;97;p1"/>
          <p:cNvSpPr txBox="1"/>
          <p:nvPr>
            <p:ph idx="1" type="subTitle"/>
          </p:nvPr>
        </p:nvSpPr>
        <p:spPr>
          <a:xfrm>
            <a:off x="2286000" y="5403850"/>
            <a:ext cx="13716000" cy="2482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CR" sz="2800"/>
              <a:t>A Peek into Fundamentals and Internal Design</a:t>
            </a:r>
            <a:endParaRPr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02c07061b4_0_41"/>
          <p:cNvSpPr txBox="1"/>
          <p:nvPr>
            <p:ph type="title"/>
          </p:nvPr>
        </p:nvSpPr>
        <p:spPr>
          <a:xfrm>
            <a:off x="1257300" y="547688"/>
            <a:ext cx="15773400" cy="124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R"/>
              <a:t>Memory</a:t>
            </a:r>
            <a:endParaRPr/>
          </a:p>
        </p:txBody>
      </p:sp>
      <p:sp>
        <p:nvSpPr>
          <p:cNvPr id="176" name="Google Shape;176;g202c07061b4_0_41"/>
          <p:cNvSpPr txBox="1"/>
          <p:nvPr>
            <p:ph idx="1" type="body"/>
          </p:nvPr>
        </p:nvSpPr>
        <p:spPr>
          <a:xfrm>
            <a:off x="1257300" y="1897050"/>
            <a:ext cx="14989500" cy="3855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CR"/>
              <a:t>The interaction is achieved through a set of reads and writes to specific address performed by the processes.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CR"/>
              <a:t>Address Vector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CR"/>
              <a:t>Volatility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CR"/>
              <a:t>Shared by CPU and I/O devices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g202c07061b4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8000" y="2639875"/>
            <a:ext cx="5004050" cy="689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02cb45d080_0_9"/>
          <p:cNvSpPr txBox="1"/>
          <p:nvPr>
            <p:ph type="title"/>
          </p:nvPr>
        </p:nvSpPr>
        <p:spPr>
          <a:xfrm>
            <a:off x="1257300" y="4253075"/>
            <a:ext cx="16026000" cy="124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5200"/>
              <a:t>How does the Operating System manage resources when they are no longer sufficient </a:t>
            </a:r>
            <a:r>
              <a:rPr lang="es-CR" sz="5200"/>
              <a:t>to meet</a:t>
            </a:r>
            <a:r>
              <a:rPr lang="es-CR" sz="5200"/>
              <a:t> the demand?</a:t>
            </a:r>
            <a:endParaRPr sz="5200"/>
          </a:p>
        </p:txBody>
      </p:sp>
      <p:pic>
        <p:nvPicPr>
          <p:cNvPr id="183" name="Google Shape;183;g202cb45d080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3250" y="6241650"/>
            <a:ext cx="2957025" cy="295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202cb45d080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9388" y="696550"/>
            <a:ext cx="2957025" cy="295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202cb45d080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68950" y="6241650"/>
            <a:ext cx="2957025" cy="295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02c8edf234_0_0"/>
          <p:cNvSpPr txBox="1"/>
          <p:nvPr>
            <p:ph type="title"/>
          </p:nvPr>
        </p:nvSpPr>
        <p:spPr>
          <a:xfrm>
            <a:off x="1257300" y="547688"/>
            <a:ext cx="15773400" cy="124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/>
              <a:t>Virtual Memory</a:t>
            </a:r>
            <a:endParaRPr/>
          </a:p>
        </p:txBody>
      </p:sp>
      <p:sp>
        <p:nvSpPr>
          <p:cNvPr id="191" name="Google Shape;191;g202c8edf234_0_0"/>
          <p:cNvSpPr txBox="1"/>
          <p:nvPr>
            <p:ph idx="1" type="body"/>
          </p:nvPr>
        </p:nvSpPr>
        <p:spPr>
          <a:xfrm>
            <a:off x="1257300" y="1897050"/>
            <a:ext cx="7837800" cy="149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CR"/>
              <a:t>Its main role is to give each process the illusion of having its own large and private memory address space.</a:t>
            </a:r>
            <a:endParaRPr/>
          </a:p>
        </p:txBody>
      </p:sp>
      <p:pic>
        <p:nvPicPr>
          <p:cNvPr id="192" name="Google Shape;192;g202c8edf23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7500" y="2769475"/>
            <a:ext cx="6958650" cy="585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202c8edf234_0_0"/>
          <p:cNvSpPr txBox="1"/>
          <p:nvPr>
            <p:ph idx="1" type="body"/>
          </p:nvPr>
        </p:nvSpPr>
        <p:spPr>
          <a:xfrm>
            <a:off x="1979700" y="3918025"/>
            <a:ext cx="7837800" cy="471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CR" sz="3600">
                <a:solidFill>
                  <a:schemeClr val="accent3"/>
                </a:solidFill>
              </a:rPr>
              <a:t>VM works as follows:</a:t>
            </a:r>
            <a:endParaRPr sz="36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CR"/>
              <a:t>Virtual Address Spaces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CR"/>
              <a:t>Address Translation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CR"/>
              <a:t>Paging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CR"/>
              <a:t>Protection and Mapping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CR"/>
              <a:t>Data Relocation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02cb45d080_0_18"/>
          <p:cNvSpPr txBox="1"/>
          <p:nvPr>
            <p:ph type="title"/>
          </p:nvPr>
        </p:nvSpPr>
        <p:spPr>
          <a:xfrm>
            <a:off x="1257300" y="547688"/>
            <a:ext cx="15773400" cy="124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/>
              <a:t>Memory Translation</a:t>
            </a:r>
            <a:endParaRPr/>
          </a:p>
        </p:txBody>
      </p:sp>
      <p:pic>
        <p:nvPicPr>
          <p:cNvPr id="199" name="Google Shape;199;g202cb45d080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8900" y="1686575"/>
            <a:ext cx="11367375" cy="839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02cb45d080_0_45"/>
          <p:cNvSpPr txBox="1"/>
          <p:nvPr>
            <p:ph type="title"/>
          </p:nvPr>
        </p:nvSpPr>
        <p:spPr>
          <a:xfrm>
            <a:off x="1257300" y="547688"/>
            <a:ext cx="15773400" cy="124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/>
              <a:t>Memory Translation</a:t>
            </a:r>
            <a:endParaRPr/>
          </a:p>
        </p:txBody>
      </p:sp>
      <p:sp>
        <p:nvSpPr>
          <p:cNvPr id="205" name="Google Shape;205;g202cb45d080_0_45"/>
          <p:cNvSpPr txBox="1"/>
          <p:nvPr>
            <p:ph idx="1" type="body"/>
          </p:nvPr>
        </p:nvSpPr>
        <p:spPr>
          <a:xfrm>
            <a:off x="1257300" y="1897050"/>
            <a:ext cx="5142900" cy="6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CR"/>
              <a:t>Virtual incoming address: </a:t>
            </a:r>
            <a:r>
              <a:rPr lang="es-CR">
                <a:solidFill>
                  <a:srgbClr val="FF9900"/>
                </a:solidFill>
              </a:rPr>
              <a:t>8196 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206" name="Google Shape;206;g202cb45d080_0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738" y="2354850"/>
            <a:ext cx="13684525" cy="723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202cb45d080_0_45"/>
          <p:cNvSpPr txBox="1"/>
          <p:nvPr>
            <p:ph idx="1" type="body"/>
          </p:nvPr>
        </p:nvSpPr>
        <p:spPr>
          <a:xfrm>
            <a:off x="11515325" y="1897050"/>
            <a:ext cx="5142900" cy="6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CR"/>
              <a:t>Outgoing physical address</a:t>
            </a:r>
            <a:r>
              <a:rPr lang="es-CR"/>
              <a:t>: </a:t>
            </a:r>
            <a:r>
              <a:rPr lang="es-CR">
                <a:solidFill>
                  <a:srgbClr val="674EA7"/>
                </a:solidFill>
              </a:rPr>
              <a:t>24580</a:t>
            </a:r>
            <a:endParaRPr>
              <a:solidFill>
                <a:srgbClr val="674EA7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02cb45d080_0_23"/>
          <p:cNvSpPr txBox="1"/>
          <p:nvPr>
            <p:ph type="title"/>
          </p:nvPr>
        </p:nvSpPr>
        <p:spPr>
          <a:xfrm>
            <a:off x="1257300" y="547688"/>
            <a:ext cx="15773400" cy="124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/>
              <a:t>Kernel Mode and User Mode</a:t>
            </a:r>
            <a:endParaRPr/>
          </a:p>
        </p:txBody>
      </p:sp>
      <p:sp>
        <p:nvSpPr>
          <p:cNvPr id="213" name="Google Shape;213;g202cb45d080_0_23"/>
          <p:cNvSpPr txBox="1"/>
          <p:nvPr>
            <p:ph idx="1" type="body"/>
          </p:nvPr>
        </p:nvSpPr>
        <p:spPr>
          <a:xfrm>
            <a:off x="1257300" y="1897041"/>
            <a:ext cx="15773400" cy="124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CR" sz="3000"/>
              <a:t>In The Windows operating </a:t>
            </a:r>
            <a:r>
              <a:rPr lang="es-CR" sz="3000"/>
              <a:t>system</a:t>
            </a:r>
            <a:r>
              <a:rPr lang="es-CR" sz="3000"/>
              <a:t>, there are two execution modes:</a:t>
            </a:r>
            <a:endParaRPr sz="3000"/>
          </a:p>
        </p:txBody>
      </p:sp>
      <p:sp>
        <p:nvSpPr>
          <p:cNvPr id="214" name="Google Shape;214;g202cb45d080_0_23"/>
          <p:cNvSpPr txBox="1"/>
          <p:nvPr>
            <p:ph idx="1" type="body"/>
          </p:nvPr>
        </p:nvSpPr>
        <p:spPr>
          <a:xfrm>
            <a:off x="1409700" y="3396225"/>
            <a:ext cx="7876200" cy="124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CR" sz="3500">
                <a:solidFill>
                  <a:schemeClr val="accent1"/>
                </a:solidFill>
              </a:rPr>
              <a:t>User Mode</a:t>
            </a:r>
            <a:endParaRPr sz="3500">
              <a:solidFill>
                <a:schemeClr val="accent1"/>
              </a:solidFill>
            </a:endParaRPr>
          </a:p>
        </p:txBody>
      </p:sp>
      <p:sp>
        <p:nvSpPr>
          <p:cNvPr id="215" name="Google Shape;215;g202cb45d080_0_23"/>
          <p:cNvSpPr txBox="1"/>
          <p:nvPr>
            <p:ph idx="1" type="body"/>
          </p:nvPr>
        </p:nvSpPr>
        <p:spPr>
          <a:xfrm>
            <a:off x="9285900" y="3396225"/>
            <a:ext cx="7876200" cy="124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CR" sz="3500">
                <a:solidFill>
                  <a:schemeClr val="accent1"/>
                </a:solidFill>
              </a:rPr>
              <a:t>Kernel </a:t>
            </a:r>
            <a:r>
              <a:rPr lang="es-CR" sz="3500">
                <a:solidFill>
                  <a:schemeClr val="accent1"/>
                </a:solidFill>
              </a:rPr>
              <a:t>Mode</a:t>
            </a:r>
            <a:endParaRPr sz="3500">
              <a:solidFill>
                <a:schemeClr val="accent1"/>
              </a:solidFill>
            </a:endParaRPr>
          </a:p>
        </p:txBody>
      </p:sp>
      <p:sp>
        <p:nvSpPr>
          <p:cNvPr id="216" name="Google Shape;216;g202cb45d080_0_23"/>
          <p:cNvSpPr txBox="1"/>
          <p:nvPr>
            <p:ph idx="1" type="body"/>
          </p:nvPr>
        </p:nvSpPr>
        <p:spPr>
          <a:xfrm>
            <a:off x="1409700" y="4895400"/>
            <a:ext cx="7876200" cy="424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CR"/>
              <a:t>Applications have limited access to system resources.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CR"/>
              <a:t>User application code operates in this mode.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CR"/>
              <a:t>Restrictions</a:t>
            </a:r>
            <a:r>
              <a:rPr lang="es-CR"/>
              <a:t> in this mode prevent unauthorized modifications.</a:t>
            </a:r>
            <a:endParaRPr/>
          </a:p>
        </p:txBody>
      </p:sp>
      <p:sp>
        <p:nvSpPr>
          <p:cNvPr id="217" name="Google Shape;217;g202cb45d080_0_23"/>
          <p:cNvSpPr txBox="1"/>
          <p:nvPr>
            <p:ph idx="1" type="body"/>
          </p:nvPr>
        </p:nvSpPr>
        <p:spPr>
          <a:xfrm>
            <a:off x="9285900" y="4895400"/>
            <a:ext cx="7876200" cy="470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CR"/>
              <a:t>There is full access to all system resources.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CR"/>
              <a:t> The operating system has elevated privileges and can perform critical operations.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CR"/>
              <a:t>Operating system code such as device drivers.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02d8550dd0_0_16"/>
          <p:cNvSpPr txBox="1"/>
          <p:nvPr>
            <p:ph type="title"/>
          </p:nvPr>
        </p:nvSpPr>
        <p:spPr>
          <a:xfrm>
            <a:off x="1257300" y="547688"/>
            <a:ext cx="15773400" cy="124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/>
              <a:t>Communication: User mode and Kernel mode</a:t>
            </a:r>
            <a:endParaRPr/>
          </a:p>
        </p:txBody>
      </p:sp>
      <p:pic>
        <p:nvPicPr>
          <p:cNvPr id="223" name="Google Shape;223;g202d8550dd0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9725" y="1787900"/>
            <a:ext cx="7868550" cy="814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02d8550dd0_0_23"/>
          <p:cNvSpPr txBox="1"/>
          <p:nvPr>
            <p:ph type="title"/>
          </p:nvPr>
        </p:nvSpPr>
        <p:spPr>
          <a:xfrm>
            <a:off x="1257300" y="547688"/>
            <a:ext cx="15773400" cy="124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/>
              <a:t>Windows: Kernel Mode </a:t>
            </a:r>
            <a:endParaRPr/>
          </a:p>
        </p:txBody>
      </p:sp>
      <p:grpSp>
        <p:nvGrpSpPr>
          <p:cNvPr id="229" name="Google Shape;229;g202d8550dd0_0_23"/>
          <p:cNvGrpSpPr/>
          <p:nvPr/>
        </p:nvGrpSpPr>
        <p:grpSpPr>
          <a:xfrm>
            <a:off x="3436675" y="2024748"/>
            <a:ext cx="11154811" cy="5528007"/>
            <a:chOff x="238125" y="1188750"/>
            <a:chExt cx="7140450" cy="3335550"/>
          </a:xfrm>
        </p:grpSpPr>
        <p:sp>
          <p:nvSpPr>
            <p:cNvPr id="230" name="Google Shape;230;g202d8550dd0_0_23"/>
            <p:cNvSpPr/>
            <p:nvPr/>
          </p:nvSpPr>
          <p:spPr>
            <a:xfrm>
              <a:off x="238125" y="1188750"/>
              <a:ext cx="3507025" cy="1584000"/>
            </a:xfrm>
            <a:custGeom>
              <a:rect b="b" l="l" r="r" t="t"/>
              <a:pathLst>
                <a:path extrusionOk="0" h="63360" w="140281">
                  <a:moveTo>
                    <a:pt x="4021" y="0"/>
                  </a:moveTo>
                  <a:cubicBezTo>
                    <a:pt x="1801" y="6"/>
                    <a:pt x="6" y="1801"/>
                    <a:pt x="0" y="4021"/>
                  </a:cubicBezTo>
                  <a:lnTo>
                    <a:pt x="0" y="59338"/>
                  </a:lnTo>
                  <a:cubicBezTo>
                    <a:pt x="6" y="61552"/>
                    <a:pt x="1801" y="63354"/>
                    <a:pt x="4021" y="63359"/>
                  </a:cubicBezTo>
                  <a:lnTo>
                    <a:pt x="98272" y="63359"/>
                  </a:lnTo>
                  <a:cubicBezTo>
                    <a:pt x="99963" y="41512"/>
                    <a:pt x="118098" y="24204"/>
                    <a:pt x="140280" y="23813"/>
                  </a:cubicBezTo>
                  <a:lnTo>
                    <a:pt x="140280" y="4021"/>
                  </a:lnTo>
                  <a:cubicBezTo>
                    <a:pt x="140275" y="1801"/>
                    <a:pt x="138474" y="6"/>
                    <a:pt x="136259" y="0"/>
                  </a:cubicBezTo>
                  <a:close/>
                </a:path>
              </a:pathLst>
            </a:custGeom>
            <a:solidFill>
              <a:srgbClr val="1B1E3D"/>
            </a:solidFill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s-CR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The OS code and device drivers </a:t>
              </a:r>
              <a:r>
                <a:rPr b="1" lang="es-CR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share a </a:t>
              </a:r>
              <a:r>
                <a:rPr lang="es-CR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unified</a:t>
              </a:r>
              <a:r>
                <a:rPr b="1" lang="es-CR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virtual</a:t>
              </a:r>
              <a:r>
                <a:rPr lang="es-CR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b="1" lang="es-CR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address space</a:t>
              </a:r>
              <a:r>
                <a:rPr lang="es-CR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31" name="Google Shape;231;g202d8550dd0_0_23"/>
            <p:cNvSpPr/>
            <p:nvPr/>
          </p:nvSpPr>
          <p:spPr>
            <a:xfrm>
              <a:off x="238125" y="2940300"/>
              <a:ext cx="3507025" cy="1584000"/>
            </a:xfrm>
            <a:custGeom>
              <a:rect b="b" l="l" r="r" t="t"/>
              <a:pathLst>
                <a:path extrusionOk="0" h="63360" w="140281">
                  <a:moveTo>
                    <a:pt x="4021" y="1"/>
                  </a:moveTo>
                  <a:cubicBezTo>
                    <a:pt x="1801" y="6"/>
                    <a:pt x="6" y="1808"/>
                    <a:pt x="0" y="4022"/>
                  </a:cubicBezTo>
                  <a:lnTo>
                    <a:pt x="0" y="59339"/>
                  </a:lnTo>
                  <a:cubicBezTo>
                    <a:pt x="6" y="61559"/>
                    <a:pt x="1801" y="63354"/>
                    <a:pt x="4021" y="63360"/>
                  </a:cubicBezTo>
                  <a:lnTo>
                    <a:pt x="136259" y="63360"/>
                  </a:lnTo>
                  <a:cubicBezTo>
                    <a:pt x="138474" y="63354"/>
                    <a:pt x="140275" y="61559"/>
                    <a:pt x="140280" y="59339"/>
                  </a:cubicBezTo>
                  <a:lnTo>
                    <a:pt x="140280" y="39547"/>
                  </a:lnTo>
                  <a:cubicBezTo>
                    <a:pt x="118098" y="39155"/>
                    <a:pt x="99963" y="21848"/>
                    <a:pt x="98272" y="1"/>
                  </a:cubicBezTo>
                  <a:close/>
                </a:path>
              </a:pathLst>
            </a:custGeom>
            <a:solidFill>
              <a:srgbClr val="1B1E3D"/>
            </a:solidFill>
            <a:ln cap="flat" cmpd="sng" w="9525">
              <a:solidFill>
                <a:srgbClr val="869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CR" sz="2600">
                  <a:solidFill>
                    <a:schemeClr val="lt1"/>
                  </a:solidFill>
                </a:rPr>
                <a:t>Driver Signing </a:t>
              </a:r>
              <a:endParaRPr b="1" sz="26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R" sz="2600">
                  <a:solidFill>
                    <a:schemeClr val="lt1"/>
                  </a:solidFill>
                </a:rPr>
                <a:t>Windows 10 and 11</a:t>
              </a: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232" name="Google Shape;232;g202d8550dd0_0_23"/>
            <p:cNvSpPr/>
            <p:nvPr/>
          </p:nvSpPr>
          <p:spPr>
            <a:xfrm>
              <a:off x="3871550" y="1188750"/>
              <a:ext cx="3507025" cy="1584000"/>
            </a:xfrm>
            <a:custGeom>
              <a:rect b="b" l="l" r="r" t="t"/>
              <a:pathLst>
                <a:path extrusionOk="0" h="63360" w="140281">
                  <a:moveTo>
                    <a:pt x="4022" y="0"/>
                  </a:moveTo>
                  <a:cubicBezTo>
                    <a:pt x="1807" y="6"/>
                    <a:pt x="6" y="1801"/>
                    <a:pt x="0" y="4021"/>
                  </a:cubicBezTo>
                  <a:lnTo>
                    <a:pt x="0" y="24017"/>
                  </a:lnTo>
                  <a:cubicBezTo>
                    <a:pt x="20553" y="26066"/>
                    <a:pt x="36886" y="42675"/>
                    <a:pt x="38494" y="63359"/>
                  </a:cubicBezTo>
                  <a:lnTo>
                    <a:pt x="136260" y="63359"/>
                  </a:lnTo>
                  <a:cubicBezTo>
                    <a:pt x="138480" y="63354"/>
                    <a:pt x="140275" y="61552"/>
                    <a:pt x="140281" y="59338"/>
                  </a:cubicBezTo>
                  <a:lnTo>
                    <a:pt x="140281" y="4021"/>
                  </a:lnTo>
                  <a:cubicBezTo>
                    <a:pt x="140275" y="1801"/>
                    <a:pt x="138480" y="6"/>
                    <a:pt x="136260" y="0"/>
                  </a:cubicBezTo>
                  <a:close/>
                </a:path>
              </a:pathLst>
            </a:custGeom>
            <a:solidFill>
              <a:srgbClr val="1B1E3D"/>
            </a:solidFill>
            <a:ln cap="flat" cmpd="sng" w="9525">
              <a:solidFill>
                <a:srgbClr val="869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s-CR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</a:t>
              </a:r>
              <a:r>
                <a:rPr lang="es-CR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Pages in the system space      </a:t>
              </a: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457200" lvl="0" marL="45720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s-CR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are </a:t>
              </a:r>
              <a:r>
                <a:rPr b="1" lang="es-CR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accessible </a:t>
              </a:r>
              <a:endParaRPr b="1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s-CR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>
                <a:highlight>
                  <a:srgbClr val="78909C"/>
                </a:highlight>
              </a:endParaRPr>
            </a:p>
          </p:txBody>
        </p:sp>
        <p:sp>
          <p:nvSpPr>
            <p:cNvPr id="233" name="Google Shape;233;g202d8550dd0_0_23"/>
            <p:cNvSpPr/>
            <p:nvPr/>
          </p:nvSpPr>
          <p:spPr>
            <a:xfrm>
              <a:off x="3871550" y="2940300"/>
              <a:ext cx="3507025" cy="1584000"/>
            </a:xfrm>
            <a:custGeom>
              <a:rect b="b" l="l" r="r" t="t"/>
              <a:pathLst>
                <a:path extrusionOk="0" h="63360" w="140281">
                  <a:moveTo>
                    <a:pt x="38494" y="1"/>
                  </a:moveTo>
                  <a:cubicBezTo>
                    <a:pt x="36886" y="20680"/>
                    <a:pt x="20553" y="37294"/>
                    <a:pt x="0" y="39343"/>
                  </a:cubicBezTo>
                  <a:lnTo>
                    <a:pt x="0" y="59339"/>
                  </a:lnTo>
                  <a:cubicBezTo>
                    <a:pt x="6" y="61559"/>
                    <a:pt x="1807" y="63354"/>
                    <a:pt x="4022" y="63360"/>
                  </a:cubicBezTo>
                  <a:lnTo>
                    <a:pt x="136260" y="63360"/>
                  </a:lnTo>
                  <a:cubicBezTo>
                    <a:pt x="138480" y="63354"/>
                    <a:pt x="140275" y="61559"/>
                    <a:pt x="140281" y="59339"/>
                  </a:cubicBezTo>
                  <a:lnTo>
                    <a:pt x="140281" y="4022"/>
                  </a:lnTo>
                  <a:cubicBezTo>
                    <a:pt x="140275" y="1808"/>
                    <a:pt x="138480" y="6"/>
                    <a:pt x="136260" y="1"/>
                  </a:cubicBezTo>
                  <a:close/>
                </a:path>
              </a:pathLst>
            </a:custGeom>
            <a:solidFill>
              <a:srgbClr val="1B1E3D"/>
            </a:solidFill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R"/>
                <a:t>            </a:t>
              </a:r>
              <a:r>
                <a:rPr lang="es-CR" sz="2700">
                  <a:solidFill>
                    <a:schemeClr val="lt1"/>
                  </a:solidFill>
                </a:rPr>
                <a:t>       Components must be </a:t>
              </a:r>
              <a:endParaRPr sz="27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R" sz="2700">
                  <a:solidFill>
                    <a:schemeClr val="lt1"/>
                  </a:solidFill>
                </a:rPr>
                <a:t>meticulously designed and </a:t>
              </a:r>
              <a:r>
                <a:rPr b="1" lang="es-CR" sz="2700">
                  <a:solidFill>
                    <a:schemeClr val="lt1"/>
                  </a:solidFill>
                </a:rPr>
                <a:t>tested</a:t>
              </a:r>
              <a:endParaRPr b="1" sz="2700">
                <a:solidFill>
                  <a:schemeClr val="lt1"/>
                </a:solidFill>
              </a:endParaRPr>
            </a:p>
          </p:txBody>
        </p:sp>
        <p:sp>
          <p:nvSpPr>
            <p:cNvPr id="234" name="Google Shape;234;g202d8550dd0_0_23"/>
            <p:cNvSpPr/>
            <p:nvPr/>
          </p:nvSpPr>
          <p:spPr>
            <a:xfrm>
              <a:off x="2842425" y="1934600"/>
              <a:ext cx="1843850" cy="1843850"/>
            </a:xfrm>
            <a:custGeom>
              <a:rect b="b" l="l" r="r" t="t"/>
              <a:pathLst>
                <a:path extrusionOk="0" h="73754" w="73754">
                  <a:moveTo>
                    <a:pt x="36880" y="0"/>
                  </a:moveTo>
                  <a:cubicBezTo>
                    <a:pt x="36621" y="0"/>
                    <a:pt x="36362" y="6"/>
                    <a:pt x="36108" y="11"/>
                  </a:cubicBezTo>
                  <a:cubicBezTo>
                    <a:pt x="17253" y="397"/>
                    <a:pt x="1834" y="15011"/>
                    <a:pt x="154" y="33525"/>
                  </a:cubicBezTo>
                  <a:cubicBezTo>
                    <a:pt x="55" y="34627"/>
                    <a:pt x="0" y="35745"/>
                    <a:pt x="0" y="36874"/>
                  </a:cubicBezTo>
                  <a:cubicBezTo>
                    <a:pt x="0" y="38009"/>
                    <a:pt x="55" y="39122"/>
                    <a:pt x="154" y="40229"/>
                  </a:cubicBezTo>
                  <a:cubicBezTo>
                    <a:pt x="1834" y="58749"/>
                    <a:pt x="17253" y="73357"/>
                    <a:pt x="36108" y="73743"/>
                  </a:cubicBezTo>
                  <a:cubicBezTo>
                    <a:pt x="36362" y="73748"/>
                    <a:pt x="36621" y="73754"/>
                    <a:pt x="36880" y="73754"/>
                  </a:cubicBezTo>
                  <a:cubicBezTo>
                    <a:pt x="38312" y="73754"/>
                    <a:pt x="39744" y="73666"/>
                    <a:pt x="41165" y="73500"/>
                  </a:cubicBezTo>
                  <a:cubicBezTo>
                    <a:pt x="58391" y="71495"/>
                    <a:pt x="72030" y="57581"/>
                    <a:pt x="73600" y="40229"/>
                  </a:cubicBezTo>
                  <a:cubicBezTo>
                    <a:pt x="73699" y="39127"/>
                    <a:pt x="73754" y="38009"/>
                    <a:pt x="73754" y="36874"/>
                  </a:cubicBezTo>
                  <a:cubicBezTo>
                    <a:pt x="73754" y="35745"/>
                    <a:pt x="73699" y="34632"/>
                    <a:pt x="73600" y="33525"/>
                  </a:cubicBezTo>
                  <a:cubicBezTo>
                    <a:pt x="72024" y="16173"/>
                    <a:pt x="58391" y="2259"/>
                    <a:pt x="41165" y="254"/>
                  </a:cubicBezTo>
                  <a:cubicBezTo>
                    <a:pt x="39744" y="88"/>
                    <a:pt x="38312" y="0"/>
                    <a:pt x="3688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E3E9E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CR" sz="2900">
                  <a:solidFill>
                    <a:schemeClr val="lt1"/>
                  </a:solidFill>
                </a:rPr>
                <a:t>Kernel Mode</a:t>
              </a:r>
              <a:endParaRPr b="1" sz="2900">
                <a:solidFill>
                  <a:schemeClr val="lt1"/>
                </a:solidFill>
              </a:endParaRPr>
            </a:p>
          </p:txBody>
        </p:sp>
      </p:grpSp>
      <p:grpSp>
        <p:nvGrpSpPr>
          <p:cNvPr id="235" name="Google Shape;235;g202d8550dd0_0_23"/>
          <p:cNvGrpSpPr/>
          <p:nvPr/>
        </p:nvGrpSpPr>
        <p:grpSpPr>
          <a:xfrm>
            <a:off x="13557749" y="2100954"/>
            <a:ext cx="845645" cy="711911"/>
            <a:chOff x="951975" y="315800"/>
            <a:chExt cx="5860325" cy="4933550"/>
          </a:xfrm>
        </p:grpSpPr>
        <p:sp>
          <p:nvSpPr>
            <p:cNvPr id="236" name="Google Shape;236;g202d8550dd0_0_23"/>
            <p:cNvSpPr/>
            <p:nvPr/>
          </p:nvSpPr>
          <p:spPr>
            <a:xfrm>
              <a:off x="6501500" y="3684025"/>
              <a:ext cx="310800" cy="261200"/>
            </a:xfrm>
            <a:custGeom>
              <a:rect b="b" l="l" r="r" t="t"/>
              <a:pathLst>
                <a:path extrusionOk="0" h="10448" w="12432">
                  <a:moveTo>
                    <a:pt x="4963" y="0"/>
                  </a:moveTo>
                  <a:cubicBezTo>
                    <a:pt x="2239" y="0"/>
                    <a:pt x="0" y="2356"/>
                    <a:pt x="0" y="5120"/>
                  </a:cubicBezTo>
                  <a:cubicBezTo>
                    <a:pt x="0" y="8227"/>
                    <a:pt x="2220" y="10447"/>
                    <a:pt x="5328" y="10447"/>
                  </a:cubicBezTo>
                  <a:cubicBezTo>
                    <a:pt x="9989" y="10447"/>
                    <a:pt x="12431" y="4898"/>
                    <a:pt x="8879" y="1568"/>
                  </a:cubicBezTo>
                  <a:cubicBezTo>
                    <a:pt x="7991" y="458"/>
                    <a:pt x="6660" y="14"/>
                    <a:pt x="5328" y="14"/>
                  </a:cubicBezTo>
                  <a:cubicBezTo>
                    <a:pt x="5205" y="5"/>
                    <a:pt x="5084" y="0"/>
                    <a:pt x="4963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435D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g202d8550dd0_0_23"/>
            <p:cNvSpPr/>
            <p:nvPr/>
          </p:nvSpPr>
          <p:spPr>
            <a:xfrm>
              <a:off x="6501500" y="2945200"/>
              <a:ext cx="310800" cy="261925"/>
            </a:xfrm>
            <a:custGeom>
              <a:rect b="b" l="l" r="r" t="t"/>
              <a:pathLst>
                <a:path extrusionOk="0" h="10477" w="12432">
                  <a:moveTo>
                    <a:pt x="5852" y="1"/>
                  </a:moveTo>
                  <a:cubicBezTo>
                    <a:pt x="5678" y="1"/>
                    <a:pt x="5503" y="15"/>
                    <a:pt x="5328" y="44"/>
                  </a:cubicBezTo>
                  <a:cubicBezTo>
                    <a:pt x="5205" y="34"/>
                    <a:pt x="5084" y="30"/>
                    <a:pt x="4963" y="30"/>
                  </a:cubicBezTo>
                  <a:cubicBezTo>
                    <a:pt x="2239" y="30"/>
                    <a:pt x="0" y="2386"/>
                    <a:pt x="0" y="5149"/>
                  </a:cubicBezTo>
                  <a:cubicBezTo>
                    <a:pt x="0" y="8035"/>
                    <a:pt x="2220" y="10477"/>
                    <a:pt x="5328" y="10477"/>
                  </a:cubicBezTo>
                  <a:cubicBezTo>
                    <a:pt x="9989" y="10477"/>
                    <a:pt x="12431" y="4705"/>
                    <a:pt x="8879" y="1376"/>
                  </a:cubicBezTo>
                  <a:cubicBezTo>
                    <a:pt x="8108" y="604"/>
                    <a:pt x="7002" y="1"/>
                    <a:pt x="5852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869F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g202d8550dd0_0_23"/>
            <p:cNvSpPr/>
            <p:nvPr/>
          </p:nvSpPr>
          <p:spPr>
            <a:xfrm>
              <a:off x="6501500" y="2202650"/>
              <a:ext cx="310800" cy="266400"/>
            </a:xfrm>
            <a:custGeom>
              <a:rect b="b" l="l" r="r" t="t"/>
              <a:pathLst>
                <a:path extrusionOk="0" h="10656" w="12432">
                  <a:moveTo>
                    <a:pt x="5328" y="0"/>
                  </a:moveTo>
                  <a:cubicBezTo>
                    <a:pt x="2442" y="0"/>
                    <a:pt x="0" y="2442"/>
                    <a:pt x="0" y="5328"/>
                  </a:cubicBezTo>
                  <a:cubicBezTo>
                    <a:pt x="0" y="8214"/>
                    <a:pt x="2220" y="10655"/>
                    <a:pt x="5328" y="10655"/>
                  </a:cubicBezTo>
                  <a:cubicBezTo>
                    <a:pt x="9989" y="10655"/>
                    <a:pt x="12431" y="4884"/>
                    <a:pt x="8879" y="1554"/>
                  </a:cubicBezTo>
                  <a:cubicBezTo>
                    <a:pt x="7991" y="444"/>
                    <a:pt x="6660" y="0"/>
                    <a:pt x="532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BAC8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g202d8550dd0_0_23"/>
            <p:cNvSpPr/>
            <p:nvPr/>
          </p:nvSpPr>
          <p:spPr>
            <a:xfrm>
              <a:off x="951975" y="3495675"/>
              <a:ext cx="5460750" cy="1753675"/>
            </a:xfrm>
            <a:custGeom>
              <a:rect b="b" l="l" r="r" t="t"/>
              <a:pathLst>
                <a:path extrusionOk="0" fill="none" h="70147" w="218430">
                  <a:moveTo>
                    <a:pt x="29746" y="1"/>
                  </a:moveTo>
                  <a:lnTo>
                    <a:pt x="0" y="14430"/>
                  </a:lnTo>
                  <a:lnTo>
                    <a:pt x="109215" y="70147"/>
                  </a:lnTo>
                  <a:lnTo>
                    <a:pt x="218429" y="14430"/>
                  </a:lnTo>
                  <a:lnTo>
                    <a:pt x="188684" y="1"/>
                  </a:lnTo>
                  <a:lnTo>
                    <a:pt x="109215" y="40623"/>
                  </a:lnTo>
                  <a:close/>
                </a:path>
              </a:pathLst>
            </a:custGeom>
            <a:noFill/>
            <a:ln cap="flat" cmpd="sng" w="9525">
              <a:solidFill>
                <a:srgbClr val="435D74"/>
              </a:solidFill>
              <a:prstDash val="solid"/>
              <a:miter lim="2219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g202d8550dd0_0_23"/>
            <p:cNvSpPr/>
            <p:nvPr/>
          </p:nvSpPr>
          <p:spPr>
            <a:xfrm>
              <a:off x="951975" y="2757600"/>
              <a:ext cx="5460750" cy="1753675"/>
            </a:xfrm>
            <a:custGeom>
              <a:rect b="b" l="l" r="r" t="t"/>
              <a:pathLst>
                <a:path extrusionOk="0" fill="none" h="70147" w="218430">
                  <a:moveTo>
                    <a:pt x="188684" y="0"/>
                  </a:moveTo>
                  <a:lnTo>
                    <a:pt x="158939" y="15095"/>
                  </a:lnTo>
                  <a:lnTo>
                    <a:pt x="109215" y="40623"/>
                  </a:lnTo>
                  <a:lnTo>
                    <a:pt x="59491" y="15095"/>
                  </a:lnTo>
                  <a:lnTo>
                    <a:pt x="29746" y="0"/>
                  </a:lnTo>
                  <a:lnTo>
                    <a:pt x="0" y="14429"/>
                  </a:lnTo>
                  <a:lnTo>
                    <a:pt x="29746" y="29524"/>
                  </a:lnTo>
                  <a:lnTo>
                    <a:pt x="109215" y="70146"/>
                  </a:lnTo>
                  <a:lnTo>
                    <a:pt x="188684" y="29524"/>
                  </a:lnTo>
                  <a:lnTo>
                    <a:pt x="218429" y="14429"/>
                  </a:lnTo>
                  <a:close/>
                </a:path>
              </a:pathLst>
            </a:custGeom>
            <a:noFill/>
            <a:ln cap="flat" cmpd="sng" w="9525">
              <a:solidFill>
                <a:srgbClr val="869FB2"/>
              </a:solidFill>
              <a:prstDash val="solid"/>
              <a:miter lim="2219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g202d8550dd0_0_23"/>
            <p:cNvSpPr/>
            <p:nvPr/>
          </p:nvSpPr>
          <p:spPr>
            <a:xfrm>
              <a:off x="951975" y="2019500"/>
              <a:ext cx="5460750" cy="1753675"/>
            </a:xfrm>
            <a:custGeom>
              <a:rect b="b" l="l" r="r" t="t"/>
              <a:pathLst>
                <a:path extrusionOk="0" fill="none" h="70147" w="218430">
                  <a:moveTo>
                    <a:pt x="188684" y="1"/>
                  </a:moveTo>
                  <a:lnTo>
                    <a:pt x="158939" y="15096"/>
                  </a:lnTo>
                  <a:lnTo>
                    <a:pt x="129193" y="30190"/>
                  </a:lnTo>
                  <a:lnTo>
                    <a:pt x="109215" y="40623"/>
                  </a:lnTo>
                  <a:lnTo>
                    <a:pt x="89237" y="30190"/>
                  </a:lnTo>
                  <a:lnTo>
                    <a:pt x="59491" y="15096"/>
                  </a:lnTo>
                  <a:lnTo>
                    <a:pt x="29746" y="1"/>
                  </a:lnTo>
                  <a:lnTo>
                    <a:pt x="0" y="14208"/>
                  </a:lnTo>
                  <a:lnTo>
                    <a:pt x="29746" y="29524"/>
                  </a:lnTo>
                  <a:lnTo>
                    <a:pt x="59491" y="44619"/>
                  </a:lnTo>
                  <a:lnTo>
                    <a:pt x="109215" y="70147"/>
                  </a:lnTo>
                  <a:lnTo>
                    <a:pt x="158939" y="44619"/>
                  </a:lnTo>
                  <a:lnTo>
                    <a:pt x="188684" y="29524"/>
                  </a:lnTo>
                  <a:lnTo>
                    <a:pt x="218429" y="14208"/>
                  </a:lnTo>
                  <a:close/>
                </a:path>
              </a:pathLst>
            </a:custGeom>
            <a:noFill/>
            <a:ln cap="flat" cmpd="sng" w="9525">
              <a:solidFill>
                <a:srgbClr val="BAC8D3"/>
              </a:solidFill>
              <a:prstDash val="solid"/>
              <a:miter lim="2219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g202d8550dd0_0_23"/>
            <p:cNvSpPr/>
            <p:nvPr/>
          </p:nvSpPr>
          <p:spPr>
            <a:xfrm>
              <a:off x="951975" y="315800"/>
              <a:ext cx="5460750" cy="2719300"/>
            </a:xfrm>
            <a:custGeom>
              <a:rect b="b" l="l" r="r" t="t"/>
              <a:pathLst>
                <a:path extrusionOk="0" fill="none" h="108772" w="218430">
                  <a:moveTo>
                    <a:pt x="109215" y="1"/>
                  </a:moveTo>
                  <a:lnTo>
                    <a:pt x="0" y="52832"/>
                  </a:lnTo>
                  <a:lnTo>
                    <a:pt x="109215" y="108771"/>
                  </a:lnTo>
                  <a:lnTo>
                    <a:pt x="218429" y="52832"/>
                  </a:lnTo>
                  <a:close/>
                </a:path>
              </a:pathLst>
            </a:custGeom>
            <a:noFill/>
            <a:ln cap="flat" cmpd="sng" w="9525">
              <a:solidFill>
                <a:srgbClr val="E3E9ED"/>
              </a:solidFill>
              <a:prstDash val="solid"/>
              <a:miter lim="2219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g202d8550dd0_0_23"/>
            <p:cNvSpPr/>
            <p:nvPr/>
          </p:nvSpPr>
          <p:spPr>
            <a:xfrm>
              <a:off x="6501500" y="1464200"/>
              <a:ext cx="310800" cy="261550"/>
            </a:xfrm>
            <a:custGeom>
              <a:rect b="b" l="l" r="r" t="t"/>
              <a:pathLst>
                <a:path extrusionOk="0" h="10462" w="12432">
                  <a:moveTo>
                    <a:pt x="4963" y="1"/>
                  </a:moveTo>
                  <a:cubicBezTo>
                    <a:pt x="2239" y="1"/>
                    <a:pt x="0" y="2357"/>
                    <a:pt x="0" y="5120"/>
                  </a:cubicBezTo>
                  <a:cubicBezTo>
                    <a:pt x="0" y="8097"/>
                    <a:pt x="2036" y="10462"/>
                    <a:pt x="4938" y="10462"/>
                  </a:cubicBezTo>
                  <a:cubicBezTo>
                    <a:pt x="5066" y="10462"/>
                    <a:pt x="5196" y="10457"/>
                    <a:pt x="5328" y="10448"/>
                  </a:cubicBezTo>
                  <a:cubicBezTo>
                    <a:pt x="9989" y="10448"/>
                    <a:pt x="12431" y="4898"/>
                    <a:pt x="8879" y="1569"/>
                  </a:cubicBezTo>
                  <a:cubicBezTo>
                    <a:pt x="7991" y="459"/>
                    <a:pt x="6660" y="15"/>
                    <a:pt x="5328" y="15"/>
                  </a:cubicBezTo>
                  <a:cubicBezTo>
                    <a:pt x="5205" y="5"/>
                    <a:pt x="5084" y="1"/>
                    <a:pt x="4963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E3E9E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" name="Google Shape;244;g202d8550dd0_0_23"/>
          <p:cNvGrpSpPr/>
          <p:nvPr/>
        </p:nvGrpSpPr>
        <p:grpSpPr>
          <a:xfrm>
            <a:off x="3780421" y="2100989"/>
            <a:ext cx="660513" cy="619754"/>
            <a:chOff x="-3852025" y="2764950"/>
            <a:chExt cx="291450" cy="293000"/>
          </a:xfrm>
        </p:grpSpPr>
        <p:sp>
          <p:nvSpPr>
            <p:cNvPr id="245" name="Google Shape;245;g202d8550dd0_0_23"/>
            <p:cNvSpPr/>
            <p:nvPr/>
          </p:nvSpPr>
          <p:spPr>
            <a:xfrm>
              <a:off x="-3852025" y="2764950"/>
              <a:ext cx="291450" cy="293000"/>
            </a:xfrm>
            <a:custGeom>
              <a:rect b="b" l="l" r="r" t="t"/>
              <a:pathLst>
                <a:path extrusionOk="0" h="11720" w="11658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g202d8550dd0_0_23"/>
            <p:cNvSpPr/>
            <p:nvPr/>
          </p:nvSpPr>
          <p:spPr>
            <a:xfrm>
              <a:off x="-3707100" y="2937425"/>
              <a:ext cx="103200" cy="67775"/>
            </a:xfrm>
            <a:custGeom>
              <a:rect b="b" l="l" r="r" t="t"/>
              <a:pathLst>
                <a:path extrusionOk="0" h="2711" w="4128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" name="Google Shape;247;g202d8550dd0_0_23"/>
          <p:cNvGrpSpPr/>
          <p:nvPr/>
        </p:nvGrpSpPr>
        <p:grpSpPr>
          <a:xfrm>
            <a:off x="3660757" y="6647815"/>
            <a:ext cx="660488" cy="619768"/>
            <a:chOff x="-6713450" y="2397900"/>
            <a:chExt cx="295375" cy="291450"/>
          </a:xfrm>
        </p:grpSpPr>
        <p:sp>
          <p:nvSpPr>
            <p:cNvPr id="248" name="Google Shape;248;g202d8550dd0_0_23"/>
            <p:cNvSpPr/>
            <p:nvPr/>
          </p:nvSpPr>
          <p:spPr>
            <a:xfrm>
              <a:off x="-6628400" y="2465650"/>
              <a:ext cx="69350" cy="17350"/>
            </a:xfrm>
            <a:custGeom>
              <a:rect b="b" l="l" r="r" t="t"/>
              <a:pathLst>
                <a:path extrusionOk="0" h="694" w="2774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lnTo>
                    <a:pt x="2427" y="693"/>
                  </a:lnTo>
                  <a:cubicBezTo>
                    <a:pt x="2616" y="693"/>
                    <a:pt x="2773" y="536"/>
                    <a:pt x="2773" y="347"/>
                  </a:cubicBezTo>
                  <a:cubicBezTo>
                    <a:pt x="2773" y="158"/>
                    <a:pt x="2616" y="0"/>
                    <a:pt x="242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g202d8550dd0_0_23"/>
            <p:cNvSpPr/>
            <p:nvPr/>
          </p:nvSpPr>
          <p:spPr>
            <a:xfrm>
              <a:off x="-6713450" y="2397900"/>
              <a:ext cx="295375" cy="291450"/>
            </a:xfrm>
            <a:custGeom>
              <a:rect b="b" l="l" r="r" t="t"/>
              <a:pathLst>
                <a:path extrusionOk="0" h="11658" w="11815">
                  <a:moveTo>
                    <a:pt x="2048" y="1167"/>
                  </a:moveTo>
                  <a:lnTo>
                    <a:pt x="2048" y="2017"/>
                  </a:lnTo>
                  <a:lnTo>
                    <a:pt x="1166" y="2017"/>
                  </a:lnTo>
                  <a:lnTo>
                    <a:pt x="2048" y="1167"/>
                  </a:lnTo>
                  <a:close/>
                  <a:moveTo>
                    <a:pt x="10330" y="2773"/>
                  </a:moveTo>
                  <a:cubicBezTo>
                    <a:pt x="10507" y="2773"/>
                    <a:pt x="10680" y="2836"/>
                    <a:pt x="10806" y="2962"/>
                  </a:cubicBezTo>
                  <a:cubicBezTo>
                    <a:pt x="11058" y="3246"/>
                    <a:pt x="11058" y="3687"/>
                    <a:pt x="10775" y="3908"/>
                  </a:cubicBezTo>
                  <a:lnTo>
                    <a:pt x="10176" y="4506"/>
                  </a:lnTo>
                  <a:lnTo>
                    <a:pt x="9231" y="3561"/>
                  </a:lnTo>
                  <a:lnTo>
                    <a:pt x="9830" y="2962"/>
                  </a:lnTo>
                  <a:cubicBezTo>
                    <a:pt x="9972" y="2836"/>
                    <a:pt x="10153" y="2773"/>
                    <a:pt x="10330" y="2773"/>
                  </a:cubicBezTo>
                  <a:close/>
                  <a:moveTo>
                    <a:pt x="8727" y="4034"/>
                  </a:moveTo>
                  <a:lnTo>
                    <a:pt x="9672" y="4979"/>
                  </a:lnTo>
                  <a:cubicBezTo>
                    <a:pt x="8538" y="6207"/>
                    <a:pt x="7026" y="7688"/>
                    <a:pt x="5892" y="8854"/>
                  </a:cubicBezTo>
                  <a:lnTo>
                    <a:pt x="4915" y="7846"/>
                  </a:lnTo>
                  <a:lnTo>
                    <a:pt x="8727" y="4034"/>
                  </a:lnTo>
                  <a:close/>
                  <a:moveTo>
                    <a:pt x="4600" y="8539"/>
                  </a:moveTo>
                  <a:lnTo>
                    <a:pt x="5230" y="9169"/>
                  </a:lnTo>
                  <a:lnTo>
                    <a:pt x="4285" y="9421"/>
                  </a:lnTo>
                  <a:cubicBezTo>
                    <a:pt x="4348" y="9232"/>
                    <a:pt x="4505" y="8728"/>
                    <a:pt x="4600" y="8539"/>
                  </a:cubicBezTo>
                  <a:close/>
                  <a:moveTo>
                    <a:pt x="7908" y="694"/>
                  </a:moveTo>
                  <a:cubicBezTo>
                    <a:pt x="8097" y="694"/>
                    <a:pt x="8255" y="852"/>
                    <a:pt x="8255" y="1041"/>
                  </a:cubicBezTo>
                  <a:lnTo>
                    <a:pt x="8255" y="3592"/>
                  </a:lnTo>
                  <a:lnTo>
                    <a:pt x="7467" y="4380"/>
                  </a:lnTo>
                  <a:cubicBezTo>
                    <a:pt x="7435" y="4286"/>
                    <a:pt x="7309" y="4160"/>
                    <a:pt x="7152" y="4160"/>
                  </a:cubicBezTo>
                  <a:lnTo>
                    <a:pt x="1733" y="4160"/>
                  </a:lnTo>
                  <a:cubicBezTo>
                    <a:pt x="1512" y="4160"/>
                    <a:pt x="1386" y="4317"/>
                    <a:pt x="1386" y="4506"/>
                  </a:cubicBezTo>
                  <a:cubicBezTo>
                    <a:pt x="1386" y="4695"/>
                    <a:pt x="1512" y="4853"/>
                    <a:pt x="1733" y="4853"/>
                  </a:cubicBezTo>
                  <a:lnTo>
                    <a:pt x="6994" y="4853"/>
                  </a:lnTo>
                  <a:lnTo>
                    <a:pt x="6333" y="5546"/>
                  </a:lnTo>
                  <a:lnTo>
                    <a:pt x="1733" y="5546"/>
                  </a:lnTo>
                  <a:cubicBezTo>
                    <a:pt x="1512" y="5546"/>
                    <a:pt x="1355" y="5703"/>
                    <a:pt x="1355" y="5892"/>
                  </a:cubicBezTo>
                  <a:cubicBezTo>
                    <a:pt x="1355" y="6081"/>
                    <a:pt x="1512" y="6239"/>
                    <a:pt x="1733" y="6239"/>
                  </a:cubicBezTo>
                  <a:lnTo>
                    <a:pt x="5608" y="6239"/>
                  </a:lnTo>
                  <a:lnTo>
                    <a:pt x="4947" y="6901"/>
                  </a:lnTo>
                  <a:lnTo>
                    <a:pt x="1733" y="6901"/>
                  </a:lnTo>
                  <a:cubicBezTo>
                    <a:pt x="1512" y="6901"/>
                    <a:pt x="1355" y="7058"/>
                    <a:pt x="1355" y="7279"/>
                  </a:cubicBezTo>
                  <a:cubicBezTo>
                    <a:pt x="1355" y="7468"/>
                    <a:pt x="1512" y="7625"/>
                    <a:pt x="1733" y="7625"/>
                  </a:cubicBezTo>
                  <a:lnTo>
                    <a:pt x="4285" y="7625"/>
                  </a:lnTo>
                  <a:cubicBezTo>
                    <a:pt x="4190" y="7688"/>
                    <a:pt x="4159" y="7751"/>
                    <a:pt x="4127" y="7814"/>
                  </a:cubicBezTo>
                  <a:lnTo>
                    <a:pt x="3970" y="8287"/>
                  </a:lnTo>
                  <a:lnTo>
                    <a:pt x="1733" y="8287"/>
                  </a:lnTo>
                  <a:cubicBezTo>
                    <a:pt x="1512" y="8287"/>
                    <a:pt x="1355" y="8444"/>
                    <a:pt x="1355" y="8633"/>
                  </a:cubicBezTo>
                  <a:cubicBezTo>
                    <a:pt x="1355" y="8854"/>
                    <a:pt x="1512" y="9011"/>
                    <a:pt x="1733" y="9011"/>
                  </a:cubicBezTo>
                  <a:lnTo>
                    <a:pt x="3718" y="9011"/>
                  </a:lnTo>
                  <a:lnTo>
                    <a:pt x="3466" y="9893"/>
                  </a:lnTo>
                  <a:cubicBezTo>
                    <a:pt x="3385" y="10136"/>
                    <a:pt x="3557" y="10355"/>
                    <a:pt x="3766" y="10355"/>
                  </a:cubicBezTo>
                  <a:cubicBezTo>
                    <a:pt x="3802" y="10355"/>
                    <a:pt x="3839" y="10348"/>
                    <a:pt x="3875" y="10335"/>
                  </a:cubicBezTo>
                  <a:lnTo>
                    <a:pt x="6018" y="9704"/>
                  </a:lnTo>
                  <a:cubicBezTo>
                    <a:pt x="6049" y="9704"/>
                    <a:pt x="6144" y="9673"/>
                    <a:pt x="6175" y="9641"/>
                  </a:cubicBezTo>
                  <a:lnTo>
                    <a:pt x="8286" y="7499"/>
                  </a:lnTo>
                  <a:lnTo>
                    <a:pt x="8286" y="10681"/>
                  </a:lnTo>
                  <a:cubicBezTo>
                    <a:pt x="8255" y="10839"/>
                    <a:pt x="8097" y="10996"/>
                    <a:pt x="7908" y="10996"/>
                  </a:cubicBezTo>
                  <a:lnTo>
                    <a:pt x="1040" y="10996"/>
                  </a:lnTo>
                  <a:cubicBezTo>
                    <a:pt x="851" y="10996"/>
                    <a:pt x="693" y="10839"/>
                    <a:pt x="693" y="10650"/>
                  </a:cubicBezTo>
                  <a:lnTo>
                    <a:pt x="693" y="2742"/>
                  </a:lnTo>
                  <a:lnTo>
                    <a:pt x="2395" y="2742"/>
                  </a:lnTo>
                  <a:cubicBezTo>
                    <a:pt x="2584" y="2742"/>
                    <a:pt x="2741" y="2584"/>
                    <a:pt x="2741" y="2395"/>
                  </a:cubicBezTo>
                  <a:lnTo>
                    <a:pt x="2741" y="694"/>
                  </a:lnTo>
                  <a:close/>
                  <a:moveTo>
                    <a:pt x="2363" y="1"/>
                  </a:moveTo>
                  <a:cubicBezTo>
                    <a:pt x="2237" y="1"/>
                    <a:pt x="2143" y="64"/>
                    <a:pt x="2111" y="127"/>
                  </a:cubicBezTo>
                  <a:lnTo>
                    <a:pt x="158" y="2112"/>
                  </a:lnTo>
                  <a:cubicBezTo>
                    <a:pt x="63" y="2175"/>
                    <a:pt x="0" y="2269"/>
                    <a:pt x="0" y="2364"/>
                  </a:cubicBezTo>
                  <a:lnTo>
                    <a:pt x="0" y="10650"/>
                  </a:lnTo>
                  <a:cubicBezTo>
                    <a:pt x="0" y="11217"/>
                    <a:pt x="473" y="11658"/>
                    <a:pt x="1008" y="11658"/>
                  </a:cubicBezTo>
                  <a:lnTo>
                    <a:pt x="7908" y="11658"/>
                  </a:lnTo>
                  <a:cubicBezTo>
                    <a:pt x="8444" y="11658"/>
                    <a:pt x="8916" y="11217"/>
                    <a:pt x="8916" y="10650"/>
                  </a:cubicBezTo>
                  <a:lnTo>
                    <a:pt x="8916" y="6774"/>
                  </a:lnTo>
                  <a:lnTo>
                    <a:pt x="11279" y="4412"/>
                  </a:lnTo>
                  <a:cubicBezTo>
                    <a:pt x="11815" y="3876"/>
                    <a:pt x="11815" y="3025"/>
                    <a:pt x="11279" y="2490"/>
                  </a:cubicBezTo>
                  <a:cubicBezTo>
                    <a:pt x="11011" y="2222"/>
                    <a:pt x="10657" y="2088"/>
                    <a:pt x="10306" y="2088"/>
                  </a:cubicBezTo>
                  <a:cubicBezTo>
                    <a:pt x="9956" y="2088"/>
                    <a:pt x="9609" y="2222"/>
                    <a:pt x="9357" y="2490"/>
                  </a:cubicBezTo>
                  <a:lnTo>
                    <a:pt x="8916" y="2931"/>
                  </a:lnTo>
                  <a:lnTo>
                    <a:pt x="8916" y="1041"/>
                  </a:ln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0" name="Google Shape;250;g202d8550dd0_0_23"/>
          <p:cNvGrpSpPr/>
          <p:nvPr/>
        </p:nvGrpSpPr>
        <p:grpSpPr>
          <a:xfrm>
            <a:off x="13880541" y="6800214"/>
            <a:ext cx="504862" cy="619764"/>
            <a:chOff x="-39783425" y="2337925"/>
            <a:chExt cx="275700" cy="318350"/>
          </a:xfrm>
        </p:grpSpPr>
        <p:sp>
          <p:nvSpPr>
            <p:cNvPr id="251" name="Google Shape;251;g202d8550dd0_0_23"/>
            <p:cNvSpPr/>
            <p:nvPr/>
          </p:nvSpPr>
          <p:spPr>
            <a:xfrm>
              <a:off x="-39739325" y="2468600"/>
              <a:ext cx="194575" cy="148500"/>
            </a:xfrm>
            <a:custGeom>
              <a:rect b="b" l="l" r="r" t="t"/>
              <a:pathLst>
                <a:path extrusionOk="0" h="5940" w="7783">
                  <a:moveTo>
                    <a:pt x="6349" y="772"/>
                  </a:moveTo>
                  <a:cubicBezTo>
                    <a:pt x="6459" y="772"/>
                    <a:pt x="6570" y="812"/>
                    <a:pt x="6648" y="891"/>
                  </a:cubicBezTo>
                  <a:cubicBezTo>
                    <a:pt x="6711" y="954"/>
                    <a:pt x="6743" y="1017"/>
                    <a:pt x="6806" y="1080"/>
                  </a:cubicBezTo>
                  <a:cubicBezTo>
                    <a:pt x="6837" y="1300"/>
                    <a:pt x="6837" y="1458"/>
                    <a:pt x="6711" y="1552"/>
                  </a:cubicBezTo>
                  <a:lnTo>
                    <a:pt x="3340" y="4955"/>
                  </a:lnTo>
                  <a:cubicBezTo>
                    <a:pt x="3261" y="5033"/>
                    <a:pt x="3151" y="5073"/>
                    <a:pt x="3041" y="5073"/>
                  </a:cubicBezTo>
                  <a:cubicBezTo>
                    <a:pt x="2931" y="5073"/>
                    <a:pt x="2820" y="5033"/>
                    <a:pt x="2742" y="4955"/>
                  </a:cubicBezTo>
                  <a:lnTo>
                    <a:pt x="1040" y="3253"/>
                  </a:lnTo>
                  <a:cubicBezTo>
                    <a:pt x="883" y="3096"/>
                    <a:pt x="883" y="2812"/>
                    <a:pt x="1040" y="2655"/>
                  </a:cubicBezTo>
                  <a:lnTo>
                    <a:pt x="1135" y="2592"/>
                  </a:lnTo>
                  <a:cubicBezTo>
                    <a:pt x="1214" y="2513"/>
                    <a:pt x="1316" y="2474"/>
                    <a:pt x="1418" y="2474"/>
                  </a:cubicBezTo>
                  <a:cubicBezTo>
                    <a:pt x="1521" y="2474"/>
                    <a:pt x="1623" y="2513"/>
                    <a:pt x="1702" y="2592"/>
                  </a:cubicBezTo>
                  <a:lnTo>
                    <a:pt x="2742" y="3600"/>
                  </a:lnTo>
                  <a:cubicBezTo>
                    <a:pt x="2820" y="3679"/>
                    <a:pt x="2931" y="3718"/>
                    <a:pt x="3041" y="3718"/>
                  </a:cubicBezTo>
                  <a:cubicBezTo>
                    <a:pt x="3151" y="3718"/>
                    <a:pt x="3261" y="3679"/>
                    <a:pt x="3340" y="3600"/>
                  </a:cubicBezTo>
                  <a:lnTo>
                    <a:pt x="6050" y="891"/>
                  </a:lnTo>
                  <a:cubicBezTo>
                    <a:pt x="6128" y="812"/>
                    <a:pt x="6239" y="772"/>
                    <a:pt x="6349" y="772"/>
                  </a:cubicBezTo>
                  <a:close/>
                  <a:moveTo>
                    <a:pt x="6369" y="1"/>
                  </a:moveTo>
                  <a:cubicBezTo>
                    <a:pt x="6050" y="1"/>
                    <a:pt x="5719" y="119"/>
                    <a:pt x="5451" y="355"/>
                  </a:cubicBezTo>
                  <a:lnTo>
                    <a:pt x="3025" y="2781"/>
                  </a:lnTo>
                  <a:lnTo>
                    <a:pt x="2269" y="2025"/>
                  </a:lnTo>
                  <a:cubicBezTo>
                    <a:pt x="2040" y="1796"/>
                    <a:pt x="1742" y="1663"/>
                    <a:pt x="1421" y="1663"/>
                  </a:cubicBezTo>
                  <a:cubicBezTo>
                    <a:pt x="1256" y="1663"/>
                    <a:pt x="1085" y="1698"/>
                    <a:pt x="914" y="1773"/>
                  </a:cubicBezTo>
                  <a:cubicBezTo>
                    <a:pt x="694" y="1867"/>
                    <a:pt x="536" y="1993"/>
                    <a:pt x="473" y="2119"/>
                  </a:cubicBezTo>
                  <a:cubicBezTo>
                    <a:pt x="1" y="2592"/>
                    <a:pt x="1" y="3379"/>
                    <a:pt x="473" y="3883"/>
                  </a:cubicBezTo>
                  <a:lnTo>
                    <a:pt x="2143" y="5585"/>
                  </a:lnTo>
                  <a:cubicBezTo>
                    <a:pt x="2379" y="5821"/>
                    <a:pt x="2694" y="5939"/>
                    <a:pt x="3017" y="5939"/>
                  </a:cubicBezTo>
                  <a:cubicBezTo>
                    <a:pt x="3340" y="5939"/>
                    <a:pt x="3671" y="5821"/>
                    <a:pt x="3939" y="5585"/>
                  </a:cubicBezTo>
                  <a:lnTo>
                    <a:pt x="7310" y="2182"/>
                  </a:lnTo>
                  <a:cubicBezTo>
                    <a:pt x="7656" y="1836"/>
                    <a:pt x="7782" y="1300"/>
                    <a:pt x="7593" y="859"/>
                  </a:cubicBezTo>
                  <a:cubicBezTo>
                    <a:pt x="7467" y="575"/>
                    <a:pt x="7310" y="418"/>
                    <a:pt x="7215" y="355"/>
                  </a:cubicBezTo>
                  <a:cubicBezTo>
                    <a:pt x="6995" y="119"/>
                    <a:pt x="6688" y="1"/>
                    <a:pt x="636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g202d8550dd0_0_23"/>
            <p:cNvSpPr/>
            <p:nvPr/>
          </p:nvSpPr>
          <p:spPr>
            <a:xfrm>
              <a:off x="-39783425" y="2337925"/>
              <a:ext cx="275700" cy="318350"/>
            </a:xfrm>
            <a:custGeom>
              <a:rect b="b" l="l" r="r" t="t"/>
              <a:pathLst>
                <a:path extrusionOk="0" h="12734" w="11028">
                  <a:moveTo>
                    <a:pt x="5608" y="793"/>
                  </a:moveTo>
                  <a:cubicBezTo>
                    <a:pt x="5829" y="793"/>
                    <a:pt x="5986" y="1014"/>
                    <a:pt x="6049" y="1234"/>
                  </a:cubicBezTo>
                  <a:cubicBezTo>
                    <a:pt x="6049" y="1486"/>
                    <a:pt x="6238" y="1644"/>
                    <a:pt x="6459" y="1644"/>
                  </a:cubicBezTo>
                  <a:lnTo>
                    <a:pt x="8129" y="1644"/>
                  </a:lnTo>
                  <a:cubicBezTo>
                    <a:pt x="8349" y="1644"/>
                    <a:pt x="8507" y="1833"/>
                    <a:pt x="8570" y="2053"/>
                  </a:cubicBezTo>
                  <a:lnTo>
                    <a:pt x="8570" y="2494"/>
                  </a:lnTo>
                  <a:lnTo>
                    <a:pt x="2773" y="2494"/>
                  </a:lnTo>
                  <a:lnTo>
                    <a:pt x="2773" y="2116"/>
                  </a:lnTo>
                  <a:lnTo>
                    <a:pt x="2741" y="2116"/>
                  </a:lnTo>
                  <a:cubicBezTo>
                    <a:pt x="2741" y="1864"/>
                    <a:pt x="2930" y="1707"/>
                    <a:pt x="3119" y="1675"/>
                  </a:cubicBezTo>
                  <a:lnTo>
                    <a:pt x="4789" y="1675"/>
                  </a:lnTo>
                  <a:cubicBezTo>
                    <a:pt x="5010" y="1675"/>
                    <a:pt x="5167" y="1486"/>
                    <a:pt x="5167" y="1234"/>
                  </a:cubicBezTo>
                  <a:cubicBezTo>
                    <a:pt x="5167" y="1014"/>
                    <a:pt x="5356" y="856"/>
                    <a:pt x="5608" y="793"/>
                  </a:cubicBezTo>
                  <a:close/>
                  <a:moveTo>
                    <a:pt x="10177" y="2494"/>
                  </a:moveTo>
                  <a:lnTo>
                    <a:pt x="10177" y="11883"/>
                  </a:lnTo>
                  <a:lnTo>
                    <a:pt x="788" y="11883"/>
                  </a:lnTo>
                  <a:lnTo>
                    <a:pt x="788" y="2494"/>
                  </a:lnTo>
                  <a:lnTo>
                    <a:pt x="1891" y="2494"/>
                  </a:lnTo>
                  <a:lnTo>
                    <a:pt x="1891" y="2904"/>
                  </a:lnTo>
                  <a:cubicBezTo>
                    <a:pt x="1891" y="3125"/>
                    <a:pt x="2111" y="3314"/>
                    <a:pt x="2332" y="3314"/>
                  </a:cubicBezTo>
                  <a:lnTo>
                    <a:pt x="8948" y="3314"/>
                  </a:lnTo>
                  <a:cubicBezTo>
                    <a:pt x="9200" y="3314"/>
                    <a:pt x="9357" y="3125"/>
                    <a:pt x="9357" y="2904"/>
                  </a:cubicBezTo>
                  <a:lnTo>
                    <a:pt x="9357" y="2494"/>
                  </a:lnTo>
                  <a:close/>
                  <a:moveTo>
                    <a:pt x="5615" y="1"/>
                  </a:moveTo>
                  <a:cubicBezTo>
                    <a:pt x="5456" y="1"/>
                    <a:pt x="5293" y="33"/>
                    <a:pt x="5136" y="100"/>
                  </a:cubicBezTo>
                  <a:cubicBezTo>
                    <a:pt x="4821" y="226"/>
                    <a:pt x="4537" y="478"/>
                    <a:pt x="4474" y="856"/>
                  </a:cubicBezTo>
                  <a:lnTo>
                    <a:pt x="3151" y="856"/>
                  </a:lnTo>
                  <a:cubicBezTo>
                    <a:pt x="2647" y="856"/>
                    <a:pt x="2174" y="1203"/>
                    <a:pt x="1985" y="1675"/>
                  </a:cubicBezTo>
                  <a:lnTo>
                    <a:pt x="410" y="1675"/>
                  </a:lnTo>
                  <a:cubicBezTo>
                    <a:pt x="158" y="1675"/>
                    <a:pt x="0" y="1864"/>
                    <a:pt x="0" y="2116"/>
                  </a:cubicBezTo>
                  <a:lnTo>
                    <a:pt x="0" y="12292"/>
                  </a:lnTo>
                  <a:cubicBezTo>
                    <a:pt x="0" y="12544"/>
                    <a:pt x="221" y="12734"/>
                    <a:pt x="410" y="12734"/>
                  </a:cubicBezTo>
                  <a:lnTo>
                    <a:pt x="10618" y="12734"/>
                  </a:lnTo>
                  <a:cubicBezTo>
                    <a:pt x="10838" y="12734"/>
                    <a:pt x="11027" y="12544"/>
                    <a:pt x="11027" y="12292"/>
                  </a:cubicBezTo>
                  <a:lnTo>
                    <a:pt x="11027" y="2116"/>
                  </a:lnTo>
                  <a:cubicBezTo>
                    <a:pt x="10996" y="1864"/>
                    <a:pt x="10807" y="1675"/>
                    <a:pt x="10555" y="1675"/>
                  </a:cubicBezTo>
                  <a:lnTo>
                    <a:pt x="9263" y="1675"/>
                  </a:lnTo>
                  <a:cubicBezTo>
                    <a:pt x="9105" y="1203"/>
                    <a:pt x="8633" y="856"/>
                    <a:pt x="8097" y="856"/>
                  </a:cubicBezTo>
                  <a:lnTo>
                    <a:pt x="6774" y="856"/>
                  </a:lnTo>
                  <a:cubicBezTo>
                    <a:pt x="6606" y="328"/>
                    <a:pt x="6127" y="1"/>
                    <a:pt x="561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" name="Google Shape;253;g202d8550dd0_0_23"/>
          <p:cNvGrpSpPr/>
          <p:nvPr/>
        </p:nvGrpSpPr>
        <p:grpSpPr>
          <a:xfrm>
            <a:off x="8577938" y="3769817"/>
            <a:ext cx="660506" cy="711921"/>
            <a:chOff x="-44528075" y="1982825"/>
            <a:chExt cx="300900" cy="301700"/>
          </a:xfrm>
        </p:grpSpPr>
        <p:sp>
          <p:nvSpPr>
            <p:cNvPr id="254" name="Google Shape;254;g202d8550dd0_0_23"/>
            <p:cNvSpPr/>
            <p:nvPr/>
          </p:nvSpPr>
          <p:spPr>
            <a:xfrm>
              <a:off x="-44528075" y="1982825"/>
              <a:ext cx="300900" cy="301700"/>
            </a:xfrm>
            <a:custGeom>
              <a:rect b="b" l="l" r="r" t="t"/>
              <a:pathLst>
                <a:path extrusionOk="0" h="12068" w="12036">
                  <a:moveTo>
                    <a:pt x="9547" y="2175"/>
                  </a:moveTo>
                  <a:cubicBezTo>
                    <a:pt x="9736" y="2175"/>
                    <a:pt x="9893" y="2332"/>
                    <a:pt x="9893" y="2521"/>
                  </a:cubicBezTo>
                  <a:lnTo>
                    <a:pt x="9893" y="9547"/>
                  </a:lnTo>
                  <a:cubicBezTo>
                    <a:pt x="9893" y="9736"/>
                    <a:pt x="9736" y="9893"/>
                    <a:pt x="9547" y="9893"/>
                  </a:cubicBezTo>
                  <a:lnTo>
                    <a:pt x="2552" y="9893"/>
                  </a:lnTo>
                  <a:cubicBezTo>
                    <a:pt x="2332" y="9893"/>
                    <a:pt x="2206" y="9736"/>
                    <a:pt x="2206" y="9547"/>
                  </a:cubicBezTo>
                  <a:lnTo>
                    <a:pt x="2206" y="2521"/>
                  </a:lnTo>
                  <a:cubicBezTo>
                    <a:pt x="2206" y="2332"/>
                    <a:pt x="2332" y="2175"/>
                    <a:pt x="2552" y="21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9"/>
                  </a:lnTo>
                  <a:lnTo>
                    <a:pt x="2458" y="1419"/>
                  </a:lnTo>
                  <a:cubicBezTo>
                    <a:pt x="1891" y="1419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2"/>
                    <a:pt x="1" y="4601"/>
                  </a:cubicBezTo>
                  <a:cubicBezTo>
                    <a:pt x="1" y="4821"/>
                    <a:pt x="158" y="4979"/>
                    <a:pt x="347" y="4979"/>
                  </a:cubicBezTo>
                  <a:lnTo>
                    <a:pt x="1418" y="4979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90"/>
                  </a:lnTo>
                  <a:lnTo>
                    <a:pt x="347" y="7090"/>
                  </a:lnTo>
                  <a:cubicBezTo>
                    <a:pt x="158" y="7090"/>
                    <a:pt x="1" y="7247"/>
                    <a:pt x="1" y="7436"/>
                  </a:cubicBezTo>
                  <a:cubicBezTo>
                    <a:pt x="1" y="7657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50"/>
                    <a:pt x="2458" y="10650"/>
                  </a:cubicBezTo>
                  <a:lnTo>
                    <a:pt x="2836" y="10650"/>
                  </a:lnTo>
                  <a:lnTo>
                    <a:pt x="2836" y="11689"/>
                  </a:lnTo>
                  <a:cubicBezTo>
                    <a:pt x="2836" y="11910"/>
                    <a:pt x="2994" y="12067"/>
                    <a:pt x="3183" y="12067"/>
                  </a:cubicBezTo>
                  <a:cubicBezTo>
                    <a:pt x="3372" y="12067"/>
                    <a:pt x="3529" y="11910"/>
                    <a:pt x="3529" y="11689"/>
                  </a:cubicBezTo>
                  <a:lnTo>
                    <a:pt x="3529" y="10555"/>
                  </a:lnTo>
                  <a:lnTo>
                    <a:pt x="4254" y="10555"/>
                  </a:lnTo>
                  <a:lnTo>
                    <a:pt x="4254" y="11626"/>
                  </a:lnTo>
                  <a:cubicBezTo>
                    <a:pt x="4254" y="11815"/>
                    <a:pt x="4411" y="11973"/>
                    <a:pt x="4600" y="11973"/>
                  </a:cubicBezTo>
                  <a:cubicBezTo>
                    <a:pt x="4789" y="11973"/>
                    <a:pt x="4947" y="11815"/>
                    <a:pt x="4947" y="11626"/>
                  </a:cubicBezTo>
                  <a:lnTo>
                    <a:pt x="4947" y="10555"/>
                  </a:lnTo>
                  <a:lnTo>
                    <a:pt x="5671" y="10555"/>
                  </a:lnTo>
                  <a:lnTo>
                    <a:pt x="5671" y="11626"/>
                  </a:lnTo>
                  <a:cubicBezTo>
                    <a:pt x="5671" y="11815"/>
                    <a:pt x="5829" y="11973"/>
                    <a:pt x="6018" y="11973"/>
                  </a:cubicBezTo>
                  <a:cubicBezTo>
                    <a:pt x="6207" y="11973"/>
                    <a:pt x="6365" y="11815"/>
                    <a:pt x="6365" y="11626"/>
                  </a:cubicBezTo>
                  <a:lnTo>
                    <a:pt x="6365" y="10555"/>
                  </a:lnTo>
                  <a:lnTo>
                    <a:pt x="7089" y="10555"/>
                  </a:lnTo>
                  <a:lnTo>
                    <a:pt x="7089" y="11626"/>
                  </a:lnTo>
                  <a:cubicBezTo>
                    <a:pt x="7089" y="11815"/>
                    <a:pt x="7247" y="11973"/>
                    <a:pt x="7436" y="11973"/>
                  </a:cubicBezTo>
                  <a:cubicBezTo>
                    <a:pt x="7625" y="11973"/>
                    <a:pt x="7782" y="11815"/>
                    <a:pt x="7782" y="11626"/>
                  </a:cubicBezTo>
                  <a:lnTo>
                    <a:pt x="7782" y="10555"/>
                  </a:lnTo>
                  <a:lnTo>
                    <a:pt x="8507" y="10555"/>
                  </a:lnTo>
                  <a:lnTo>
                    <a:pt x="8507" y="11626"/>
                  </a:lnTo>
                  <a:cubicBezTo>
                    <a:pt x="8507" y="11815"/>
                    <a:pt x="8664" y="11973"/>
                    <a:pt x="8853" y="11973"/>
                  </a:cubicBezTo>
                  <a:cubicBezTo>
                    <a:pt x="9042" y="11973"/>
                    <a:pt x="9200" y="11815"/>
                    <a:pt x="9200" y="11626"/>
                  </a:cubicBezTo>
                  <a:lnTo>
                    <a:pt x="9200" y="10555"/>
                  </a:lnTo>
                  <a:lnTo>
                    <a:pt x="9547" y="10555"/>
                  </a:lnTo>
                  <a:cubicBezTo>
                    <a:pt x="10145" y="10555"/>
                    <a:pt x="10618" y="10082"/>
                    <a:pt x="10618" y="9484"/>
                  </a:cubicBezTo>
                  <a:lnTo>
                    <a:pt x="10618" y="9137"/>
                  </a:lnTo>
                  <a:lnTo>
                    <a:pt x="11689" y="9137"/>
                  </a:lnTo>
                  <a:cubicBezTo>
                    <a:pt x="11878" y="9137"/>
                    <a:pt x="12035" y="8980"/>
                    <a:pt x="12035" y="8791"/>
                  </a:cubicBezTo>
                  <a:cubicBezTo>
                    <a:pt x="12035" y="8602"/>
                    <a:pt x="11878" y="8444"/>
                    <a:pt x="11689" y="8444"/>
                  </a:cubicBezTo>
                  <a:lnTo>
                    <a:pt x="10618" y="8444"/>
                  </a:lnTo>
                  <a:lnTo>
                    <a:pt x="10618" y="7720"/>
                  </a:lnTo>
                  <a:lnTo>
                    <a:pt x="11689" y="7720"/>
                  </a:lnTo>
                  <a:cubicBezTo>
                    <a:pt x="11878" y="7720"/>
                    <a:pt x="12035" y="7562"/>
                    <a:pt x="12035" y="7373"/>
                  </a:cubicBezTo>
                  <a:cubicBezTo>
                    <a:pt x="12035" y="7153"/>
                    <a:pt x="11878" y="6995"/>
                    <a:pt x="11689" y="6995"/>
                  </a:cubicBezTo>
                  <a:lnTo>
                    <a:pt x="10618" y="6995"/>
                  </a:lnTo>
                  <a:lnTo>
                    <a:pt x="10618" y="6302"/>
                  </a:lnTo>
                  <a:lnTo>
                    <a:pt x="11689" y="6302"/>
                  </a:lnTo>
                  <a:cubicBezTo>
                    <a:pt x="11878" y="6302"/>
                    <a:pt x="12035" y="6144"/>
                    <a:pt x="12035" y="5955"/>
                  </a:cubicBezTo>
                  <a:cubicBezTo>
                    <a:pt x="12035" y="5735"/>
                    <a:pt x="11878" y="5577"/>
                    <a:pt x="11689" y="5577"/>
                  </a:cubicBezTo>
                  <a:lnTo>
                    <a:pt x="10618" y="5577"/>
                  </a:lnTo>
                  <a:lnTo>
                    <a:pt x="10618" y="4884"/>
                  </a:lnTo>
                  <a:lnTo>
                    <a:pt x="11689" y="4884"/>
                  </a:lnTo>
                  <a:lnTo>
                    <a:pt x="11689" y="4979"/>
                  </a:lnTo>
                  <a:cubicBezTo>
                    <a:pt x="11878" y="4979"/>
                    <a:pt x="12035" y="4821"/>
                    <a:pt x="12035" y="4601"/>
                  </a:cubicBezTo>
                  <a:cubicBezTo>
                    <a:pt x="12035" y="4412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5" y="3372"/>
                    <a:pt x="12035" y="3183"/>
                  </a:cubicBezTo>
                  <a:cubicBezTo>
                    <a:pt x="12035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9"/>
                    <a:pt x="9547" y="1419"/>
                  </a:cubicBezTo>
                  <a:lnTo>
                    <a:pt x="9200" y="1419"/>
                  </a:lnTo>
                  <a:lnTo>
                    <a:pt x="9200" y="347"/>
                  </a:lnTo>
                  <a:cubicBezTo>
                    <a:pt x="9200" y="158"/>
                    <a:pt x="9042" y="1"/>
                    <a:pt x="8853" y="1"/>
                  </a:cubicBezTo>
                  <a:cubicBezTo>
                    <a:pt x="8664" y="1"/>
                    <a:pt x="8507" y="158"/>
                    <a:pt x="8507" y="347"/>
                  </a:cubicBezTo>
                  <a:lnTo>
                    <a:pt x="8507" y="1419"/>
                  </a:lnTo>
                  <a:lnTo>
                    <a:pt x="7782" y="1419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9"/>
                  </a:lnTo>
                  <a:lnTo>
                    <a:pt x="6365" y="1419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1" y="158"/>
                    <a:pt x="5671" y="347"/>
                  </a:cubicBezTo>
                  <a:lnTo>
                    <a:pt x="5671" y="1419"/>
                  </a:lnTo>
                  <a:lnTo>
                    <a:pt x="4947" y="1419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9"/>
                  </a:lnTo>
                  <a:lnTo>
                    <a:pt x="3529" y="1419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g202d8550dd0_0_23"/>
            <p:cNvSpPr/>
            <p:nvPr/>
          </p:nvSpPr>
          <p:spPr>
            <a:xfrm>
              <a:off x="-44455600" y="2053725"/>
              <a:ext cx="17350" cy="18125"/>
            </a:xfrm>
            <a:custGeom>
              <a:rect b="b" l="l" r="r" t="t"/>
              <a:pathLst>
                <a:path extrusionOk="0" h="725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cubicBezTo>
                    <a:pt x="536" y="725"/>
                    <a:pt x="693" y="567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g202d8550dd0_0_23"/>
            <p:cNvSpPr/>
            <p:nvPr/>
          </p:nvSpPr>
          <p:spPr>
            <a:xfrm>
              <a:off x="-44455600" y="21947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g202d8550dd0_0_23"/>
            <p:cNvSpPr/>
            <p:nvPr/>
          </p:nvSpPr>
          <p:spPr>
            <a:xfrm>
              <a:off x="-44314625" y="21947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g202d8550dd0_0_23"/>
            <p:cNvSpPr/>
            <p:nvPr/>
          </p:nvSpPr>
          <p:spPr>
            <a:xfrm>
              <a:off x="-44314625" y="2053725"/>
              <a:ext cx="17350" cy="18125"/>
            </a:xfrm>
            <a:custGeom>
              <a:rect b="b" l="l" r="r" t="t"/>
              <a:pathLst>
                <a:path extrusionOk="0" h="725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725"/>
                    <a:pt x="347" y="725"/>
                  </a:cubicBezTo>
                  <a:cubicBezTo>
                    <a:pt x="536" y="725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g202d8550dd0_0_23"/>
            <p:cNvSpPr/>
            <p:nvPr/>
          </p:nvSpPr>
          <p:spPr>
            <a:xfrm>
              <a:off x="-44447725" y="2062375"/>
              <a:ext cx="143350" cy="140225"/>
            </a:xfrm>
            <a:custGeom>
              <a:rect b="b" l="l" r="r" t="t"/>
              <a:pathLst>
                <a:path extrusionOk="0" h="5609" w="5734">
                  <a:moveTo>
                    <a:pt x="3182" y="757"/>
                  </a:moveTo>
                  <a:lnTo>
                    <a:pt x="3182" y="883"/>
                  </a:lnTo>
                  <a:cubicBezTo>
                    <a:pt x="3182" y="1041"/>
                    <a:pt x="3277" y="1167"/>
                    <a:pt x="3434" y="1198"/>
                  </a:cubicBezTo>
                  <a:cubicBezTo>
                    <a:pt x="3623" y="1261"/>
                    <a:pt x="3812" y="1387"/>
                    <a:pt x="3970" y="1513"/>
                  </a:cubicBezTo>
                  <a:cubicBezTo>
                    <a:pt x="4049" y="1553"/>
                    <a:pt x="4142" y="1593"/>
                    <a:pt x="4231" y="1593"/>
                  </a:cubicBezTo>
                  <a:cubicBezTo>
                    <a:pt x="4282" y="1593"/>
                    <a:pt x="4333" y="1579"/>
                    <a:pt x="4379" y="1545"/>
                  </a:cubicBezTo>
                  <a:lnTo>
                    <a:pt x="4505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00" y="2206"/>
                    <a:pt x="4537" y="2364"/>
                    <a:pt x="4568" y="2490"/>
                  </a:cubicBezTo>
                  <a:cubicBezTo>
                    <a:pt x="4600" y="2710"/>
                    <a:pt x="4600" y="2899"/>
                    <a:pt x="4568" y="3120"/>
                  </a:cubicBezTo>
                  <a:cubicBezTo>
                    <a:pt x="4537" y="3277"/>
                    <a:pt x="4600" y="3403"/>
                    <a:pt x="4726" y="3466"/>
                  </a:cubicBezTo>
                  <a:lnTo>
                    <a:pt x="4852" y="3561"/>
                  </a:lnTo>
                  <a:lnTo>
                    <a:pt x="4505" y="4128"/>
                  </a:lnTo>
                  <a:lnTo>
                    <a:pt x="4379" y="4065"/>
                  </a:lnTo>
                  <a:cubicBezTo>
                    <a:pt x="4323" y="4037"/>
                    <a:pt x="4260" y="4021"/>
                    <a:pt x="4196" y="4021"/>
                  </a:cubicBezTo>
                  <a:cubicBezTo>
                    <a:pt x="4118" y="4021"/>
                    <a:pt x="4039" y="4044"/>
                    <a:pt x="3970" y="4097"/>
                  </a:cubicBezTo>
                  <a:cubicBezTo>
                    <a:pt x="3812" y="4254"/>
                    <a:pt x="3623" y="4349"/>
                    <a:pt x="3434" y="4412"/>
                  </a:cubicBezTo>
                  <a:cubicBezTo>
                    <a:pt x="3277" y="4475"/>
                    <a:pt x="3182" y="4632"/>
                    <a:pt x="3182" y="4727"/>
                  </a:cubicBezTo>
                  <a:lnTo>
                    <a:pt x="3182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394" y="4475"/>
                    <a:pt x="2237" y="4412"/>
                  </a:cubicBezTo>
                  <a:cubicBezTo>
                    <a:pt x="2048" y="4349"/>
                    <a:pt x="1859" y="4223"/>
                    <a:pt x="1701" y="4097"/>
                  </a:cubicBezTo>
                  <a:cubicBezTo>
                    <a:pt x="1622" y="4057"/>
                    <a:pt x="1529" y="4017"/>
                    <a:pt x="1440" y="4017"/>
                  </a:cubicBezTo>
                  <a:cubicBezTo>
                    <a:pt x="1389" y="4017"/>
                    <a:pt x="1338" y="4030"/>
                    <a:pt x="1292" y="4065"/>
                  </a:cubicBezTo>
                  <a:lnTo>
                    <a:pt x="1166" y="4128"/>
                  </a:lnTo>
                  <a:lnTo>
                    <a:pt x="819" y="3561"/>
                  </a:lnTo>
                  <a:lnTo>
                    <a:pt x="945" y="3466"/>
                  </a:lnTo>
                  <a:cubicBezTo>
                    <a:pt x="1071" y="3403"/>
                    <a:pt x="1134" y="3246"/>
                    <a:pt x="1103" y="3120"/>
                  </a:cubicBezTo>
                  <a:cubicBezTo>
                    <a:pt x="1071" y="2899"/>
                    <a:pt x="1071" y="2710"/>
                    <a:pt x="1103" y="2490"/>
                  </a:cubicBezTo>
                  <a:cubicBezTo>
                    <a:pt x="1134" y="2332"/>
                    <a:pt x="1071" y="2206"/>
                    <a:pt x="945" y="2143"/>
                  </a:cubicBezTo>
                  <a:lnTo>
                    <a:pt x="819" y="2049"/>
                  </a:lnTo>
                  <a:lnTo>
                    <a:pt x="1166" y="1482"/>
                  </a:lnTo>
                  <a:lnTo>
                    <a:pt x="1292" y="1545"/>
                  </a:lnTo>
                  <a:cubicBezTo>
                    <a:pt x="1350" y="1589"/>
                    <a:pt x="1416" y="1612"/>
                    <a:pt x="1481" y="1612"/>
                  </a:cubicBezTo>
                  <a:cubicBezTo>
                    <a:pt x="1557" y="1612"/>
                    <a:pt x="1634" y="1581"/>
                    <a:pt x="1701" y="1513"/>
                  </a:cubicBezTo>
                  <a:cubicBezTo>
                    <a:pt x="1859" y="1356"/>
                    <a:pt x="2048" y="1261"/>
                    <a:pt x="2237" y="1198"/>
                  </a:cubicBezTo>
                  <a:cubicBezTo>
                    <a:pt x="2394" y="1167"/>
                    <a:pt x="2489" y="1009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53" y="1"/>
                    <a:pt x="1796" y="158"/>
                    <a:pt x="1796" y="347"/>
                  </a:cubicBezTo>
                  <a:lnTo>
                    <a:pt x="1796" y="599"/>
                  </a:lnTo>
                  <a:cubicBezTo>
                    <a:pt x="1701" y="631"/>
                    <a:pt x="1575" y="726"/>
                    <a:pt x="1481" y="789"/>
                  </a:cubicBezTo>
                  <a:lnTo>
                    <a:pt x="1292" y="663"/>
                  </a:lnTo>
                  <a:cubicBezTo>
                    <a:pt x="1242" y="643"/>
                    <a:pt x="1186" y="632"/>
                    <a:pt x="1129" y="632"/>
                  </a:cubicBezTo>
                  <a:cubicBezTo>
                    <a:pt x="1007" y="632"/>
                    <a:pt x="884" y="681"/>
                    <a:pt x="819" y="789"/>
                  </a:cubicBezTo>
                  <a:lnTo>
                    <a:pt x="126" y="2017"/>
                  </a:lnTo>
                  <a:cubicBezTo>
                    <a:pt x="32" y="2175"/>
                    <a:pt x="63" y="2395"/>
                    <a:pt x="221" y="2490"/>
                  </a:cubicBezTo>
                  <a:lnTo>
                    <a:pt x="441" y="2616"/>
                  </a:lnTo>
                  <a:lnTo>
                    <a:pt x="441" y="2994"/>
                  </a:lnTo>
                  <a:lnTo>
                    <a:pt x="221" y="3120"/>
                  </a:lnTo>
                  <a:cubicBezTo>
                    <a:pt x="95" y="3183"/>
                    <a:pt x="0" y="3435"/>
                    <a:pt x="126" y="3592"/>
                  </a:cubicBezTo>
                  <a:lnTo>
                    <a:pt x="819" y="4821"/>
                  </a:lnTo>
                  <a:cubicBezTo>
                    <a:pt x="879" y="4921"/>
                    <a:pt x="989" y="4983"/>
                    <a:pt x="1102" y="4983"/>
                  </a:cubicBezTo>
                  <a:cubicBezTo>
                    <a:pt x="1168" y="4983"/>
                    <a:pt x="1234" y="4962"/>
                    <a:pt x="1292" y="4916"/>
                  </a:cubicBezTo>
                  <a:lnTo>
                    <a:pt x="1481" y="4821"/>
                  </a:lnTo>
                  <a:cubicBezTo>
                    <a:pt x="1607" y="4884"/>
                    <a:pt x="1733" y="4979"/>
                    <a:pt x="1796" y="5010"/>
                  </a:cubicBezTo>
                  <a:lnTo>
                    <a:pt x="1796" y="5231"/>
                  </a:lnTo>
                  <a:cubicBezTo>
                    <a:pt x="1796" y="5451"/>
                    <a:pt x="1953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8" y="5451"/>
                    <a:pt x="3938" y="5231"/>
                  </a:cubicBezTo>
                  <a:lnTo>
                    <a:pt x="3938" y="5010"/>
                  </a:lnTo>
                  <a:cubicBezTo>
                    <a:pt x="4064" y="4979"/>
                    <a:pt x="4159" y="4884"/>
                    <a:pt x="4253" y="4821"/>
                  </a:cubicBezTo>
                  <a:lnTo>
                    <a:pt x="4442" y="4916"/>
                  </a:lnTo>
                  <a:cubicBezTo>
                    <a:pt x="4501" y="4951"/>
                    <a:pt x="4574" y="4969"/>
                    <a:pt x="4644" y="4969"/>
                  </a:cubicBezTo>
                  <a:cubicBezTo>
                    <a:pt x="4762" y="4969"/>
                    <a:pt x="4875" y="4920"/>
                    <a:pt x="4915" y="4821"/>
                  </a:cubicBezTo>
                  <a:lnTo>
                    <a:pt x="5639" y="3592"/>
                  </a:lnTo>
                  <a:cubicBezTo>
                    <a:pt x="5702" y="3435"/>
                    <a:pt x="5671" y="3246"/>
                    <a:pt x="5513" y="3120"/>
                  </a:cubicBezTo>
                  <a:lnTo>
                    <a:pt x="5324" y="2994"/>
                  </a:lnTo>
                  <a:lnTo>
                    <a:pt x="5324" y="2616"/>
                  </a:lnTo>
                  <a:lnTo>
                    <a:pt x="5513" y="2490"/>
                  </a:lnTo>
                  <a:cubicBezTo>
                    <a:pt x="5671" y="2395"/>
                    <a:pt x="5734" y="2175"/>
                    <a:pt x="5639" y="2017"/>
                  </a:cubicBezTo>
                  <a:lnTo>
                    <a:pt x="4915" y="789"/>
                  </a:lnTo>
                  <a:cubicBezTo>
                    <a:pt x="4872" y="681"/>
                    <a:pt x="4742" y="618"/>
                    <a:pt x="4614" y="618"/>
                  </a:cubicBezTo>
                  <a:cubicBezTo>
                    <a:pt x="4553" y="618"/>
                    <a:pt x="4493" y="632"/>
                    <a:pt x="4442" y="663"/>
                  </a:cubicBezTo>
                  <a:lnTo>
                    <a:pt x="4253" y="789"/>
                  </a:lnTo>
                  <a:cubicBezTo>
                    <a:pt x="4127" y="726"/>
                    <a:pt x="4001" y="631"/>
                    <a:pt x="3938" y="599"/>
                  </a:cubicBezTo>
                  <a:lnTo>
                    <a:pt x="3938" y="347"/>
                  </a:lnTo>
                  <a:cubicBezTo>
                    <a:pt x="3938" y="158"/>
                    <a:pt x="3781" y="1"/>
                    <a:pt x="35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g202d8550dd0_0_23"/>
            <p:cNvSpPr/>
            <p:nvPr/>
          </p:nvSpPr>
          <p:spPr>
            <a:xfrm>
              <a:off x="-44403625" y="2107275"/>
              <a:ext cx="53575" cy="52800"/>
            </a:xfrm>
            <a:custGeom>
              <a:rect b="b" l="l" r="r" t="t"/>
              <a:pathLst>
                <a:path extrusionOk="0" h="2112" w="2143">
                  <a:moveTo>
                    <a:pt x="1072" y="662"/>
                  </a:moveTo>
                  <a:cubicBezTo>
                    <a:pt x="1261" y="662"/>
                    <a:pt x="1418" y="820"/>
                    <a:pt x="1418" y="1009"/>
                  </a:cubicBezTo>
                  <a:cubicBezTo>
                    <a:pt x="1418" y="1198"/>
                    <a:pt x="1261" y="1355"/>
                    <a:pt x="1072" y="1355"/>
                  </a:cubicBezTo>
                  <a:cubicBezTo>
                    <a:pt x="882" y="1355"/>
                    <a:pt x="725" y="1198"/>
                    <a:pt x="725" y="1009"/>
                  </a:cubicBezTo>
                  <a:cubicBezTo>
                    <a:pt x="725" y="820"/>
                    <a:pt x="882" y="662"/>
                    <a:pt x="1072" y="662"/>
                  </a:cubicBezTo>
                  <a:close/>
                  <a:moveTo>
                    <a:pt x="1072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2"/>
                    <a:pt x="1072" y="2112"/>
                  </a:cubicBezTo>
                  <a:cubicBezTo>
                    <a:pt x="1670" y="2112"/>
                    <a:pt x="2143" y="1639"/>
                    <a:pt x="2143" y="1040"/>
                  </a:cubicBezTo>
                  <a:cubicBezTo>
                    <a:pt x="2143" y="473"/>
                    <a:pt x="1670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02cb45d080_0_28"/>
          <p:cNvSpPr txBox="1"/>
          <p:nvPr>
            <p:ph type="title"/>
          </p:nvPr>
        </p:nvSpPr>
        <p:spPr>
          <a:xfrm>
            <a:off x="1257300" y="547688"/>
            <a:ext cx="15773400" cy="124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/>
              <a:t>Registry</a:t>
            </a:r>
            <a:endParaRPr/>
          </a:p>
        </p:txBody>
      </p:sp>
      <p:sp>
        <p:nvSpPr>
          <p:cNvPr id="266" name="Google Shape;266;g202cb45d080_0_28"/>
          <p:cNvSpPr txBox="1"/>
          <p:nvPr>
            <p:ph idx="1" type="body"/>
          </p:nvPr>
        </p:nvSpPr>
        <p:spPr>
          <a:xfrm>
            <a:off x="1419350" y="4112175"/>
            <a:ext cx="8186700" cy="464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CR"/>
              <a:t>Stores necessary information:</a:t>
            </a:r>
            <a:endParaRPr b="1"/>
          </a:p>
          <a:p>
            <a:pPr indent="-3365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s-CR" sz="2700"/>
              <a:t>System Boot</a:t>
            </a:r>
            <a:endParaRPr sz="2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CR" sz="2700"/>
              <a:t>System Configuration</a:t>
            </a:r>
            <a:endParaRPr sz="2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CR" sz="2700"/>
              <a:t>User Preferences</a:t>
            </a:r>
            <a:endParaRPr sz="2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CR" sz="2700"/>
              <a:t>Security Management</a:t>
            </a:r>
            <a:endParaRPr sz="2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CR" sz="2700"/>
              <a:t>Current hardware status</a:t>
            </a:r>
            <a:endParaRPr sz="2700"/>
          </a:p>
        </p:txBody>
      </p:sp>
      <p:pic>
        <p:nvPicPr>
          <p:cNvPr id="267" name="Google Shape;267;g202cb45d080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1350" y="2904028"/>
            <a:ext cx="6466525" cy="447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g202cb45d080_0_28"/>
          <p:cNvSpPr txBox="1"/>
          <p:nvPr>
            <p:ph idx="1" type="body"/>
          </p:nvPr>
        </p:nvSpPr>
        <p:spPr>
          <a:xfrm>
            <a:off x="1419350" y="2049425"/>
            <a:ext cx="8085300" cy="194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CR" sz="2700"/>
              <a:t>The registry centralizes the information necessary for the proper functioning of Windows OS.</a:t>
            </a:r>
            <a:endParaRPr sz="27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02cb45d080_0_33"/>
          <p:cNvSpPr txBox="1"/>
          <p:nvPr>
            <p:ph type="title"/>
          </p:nvPr>
        </p:nvSpPr>
        <p:spPr>
          <a:xfrm>
            <a:off x="1257300" y="547688"/>
            <a:ext cx="15773400" cy="124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/>
              <a:t>Scheduling</a:t>
            </a:r>
            <a:endParaRPr/>
          </a:p>
        </p:txBody>
      </p:sp>
      <p:sp>
        <p:nvSpPr>
          <p:cNvPr id="274" name="Google Shape;274;g202cb45d080_0_33"/>
          <p:cNvSpPr txBox="1"/>
          <p:nvPr>
            <p:ph idx="1" type="body"/>
          </p:nvPr>
        </p:nvSpPr>
        <p:spPr>
          <a:xfrm>
            <a:off x="1257300" y="3242551"/>
            <a:ext cx="15773400" cy="516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CR" sz="3400"/>
              <a:t>Scheduling manages multitasking by determining which threads receive the next time slice from the CPU. </a:t>
            </a:r>
            <a:endParaRPr sz="34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CR" sz="3400"/>
              <a:t>The main goal is to keep the CPU as busy as possible to maximize CPU utilization.</a:t>
            </a:r>
            <a:endParaRPr sz="34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CR" sz="3600"/>
              <a:t>Ensures that the limited CPU resources are used efficiently.</a:t>
            </a:r>
            <a:endParaRPr b="1"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>
            <p:ph type="title"/>
          </p:nvPr>
        </p:nvSpPr>
        <p:spPr>
          <a:xfrm>
            <a:off x="1257300" y="547688"/>
            <a:ext cx="15773400" cy="1240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1E3D"/>
              </a:buClr>
              <a:buSzPts val="4000"/>
              <a:buFont typeface="Calibri"/>
              <a:buNone/>
            </a:pPr>
            <a:r>
              <a:rPr lang="es-CR"/>
              <a:t>Windows System </a:t>
            </a:r>
            <a:r>
              <a:rPr lang="es-CR"/>
              <a:t>Architecture</a:t>
            </a:r>
            <a:r>
              <a:rPr lang="es-CR"/>
              <a:t> Agenda</a:t>
            </a:r>
            <a:endParaRPr/>
          </a:p>
        </p:txBody>
      </p:sp>
      <p:sp>
        <p:nvSpPr>
          <p:cNvPr id="103" name="Google Shape;103;p2"/>
          <p:cNvSpPr txBox="1"/>
          <p:nvPr>
            <p:ph idx="1" type="body"/>
          </p:nvPr>
        </p:nvSpPr>
        <p:spPr>
          <a:xfrm>
            <a:off x="1257300" y="1897039"/>
            <a:ext cx="157734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R" sz="3400">
                <a:solidFill>
                  <a:schemeClr val="accent1"/>
                </a:solidFill>
              </a:rPr>
              <a:t>PART I</a:t>
            </a:r>
            <a:endParaRPr sz="3400">
              <a:solidFill>
                <a:schemeClr val="accent1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CR" sz="3400"/>
              <a:t>OneCore Kernel</a:t>
            </a:r>
            <a:endParaRPr sz="3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CR" sz="3400"/>
              <a:t>Windows API</a:t>
            </a:r>
            <a:endParaRPr sz="3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CR" sz="3400"/>
              <a:t>Services, functions, and routines</a:t>
            </a:r>
            <a:endParaRPr sz="3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CR" sz="3400"/>
              <a:t>Virtual Memory</a:t>
            </a:r>
            <a:endParaRPr sz="3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CR" sz="3400"/>
              <a:t>Kernel Mode vs User Mode</a:t>
            </a:r>
            <a:endParaRPr sz="3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CR" sz="3400"/>
              <a:t>Registry</a:t>
            </a:r>
            <a:endParaRPr sz="3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CR" sz="3400"/>
              <a:t>Scheduling</a:t>
            </a:r>
            <a:endParaRPr sz="3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R" sz="3400">
                <a:solidFill>
                  <a:schemeClr val="accent1"/>
                </a:solidFill>
              </a:rPr>
              <a:t>PART II</a:t>
            </a:r>
            <a:endParaRPr sz="3400">
              <a:solidFill>
                <a:schemeClr val="accen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CR" sz="3400"/>
              <a:t>Drivers</a:t>
            </a:r>
            <a:endParaRPr sz="34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s-CR" sz="3400"/>
              <a:t>Drivers Characteristics</a:t>
            </a:r>
            <a:endParaRPr sz="3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CR" sz="3400"/>
              <a:t>Drivers on Windows</a:t>
            </a:r>
            <a:endParaRPr sz="3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CR" sz="3400"/>
              <a:t>Driver Architecture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02d8550dd0_0_69"/>
          <p:cNvSpPr txBox="1"/>
          <p:nvPr>
            <p:ph type="title"/>
          </p:nvPr>
        </p:nvSpPr>
        <p:spPr>
          <a:xfrm>
            <a:off x="1257300" y="547688"/>
            <a:ext cx="15773400" cy="124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/>
              <a:t>CPU Scheduler</a:t>
            </a:r>
            <a:endParaRPr/>
          </a:p>
        </p:txBody>
      </p:sp>
      <p:sp>
        <p:nvSpPr>
          <p:cNvPr id="280" name="Google Shape;280;g202d8550dd0_0_69"/>
          <p:cNvSpPr txBox="1"/>
          <p:nvPr>
            <p:ph idx="1" type="body"/>
          </p:nvPr>
        </p:nvSpPr>
        <p:spPr>
          <a:xfrm>
            <a:off x="1257300" y="2239940"/>
            <a:ext cx="15773400" cy="69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CR" sz="3200"/>
              <a:t>The CPU scheduler is responsible for selecting which process to execute when the CPU is idle.</a:t>
            </a:r>
            <a:endParaRPr sz="3200"/>
          </a:p>
        </p:txBody>
      </p:sp>
      <p:sp>
        <p:nvSpPr>
          <p:cNvPr id="281" name="Google Shape;281;g202d8550dd0_0_69"/>
          <p:cNvSpPr/>
          <p:nvPr/>
        </p:nvSpPr>
        <p:spPr>
          <a:xfrm>
            <a:off x="6930925" y="3587100"/>
            <a:ext cx="3749100" cy="147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2800">
                <a:latin typeface="Calibri"/>
                <a:ea typeface="Calibri"/>
                <a:cs typeface="Calibri"/>
                <a:sym typeface="Calibri"/>
              </a:rPr>
              <a:t>CPU </a:t>
            </a:r>
            <a:r>
              <a:rPr lang="es-CR" sz="2800">
                <a:latin typeface="Calibri"/>
                <a:ea typeface="Calibri"/>
                <a:cs typeface="Calibri"/>
                <a:sym typeface="Calibri"/>
              </a:rPr>
              <a:t>Scheduling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202d8550dd0_0_69"/>
          <p:cNvSpPr/>
          <p:nvPr/>
        </p:nvSpPr>
        <p:spPr>
          <a:xfrm>
            <a:off x="3181825" y="5907950"/>
            <a:ext cx="3749100" cy="147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2700">
                <a:latin typeface="Calibri"/>
                <a:ea typeface="Calibri"/>
                <a:cs typeface="Calibri"/>
                <a:sym typeface="Calibri"/>
              </a:rPr>
              <a:t>Preemptive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g202d8550dd0_0_69"/>
          <p:cNvSpPr/>
          <p:nvPr/>
        </p:nvSpPr>
        <p:spPr>
          <a:xfrm>
            <a:off x="10680025" y="5907950"/>
            <a:ext cx="3749100" cy="147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2700">
                <a:latin typeface="Calibri"/>
                <a:ea typeface="Calibri"/>
                <a:cs typeface="Calibri"/>
                <a:sym typeface="Calibri"/>
              </a:rPr>
              <a:t>Non-preemptive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4" name="Google Shape;284;g202d8550dd0_0_69"/>
          <p:cNvCxnSpPr>
            <a:stCxn id="281" idx="2"/>
            <a:endCxn id="283" idx="0"/>
          </p:cNvCxnSpPr>
          <p:nvPr/>
        </p:nvCxnSpPr>
        <p:spPr>
          <a:xfrm flipH="1" rot="-5400000">
            <a:off x="10259275" y="3612600"/>
            <a:ext cx="841500" cy="37491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" name="Google Shape;285;g202d8550dd0_0_69"/>
          <p:cNvCxnSpPr>
            <a:stCxn id="281" idx="2"/>
            <a:endCxn id="282" idx="0"/>
          </p:cNvCxnSpPr>
          <p:nvPr/>
        </p:nvCxnSpPr>
        <p:spPr>
          <a:xfrm rot="5400000">
            <a:off x="6510175" y="3612600"/>
            <a:ext cx="841500" cy="37491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02d8550dd0_0_87"/>
          <p:cNvSpPr txBox="1"/>
          <p:nvPr>
            <p:ph type="title"/>
          </p:nvPr>
        </p:nvSpPr>
        <p:spPr>
          <a:xfrm>
            <a:off x="1257300" y="547688"/>
            <a:ext cx="15773400" cy="124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/>
              <a:t>CPU-Scheduling decisions</a:t>
            </a:r>
            <a:endParaRPr/>
          </a:p>
        </p:txBody>
      </p:sp>
      <p:grpSp>
        <p:nvGrpSpPr>
          <p:cNvPr id="291" name="Google Shape;291;g202d8550dd0_0_87"/>
          <p:cNvGrpSpPr/>
          <p:nvPr/>
        </p:nvGrpSpPr>
        <p:grpSpPr>
          <a:xfrm>
            <a:off x="1257267" y="3276699"/>
            <a:ext cx="15563789" cy="3449754"/>
            <a:chOff x="998425" y="1182125"/>
            <a:chExt cx="1065400" cy="199500"/>
          </a:xfrm>
        </p:grpSpPr>
        <p:sp>
          <p:nvSpPr>
            <p:cNvPr id="292" name="Google Shape;292;g202d8550dd0_0_87"/>
            <p:cNvSpPr/>
            <p:nvPr/>
          </p:nvSpPr>
          <p:spPr>
            <a:xfrm>
              <a:off x="998425" y="1182125"/>
              <a:ext cx="1065400" cy="199500"/>
            </a:xfrm>
            <a:custGeom>
              <a:rect b="b" l="l" r="r" t="t"/>
              <a:pathLst>
                <a:path extrusionOk="0" h="7980" w="42616">
                  <a:moveTo>
                    <a:pt x="4324" y="1"/>
                  </a:moveTo>
                  <a:cubicBezTo>
                    <a:pt x="3159" y="1"/>
                    <a:pt x="1997" y="512"/>
                    <a:pt x="1246" y="1424"/>
                  </a:cubicBezTo>
                  <a:cubicBezTo>
                    <a:pt x="180" y="2720"/>
                    <a:pt x="1" y="4577"/>
                    <a:pt x="867" y="6031"/>
                  </a:cubicBezTo>
                  <a:cubicBezTo>
                    <a:pt x="1600" y="7262"/>
                    <a:pt x="2935" y="7980"/>
                    <a:pt x="4331" y="7980"/>
                  </a:cubicBezTo>
                  <a:cubicBezTo>
                    <a:pt x="4576" y="7980"/>
                    <a:pt x="4822" y="7958"/>
                    <a:pt x="5067" y="7913"/>
                  </a:cubicBezTo>
                  <a:cubicBezTo>
                    <a:pt x="6219" y="7700"/>
                    <a:pt x="7170" y="6971"/>
                    <a:pt x="7733" y="6006"/>
                  </a:cubicBezTo>
                  <a:cubicBezTo>
                    <a:pt x="8105" y="5370"/>
                    <a:pt x="8773" y="4970"/>
                    <a:pt x="9508" y="4970"/>
                  </a:cubicBezTo>
                  <a:lnTo>
                    <a:pt x="10488" y="4970"/>
                  </a:lnTo>
                  <a:cubicBezTo>
                    <a:pt x="11237" y="4970"/>
                    <a:pt x="11919" y="5376"/>
                    <a:pt x="12300" y="6020"/>
                  </a:cubicBezTo>
                  <a:lnTo>
                    <a:pt x="12307" y="6031"/>
                  </a:lnTo>
                  <a:cubicBezTo>
                    <a:pt x="13039" y="7262"/>
                    <a:pt x="14375" y="7980"/>
                    <a:pt x="15771" y="7980"/>
                  </a:cubicBezTo>
                  <a:cubicBezTo>
                    <a:pt x="16016" y="7980"/>
                    <a:pt x="16262" y="7958"/>
                    <a:pt x="16507" y="7913"/>
                  </a:cubicBezTo>
                  <a:cubicBezTo>
                    <a:pt x="17658" y="7700"/>
                    <a:pt x="18610" y="6971"/>
                    <a:pt x="19173" y="6006"/>
                  </a:cubicBezTo>
                  <a:cubicBezTo>
                    <a:pt x="19545" y="5370"/>
                    <a:pt x="20213" y="4970"/>
                    <a:pt x="20946" y="4970"/>
                  </a:cubicBezTo>
                  <a:lnTo>
                    <a:pt x="21928" y="4970"/>
                  </a:lnTo>
                  <a:cubicBezTo>
                    <a:pt x="22677" y="4970"/>
                    <a:pt x="23359" y="5376"/>
                    <a:pt x="23740" y="6020"/>
                  </a:cubicBezTo>
                  <a:lnTo>
                    <a:pt x="23747" y="6031"/>
                  </a:lnTo>
                  <a:cubicBezTo>
                    <a:pt x="24479" y="7262"/>
                    <a:pt x="25815" y="7980"/>
                    <a:pt x="27210" y="7980"/>
                  </a:cubicBezTo>
                  <a:cubicBezTo>
                    <a:pt x="27454" y="7980"/>
                    <a:pt x="27700" y="7958"/>
                    <a:pt x="27945" y="7913"/>
                  </a:cubicBezTo>
                  <a:cubicBezTo>
                    <a:pt x="29098" y="7700"/>
                    <a:pt x="30048" y="6971"/>
                    <a:pt x="30613" y="6006"/>
                  </a:cubicBezTo>
                  <a:cubicBezTo>
                    <a:pt x="30985" y="5370"/>
                    <a:pt x="31652" y="4970"/>
                    <a:pt x="32388" y="4970"/>
                  </a:cubicBezTo>
                  <a:lnTo>
                    <a:pt x="33368" y="4970"/>
                  </a:lnTo>
                  <a:cubicBezTo>
                    <a:pt x="34117" y="4970"/>
                    <a:pt x="34799" y="5376"/>
                    <a:pt x="35180" y="6020"/>
                  </a:cubicBezTo>
                  <a:lnTo>
                    <a:pt x="35187" y="6031"/>
                  </a:lnTo>
                  <a:cubicBezTo>
                    <a:pt x="35920" y="7262"/>
                    <a:pt x="37255" y="7980"/>
                    <a:pt x="38651" y="7980"/>
                  </a:cubicBezTo>
                  <a:cubicBezTo>
                    <a:pt x="38896" y="7980"/>
                    <a:pt x="39142" y="7958"/>
                    <a:pt x="39387" y="7913"/>
                  </a:cubicBezTo>
                  <a:cubicBezTo>
                    <a:pt x="41256" y="7567"/>
                    <a:pt x="42594" y="5866"/>
                    <a:pt x="42615" y="3993"/>
                  </a:cubicBezTo>
                  <a:cubicBezTo>
                    <a:pt x="42599" y="2323"/>
                    <a:pt x="41557" y="833"/>
                    <a:pt x="39994" y="246"/>
                  </a:cubicBezTo>
                  <a:cubicBezTo>
                    <a:pt x="39559" y="81"/>
                    <a:pt x="39100" y="2"/>
                    <a:pt x="38642" y="2"/>
                  </a:cubicBezTo>
                  <a:cubicBezTo>
                    <a:pt x="37477" y="2"/>
                    <a:pt x="36315" y="513"/>
                    <a:pt x="35565" y="1426"/>
                  </a:cubicBezTo>
                  <a:cubicBezTo>
                    <a:pt x="35428" y="1592"/>
                    <a:pt x="35304" y="1770"/>
                    <a:pt x="35195" y="1957"/>
                  </a:cubicBezTo>
                  <a:cubicBezTo>
                    <a:pt x="34817" y="2606"/>
                    <a:pt x="34133" y="3018"/>
                    <a:pt x="33382" y="3018"/>
                  </a:cubicBezTo>
                  <a:lnTo>
                    <a:pt x="32420" y="3018"/>
                  </a:lnTo>
                  <a:cubicBezTo>
                    <a:pt x="31683" y="3018"/>
                    <a:pt x="30996" y="2632"/>
                    <a:pt x="30624" y="1994"/>
                  </a:cubicBezTo>
                  <a:cubicBezTo>
                    <a:pt x="30157" y="1190"/>
                    <a:pt x="29425" y="572"/>
                    <a:pt x="28556" y="244"/>
                  </a:cubicBezTo>
                  <a:cubicBezTo>
                    <a:pt x="28121" y="80"/>
                    <a:pt x="27663" y="1"/>
                    <a:pt x="27205" y="1"/>
                  </a:cubicBezTo>
                  <a:cubicBezTo>
                    <a:pt x="26039" y="1"/>
                    <a:pt x="24877" y="513"/>
                    <a:pt x="24125" y="1426"/>
                  </a:cubicBezTo>
                  <a:cubicBezTo>
                    <a:pt x="23989" y="1592"/>
                    <a:pt x="23865" y="1770"/>
                    <a:pt x="23755" y="1957"/>
                  </a:cubicBezTo>
                  <a:cubicBezTo>
                    <a:pt x="23377" y="2606"/>
                    <a:pt x="22695" y="3018"/>
                    <a:pt x="21944" y="3018"/>
                  </a:cubicBezTo>
                  <a:lnTo>
                    <a:pt x="20981" y="3018"/>
                  </a:lnTo>
                  <a:cubicBezTo>
                    <a:pt x="20243" y="3018"/>
                    <a:pt x="19556" y="2632"/>
                    <a:pt x="19185" y="1994"/>
                  </a:cubicBezTo>
                  <a:cubicBezTo>
                    <a:pt x="18717" y="1190"/>
                    <a:pt x="17987" y="572"/>
                    <a:pt x="17116" y="244"/>
                  </a:cubicBezTo>
                  <a:cubicBezTo>
                    <a:pt x="16681" y="80"/>
                    <a:pt x="16223" y="1"/>
                    <a:pt x="15766" y="1"/>
                  </a:cubicBezTo>
                  <a:cubicBezTo>
                    <a:pt x="14600" y="1"/>
                    <a:pt x="13437" y="513"/>
                    <a:pt x="12686" y="1426"/>
                  </a:cubicBezTo>
                  <a:cubicBezTo>
                    <a:pt x="12549" y="1592"/>
                    <a:pt x="12425" y="1770"/>
                    <a:pt x="12316" y="1957"/>
                  </a:cubicBezTo>
                  <a:cubicBezTo>
                    <a:pt x="11937" y="2606"/>
                    <a:pt x="11255" y="3016"/>
                    <a:pt x="10504" y="3016"/>
                  </a:cubicBezTo>
                  <a:lnTo>
                    <a:pt x="9541" y="3016"/>
                  </a:lnTo>
                  <a:cubicBezTo>
                    <a:pt x="8805" y="3016"/>
                    <a:pt x="8116" y="2632"/>
                    <a:pt x="7745" y="1994"/>
                  </a:cubicBezTo>
                  <a:cubicBezTo>
                    <a:pt x="7277" y="1190"/>
                    <a:pt x="6547" y="572"/>
                    <a:pt x="5676" y="244"/>
                  </a:cubicBezTo>
                  <a:cubicBezTo>
                    <a:pt x="5241" y="80"/>
                    <a:pt x="4782" y="1"/>
                    <a:pt x="4324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869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g202d8550dd0_0_87"/>
            <p:cNvSpPr/>
            <p:nvPr/>
          </p:nvSpPr>
          <p:spPr>
            <a:xfrm>
              <a:off x="1017250" y="1193175"/>
              <a:ext cx="177475" cy="177500"/>
            </a:xfrm>
            <a:custGeom>
              <a:rect b="b" l="l" r="r" t="t"/>
              <a:pathLst>
                <a:path extrusionOk="0" h="7100" w="7099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E3E9E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R" sz="1900">
                  <a:solidFill>
                    <a:srgbClr val="FFFFFF"/>
                  </a:solidFill>
                </a:rPr>
                <a:t>R</a:t>
              </a:r>
              <a:r>
                <a:rPr b="1" lang="es-CR" sz="1900">
                  <a:solidFill>
                    <a:srgbClr val="FFFFFF"/>
                  </a:solidFill>
                </a:rPr>
                <a:t>unning</a:t>
              </a:r>
              <a:r>
                <a:rPr lang="es-CR" sz="1900">
                  <a:solidFill>
                    <a:srgbClr val="FFFFFF"/>
                  </a:solidFill>
                </a:rPr>
                <a:t> </a:t>
              </a:r>
              <a:r>
                <a:rPr lang="es-CR" sz="1900">
                  <a:solidFill>
                    <a:schemeClr val="lt1"/>
                  </a:solidFill>
                </a:rPr>
                <a:t>-&gt; </a:t>
              </a:r>
              <a:r>
                <a:rPr b="1" lang="es-CR" sz="1900">
                  <a:solidFill>
                    <a:schemeClr val="lt1"/>
                  </a:solidFill>
                </a:rPr>
                <a:t>waiting</a:t>
              </a:r>
              <a:r>
                <a:rPr lang="es-CR" sz="1900">
                  <a:solidFill>
                    <a:schemeClr val="lt1"/>
                  </a:solidFill>
                </a:rPr>
                <a:t> state</a:t>
              </a:r>
              <a:endParaRPr sz="1900">
                <a:solidFill>
                  <a:schemeClr val="lt1"/>
                </a:solidFill>
              </a:endParaRPr>
            </a:p>
          </p:txBody>
        </p:sp>
        <p:sp>
          <p:nvSpPr>
            <p:cNvPr id="294" name="Google Shape;294;g202d8550dd0_0_87"/>
            <p:cNvSpPr/>
            <p:nvPr/>
          </p:nvSpPr>
          <p:spPr>
            <a:xfrm>
              <a:off x="1303250" y="1193175"/>
              <a:ext cx="177475" cy="177500"/>
            </a:xfrm>
            <a:custGeom>
              <a:rect b="b" l="l" r="r" t="t"/>
              <a:pathLst>
                <a:path extrusionOk="0" h="7100" w="7099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E3E9E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CR" sz="1900">
                  <a:solidFill>
                    <a:schemeClr val="lt1"/>
                  </a:solidFill>
                </a:rPr>
                <a:t>R</a:t>
              </a:r>
              <a:r>
                <a:rPr b="1" lang="es-CR" sz="1900">
                  <a:solidFill>
                    <a:schemeClr val="lt1"/>
                  </a:solidFill>
                </a:rPr>
                <a:t>unning</a:t>
              </a:r>
              <a:r>
                <a:rPr lang="es-CR" sz="1900">
                  <a:solidFill>
                    <a:schemeClr val="lt1"/>
                  </a:solidFill>
                </a:rPr>
                <a:t> -&gt; </a:t>
              </a:r>
              <a:r>
                <a:rPr b="1" lang="es-CR" sz="1900">
                  <a:solidFill>
                    <a:schemeClr val="lt1"/>
                  </a:solidFill>
                </a:rPr>
                <a:t>ready </a:t>
              </a:r>
              <a:r>
                <a:rPr lang="es-CR" sz="1900">
                  <a:solidFill>
                    <a:schemeClr val="lt1"/>
                  </a:solidFill>
                </a:rPr>
                <a:t>state</a:t>
              </a:r>
              <a:endParaRPr sz="1900">
                <a:solidFill>
                  <a:schemeClr val="lt1"/>
                </a:solidFill>
              </a:endParaRPr>
            </a:p>
          </p:txBody>
        </p:sp>
        <p:sp>
          <p:nvSpPr>
            <p:cNvPr id="295" name="Google Shape;295;g202d8550dd0_0_87"/>
            <p:cNvSpPr/>
            <p:nvPr/>
          </p:nvSpPr>
          <p:spPr>
            <a:xfrm>
              <a:off x="1589250" y="1193175"/>
              <a:ext cx="177475" cy="177500"/>
            </a:xfrm>
            <a:custGeom>
              <a:rect b="b" l="l" r="r" t="t"/>
              <a:pathLst>
                <a:path extrusionOk="0" h="7100" w="7099">
                  <a:moveTo>
                    <a:pt x="3549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49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4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E3E9E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CR" sz="1900">
                  <a:solidFill>
                    <a:schemeClr val="lt1"/>
                  </a:solidFill>
                </a:rPr>
                <a:t>W</a:t>
              </a:r>
              <a:r>
                <a:rPr b="1" lang="es-CR" sz="1900">
                  <a:solidFill>
                    <a:schemeClr val="lt1"/>
                  </a:solidFill>
                </a:rPr>
                <a:t>aiting </a:t>
              </a:r>
              <a:r>
                <a:rPr lang="es-CR" sz="1900">
                  <a:solidFill>
                    <a:schemeClr val="lt1"/>
                  </a:solidFill>
                </a:rPr>
                <a:t>-&gt; </a:t>
              </a:r>
              <a:r>
                <a:rPr b="1" lang="es-CR" sz="1900">
                  <a:solidFill>
                    <a:schemeClr val="lt1"/>
                  </a:solidFill>
                </a:rPr>
                <a:t>ready </a:t>
              </a:r>
              <a:r>
                <a:rPr lang="es-CR" sz="1900">
                  <a:solidFill>
                    <a:schemeClr val="lt1"/>
                  </a:solidFill>
                </a:rPr>
                <a:t>state</a:t>
              </a:r>
              <a:endParaRPr sz="1900">
                <a:solidFill>
                  <a:schemeClr val="lt1"/>
                </a:solidFill>
              </a:endParaRPr>
            </a:p>
          </p:txBody>
        </p:sp>
        <p:sp>
          <p:nvSpPr>
            <p:cNvPr id="296" name="Google Shape;296;g202d8550dd0_0_87"/>
            <p:cNvSpPr/>
            <p:nvPr/>
          </p:nvSpPr>
          <p:spPr>
            <a:xfrm>
              <a:off x="1875200" y="1193175"/>
              <a:ext cx="177525" cy="177500"/>
            </a:xfrm>
            <a:custGeom>
              <a:rect b="b" l="l" r="r" t="t"/>
              <a:pathLst>
                <a:path extrusionOk="0" h="7100" w="7101">
                  <a:moveTo>
                    <a:pt x="3551" y="1"/>
                  </a:moveTo>
                  <a:cubicBezTo>
                    <a:pt x="1590" y="1"/>
                    <a:pt x="0" y="1589"/>
                    <a:pt x="0" y="3551"/>
                  </a:cubicBezTo>
                  <a:cubicBezTo>
                    <a:pt x="0" y="5511"/>
                    <a:pt x="1590" y="7099"/>
                    <a:pt x="3551" y="7099"/>
                  </a:cubicBezTo>
                  <a:cubicBezTo>
                    <a:pt x="5511" y="7099"/>
                    <a:pt x="7101" y="5511"/>
                    <a:pt x="7101" y="3551"/>
                  </a:cubicBezTo>
                  <a:cubicBezTo>
                    <a:pt x="7101" y="1589"/>
                    <a:pt x="5511" y="1"/>
                    <a:pt x="355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E3E9E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R" sz="1900">
                  <a:solidFill>
                    <a:schemeClr val="lt1"/>
                  </a:solidFill>
                </a:rPr>
                <a:t>When a process </a:t>
              </a:r>
              <a:r>
                <a:rPr b="1" lang="es-CR" sz="1900">
                  <a:solidFill>
                    <a:schemeClr val="lt1"/>
                  </a:solidFill>
                </a:rPr>
                <a:t>terminates</a:t>
              </a:r>
              <a:endParaRPr b="1" sz="1900">
                <a:solidFill>
                  <a:schemeClr val="lt1"/>
                </a:solidFill>
              </a:endParaRPr>
            </a:p>
          </p:txBody>
        </p:sp>
      </p:grpSp>
      <p:sp>
        <p:nvSpPr>
          <p:cNvPr id="297" name="Google Shape;297;g202d8550dd0_0_87"/>
          <p:cNvSpPr txBox="1"/>
          <p:nvPr>
            <p:ph type="title"/>
          </p:nvPr>
        </p:nvSpPr>
        <p:spPr>
          <a:xfrm>
            <a:off x="1257300" y="1787888"/>
            <a:ext cx="15773400" cy="124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3700">
                <a:solidFill>
                  <a:srgbClr val="3D85C6"/>
                </a:solidFill>
              </a:rPr>
              <a:t>Transition from:</a:t>
            </a:r>
            <a:endParaRPr sz="3700">
              <a:solidFill>
                <a:srgbClr val="3D85C6"/>
              </a:solidFill>
            </a:endParaRPr>
          </a:p>
        </p:txBody>
      </p:sp>
      <p:sp>
        <p:nvSpPr>
          <p:cNvPr id="298" name="Google Shape;298;g202d8550dd0_0_87"/>
          <p:cNvSpPr/>
          <p:nvPr/>
        </p:nvSpPr>
        <p:spPr>
          <a:xfrm>
            <a:off x="1733550" y="6975050"/>
            <a:ext cx="2114700" cy="11382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1700">
                <a:latin typeface="Calibri"/>
                <a:ea typeface="Calibri"/>
                <a:cs typeface="Calibri"/>
                <a:sym typeface="Calibri"/>
              </a:rPr>
              <a:t>Non-preemptive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202d8550dd0_0_87"/>
          <p:cNvSpPr/>
          <p:nvPr/>
        </p:nvSpPr>
        <p:spPr>
          <a:xfrm>
            <a:off x="6000750" y="6975050"/>
            <a:ext cx="2114700" cy="11382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1700">
                <a:latin typeface="Calibri"/>
                <a:ea typeface="Calibri"/>
                <a:cs typeface="Calibri"/>
                <a:sym typeface="Calibri"/>
              </a:rPr>
              <a:t>Preemptive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g202d8550dd0_0_87"/>
          <p:cNvSpPr/>
          <p:nvPr/>
        </p:nvSpPr>
        <p:spPr>
          <a:xfrm>
            <a:off x="14325600" y="6975050"/>
            <a:ext cx="2114700" cy="11382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1700">
                <a:latin typeface="Calibri"/>
                <a:ea typeface="Calibri"/>
                <a:cs typeface="Calibri"/>
                <a:sym typeface="Calibri"/>
              </a:rPr>
              <a:t>Non-preemptive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202d8550dd0_0_87"/>
          <p:cNvSpPr/>
          <p:nvPr/>
        </p:nvSpPr>
        <p:spPr>
          <a:xfrm>
            <a:off x="10163175" y="6975050"/>
            <a:ext cx="2114700" cy="11382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1700">
                <a:latin typeface="Calibri"/>
                <a:ea typeface="Calibri"/>
                <a:cs typeface="Calibri"/>
                <a:sym typeface="Calibri"/>
              </a:rPr>
              <a:t>Preemptive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02d8550dd0_0_74"/>
          <p:cNvSpPr txBox="1"/>
          <p:nvPr>
            <p:ph type="title"/>
          </p:nvPr>
        </p:nvSpPr>
        <p:spPr>
          <a:xfrm>
            <a:off x="1257300" y="547688"/>
            <a:ext cx="15773400" cy="124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/>
              <a:t>Windows Scheduling</a:t>
            </a:r>
            <a:endParaRPr/>
          </a:p>
        </p:txBody>
      </p:sp>
      <p:sp>
        <p:nvSpPr>
          <p:cNvPr id="307" name="Google Shape;307;g202d8550dd0_0_74"/>
          <p:cNvSpPr txBox="1"/>
          <p:nvPr>
            <p:ph idx="1" type="body"/>
          </p:nvPr>
        </p:nvSpPr>
        <p:spPr>
          <a:xfrm>
            <a:off x="1257300" y="1897050"/>
            <a:ext cx="7704900" cy="771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CR"/>
              <a:t>Scheduling Algorithm:</a:t>
            </a:r>
            <a:r>
              <a:rPr lang="es-CR"/>
              <a:t> Preemptive Priority-Based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CR"/>
              <a:t>Windows Dispatcher: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CR"/>
              <a:t>Responsible for thread scheduling.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CR"/>
              <a:t>Ensures that the </a:t>
            </a:r>
            <a:r>
              <a:rPr lang="es-CR"/>
              <a:t>highest</a:t>
            </a:r>
            <a:r>
              <a:rPr lang="es-CR"/>
              <a:t> priority always runs.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CR"/>
              <a:t>Execution</a:t>
            </a:r>
            <a:r>
              <a:rPr b="1" lang="es-CR"/>
              <a:t> Criteria</a:t>
            </a:r>
            <a:r>
              <a:rPr lang="es-CR"/>
              <a:t>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CR"/>
              <a:t>Thread priority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CR"/>
              <a:t>Thread completion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CR"/>
              <a:t>Time quantum expiration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CR"/>
              <a:t>Blocking system call I/O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202d8550dd0_0_74"/>
          <p:cNvSpPr txBox="1"/>
          <p:nvPr>
            <p:ph idx="1" type="body"/>
          </p:nvPr>
        </p:nvSpPr>
        <p:spPr>
          <a:xfrm>
            <a:off x="9325800" y="1897050"/>
            <a:ext cx="7704900" cy="771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CR"/>
              <a:t>Priorities: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CR"/>
              <a:t>Variable Class: Priorities from 1 to 15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CR"/>
              <a:t>Real-Time Class: Priorities from 16 to 31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s-CR"/>
              <a:t>Priority 0</a:t>
            </a:r>
            <a:r>
              <a:rPr lang="es-CR"/>
              <a:t>: For memory management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CR"/>
              <a:t>Priority Scheme</a:t>
            </a:r>
            <a:r>
              <a:rPr lang="es-CR"/>
              <a:t>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CR"/>
              <a:t>32 priority levels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CR"/>
              <a:t>Uses a queue for each priority level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CR"/>
              <a:t>Traverses the queues from highest to lowest priority to find the next ready thread.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02d8550dd0_0_124"/>
          <p:cNvSpPr txBox="1"/>
          <p:nvPr>
            <p:ph type="title"/>
          </p:nvPr>
        </p:nvSpPr>
        <p:spPr>
          <a:xfrm>
            <a:off x="1257300" y="547688"/>
            <a:ext cx="15773400" cy="124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/>
              <a:t>Windows Thread Priorities</a:t>
            </a:r>
            <a:endParaRPr/>
          </a:p>
        </p:txBody>
      </p:sp>
      <p:sp>
        <p:nvSpPr>
          <p:cNvPr id="314" name="Google Shape;314;g202d8550dd0_0_124"/>
          <p:cNvSpPr txBox="1"/>
          <p:nvPr>
            <p:ph idx="1" type="body"/>
          </p:nvPr>
        </p:nvSpPr>
        <p:spPr>
          <a:xfrm>
            <a:off x="3009900" y="7715250"/>
            <a:ext cx="11544300" cy="51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s-CR" sz="2300"/>
              <a:t>Source: Silberschatz, A., Galvin, P.B., &amp; Gagne, G. Operating System Concepts</a:t>
            </a:r>
            <a:endParaRPr i="1" sz="2300"/>
          </a:p>
        </p:txBody>
      </p:sp>
      <p:pic>
        <p:nvPicPr>
          <p:cNvPr id="315" name="Google Shape;315;g202d8550dd0_0_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400" y="2095500"/>
            <a:ext cx="12325349" cy="56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02d8550dd0_0_131"/>
          <p:cNvSpPr txBox="1"/>
          <p:nvPr>
            <p:ph type="title"/>
          </p:nvPr>
        </p:nvSpPr>
        <p:spPr>
          <a:xfrm>
            <a:off x="1257300" y="547688"/>
            <a:ext cx="15773400" cy="124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/>
              <a:t>What is a Driver?</a:t>
            </a:r>
            <a:endParaRPr/>
          </a:p>
        </p:txBody>
      </p:sp>
      <p:sp>
        <p:nvSpPr>
          <p:cNvPr id="321" name="Google Shape;321;g202d8550dd0_0_131"/>
          <p:cNvSpPr txBox="1"/>
          <p:nvPr>
            <p:ph idx="1" type="body"/>
          </p:nvPr>
        </p:nvSpPr>
        <p:spPr>
          <a:xfrm>
            <a:off x="1352550" y="2830494"/>
            <a:ext cx="15773400" cy="366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CR" sz="3600"/>
              <a:t>A driver is a software component designed to facilitate communication between applications and hardware devices.</a:t>
            </a:r>
            <a:endParaRPr sz="36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CR" sz="3300"/>
              <a:t>Drivers </a:t>
            </a:r>
            <a:r>
              <a:rPr b="1" lang="es-CR" sz="3300"/>
              <a:t>detect</a:t>
            </a:r>
            <a:r>
              <a:rPr lang="es-CR" sz="3300"/>
              <a:t>, </a:t>
            </a:r>
            <a:r>
              <a:rPr b="1" lang="es-CR" sz="3300"/>
              <a:t>initialize</a:t>
            </a:r>
            <a:r>
              <a:rPr lang="es-CR" sz="3300"/>
              <a:t>, and </a:t>
            </a:r>
            <a:r>
              <a:rPr b="1" lang="es-CR" sz="3300"/>
              <a:t>manage </a:t>
            </a:r>
            <a:r>
              <a:rPr lang="es-CR" sz="3300"/>
              <a:t>hardware devices, allowing applications and the Operating System to send commands and receive data from the device.</a:t>
            </a:r>
            <a:endParaRPr sz="33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02d8550dd0_0_136"/>
          <p:cNvSpPr txBox="1"/>
          <p:nvPr>
            <p:ph type="title"/>
          </p:nvPr>
        </p:nvSpPr>
        <p:spPr>
          <a:xfrm>
            <a:off x="1257300" y="547688"/>
            <a:ext cx="15773400" cy="124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/>
              <a:t>Characteristics of Drivers</a:t>
            </a:r>
            <a:endParaRPr/>
          </a:p>
        </p:txBody>
      </p:sp>
      <p:sp>
        <p:nvSpPr>
          <p:cNvPr id="327" name="Google Shape;327;g202d8550dd0_0_136"/>
          <p:cNvSpPr txBox="1"/>
          <p:nvPr>
            <p:ph idx="1" type="body"/>
          </p:nvPr>
        </p:nvSpPr>
        <p:spPr>
          <a:xfrm>
            <a:off x="11372275" y="6624325"/>
            <a:ext cx="2933700" cy="136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CR"/>
              <a:t>Lifespan</a:t>
            </a:r>
            <a:r>
              <a:rPr lang="es-CR"/>
              <a:t> Correspondence</a:t>
            </a:r>
            <a:endParaRPr/>
          </a:p>
        </p:txBody>
      </p:sp>
      <p:grpSp>
        <p:nvGrpSpPr>
          <p:cNvPr id="328" name="Google Shape;328;g202d8550dd0_0_136"/>
          <p:cNvGrpSpPr/>
          <p:nvPr/>
        </p:nvGrpSpPr>
        <p:grpSpPr>
          <a:xfrm>
            <a:off x="3542613" y="3393929"/>
            <a:ext cx="10439257" cy="3154140"/>
            <a:chOff x="5194708" y="3484366"/>
            <a:chExt cx="3148148" cy="987304"/>
          </a:xfrm>
        </p:grpSpPr>
        <p:grpSp>
          <p:nvGrpSpPr>
            <p:cNvPr id="329" name="Google Shape;329;g202d8550dd0_0_136"/>
            <p:cNvGrpSpPr/>
            <p:nvPr/>
          </p:nvGrpSpPr>
          <p:grpSpPr>
            <a:xfrm>
              <a:off x="7531521" y="3484366"/>
              <a:ext cx="811335" cy="987304"/>
              <a:chOff x="3379425" y="1617275"/>
              <a:chExt cx="1090650" cy="1327200"/>
            </a:xfrm>
          </p:grpSpPr>
          <p:sp>
            <p:nvSpPr>
              <p:cNvPr id="330" name="Google Shape;330;g202d8550dd0_0_136"/>
              <p:cNvSpPr/>
              <p:nvPr/>
            </p:nvSpPr>
            <p:spPr>
              <a:xfrm>
                <a:off x="3554475" y="1792400"/>
                <a:ext cx="740475" cy="740375"/>
              </a:xfrm>
              <a:custGeom>
                <a:rect b="b" l="l" r="r" t="t"/>
                <a:pathLst>
                  <a:path extrusionOk="0" h="29615" w="29619">
                    <a:moveTo>
                      <a:pt x="14809" y="1"/>
                    </a:moveTo>
                    <a:cubicBezTo>
                      <a:pt x="6631" y="1"/>
                      <a:pt x="0" y="6631"/>
                      <a:pt x="0" y="14809"/>
                    </a:cubicBezTo>
                    <a:cubicBezTo>
                      <a:pt x="0" y="22988"/>
                      <a:pt x="6631" y="29615"/>
                      <a:pt x="14809" y="29615"/>
                    </a:cubicBezTo>
                    <a:cubicBezTo>
                      <a:pt x="22987" y="29615"/>
                      <a:pt x="29618" y="22988"/>
                      <a:pt x="29618" y="14809"/>
                    </a:cubicBezTo>
                    <a:cubicBezTo>
                      <a:pt x="29618" y="6631"/>
                      <a:pt x="22987" y="1"/>
                      <a:pt x="14809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A5B7C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g202d8550dd0_0_136"/>
              <p:cNvSpPr/>
              <p:nvPr/>
            </p:nvSpPr>
            <p:spPr>
              <a:xfrm>
                <a:off x="3379425" y="1617275"/>
                <a:ext cx="1090650" cy="1273950"/>
              </a:xfrm>
              <a:custGeom>
                <a:rect b="b" l="l" r="r" t="t"/>
                <a:pathLst>
                  <a:path extrusionOk="0" h="50958" w="43626">
                    <a:moveTo>
                      <a:pt x="21811" y="0"/>
                    </a:moveTo>
                    <a:cubicBezTo>
                      <a:pt x="9785" y="0"/>
                      <a:pt x="0" y="9788"/>
                      <a:pt x="0" y="21814"/>
                    </a:cubicBezTo>
                    <a:cubicBezTo>
                      <a:pt x="8" y="22289"/>
                      <a:pt x="401" y="22672"/>
                      <a:pt x="876" y="22672"/>
                    </a:cubicBezTo>
                    <a:cubicBezTo>
                      <a:pt x="1355" y="22672"/>
                      <a:pt x="1744" y="22289"/>
                      <a:pt x="1755" y="21814"/>
                    </a:cubicBezTo>
                    <a:cubicBezTo>
                      <a:pt x="1755" y="10757"/>
                      <a:pt x="10754" y="1755"/>
                      <a:pt x="21811" y="1755"/>
                    </a:cubicBezTo>
                    <a:cubicBezTo>
                      <a:pt x="32869" y="1755"/>
                      <a:pt x="41867" y="10753"/>
                      <a:pt x="41867" y="21814"/>
                    </a:cubicBezTo>
                    <a:cubicBezTo>
                      <a:pt x="41871" y="32872"/>
                      <a:pt x="32869" y="41870"/>
                      <a:pt x="21811" y="41870"/>
                    </a:cubicBezTo>
                    <a:cubicBezTo>
                      <a:pt x="21329" y="41870"/>
                      <a:pt x="20932" y="42263"/>
                      <a:pt x="20935" y="42750"/>
                    </a:cubicBezTo>
                    <a:lnTo>
                      <a:pt x="20935" y="50957"/>
                    </a:lnTo>
                    <a:lnTo>
                      <a:pt x="22691" y="50942"/>
                    </a:lnTo>
                    <a:lnTo>
                      <a:pt x="22691" y="43610"/>
                    </a:lnTo>
                    <a:cubicBezTo>
                      <a:pt x="34312" y="43147"/>
                      <a:pt x="43626" y="33547"/>
                      <a:pt x="43626" y="21814"/>
                    </a:cubicBezTo>
                    <a:cubicBezTo>
                      <a:pt x="43626" y="9785"/>
                      <a:pt x="33841" y="0"/>
                      <a:pt x="21811" y="0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g202d8550dd0_0_136"/>
              <p:cNvSpPr/>
              <p:nvPr/>
            </p:nvSpPr>
            <p:spPr>
              <a:xfrm>
                <a:off x="3775050" y="2771175"/>
                <a:ext cx="300875" cy="173300"/>
              </a:xfrm>
              <a:custGeom>
                <a:rect b="b" l="l" r="r" t="t"/>
                <a:pathLst>
                  <a:path extrusionOk="0" h="6932" w="12035">
                    <a:moveTo>
                      <a:pt x="11087" y="1"/>
                    </a:moveTo>
                    <a:cubicBezTo>
                      <a:pt x="10861" y="1"/>
                      <a:pt x="10636" y="87"/>
                      <a:pt x="10465" y="260"/>
                    </a:cubicBezTo>
                    <a:lnTo>
                      <a:pt x="6866" y="3859"/>
                    </a:lnTo>
                    <a:lnTo>
                      <a:pt x="5979" y="4742"/>
                    </a:lnTo>
                    <a:lnTo>
                      <a:pt x="5110" y="3874"/>
                    </a:lnTo>
                    <a:lnTo>
                      <a:pt x="1496" y="260"/>
                    </a:lnTo>
                    <a:cubicBezTo>
                      <a:pt x="1342" y="153"/>
                      <a:pt x="1166" y="102"/>
                      <a:pt x="990" y="102"/>
                    </a:cubicBezTo>
                    <a:cubicBezTo>
                      <a:pt x="731" y="102"/>
                      <a:pt x="475" y="214"/>
                      <a:pt x="298" y="427"/>
                    </a:cubicBezTo>
                    <a:cubicBezTo>
                      <a:pt x="1" y="783"/>
                      <a:pt x="23" y="1306"/>
                      <a:pt x="350" y="1636"/>
                    </a:cubicBezTo>
                    <a:lnTo>
                      <a:pt x="5389" y="6675"/>
                    </a:lnTo>
                    <a:cubicBezTo>
                      <a:pt x="5559" y="6846"/>
                      <a:pt x="5784" y="6931"/>
                      <a:pt x="6009" y="6931"/>
                    </a:cubicBezTo>
                    <a:cubicBezTo>
                      <a:pt x="6234" y="6931"/>
                      <a:pt x="6459" y="6846"/>
                      <a:pt x="6632" y="6675"/>
                    </a:cubicBezTo>
                    <a:lnTo>
                      <a:pt x="11667" y="1636"/>
                    </a:lnTo>
                    <a:cubicBezTo>
                      <a:pt x="12016" y="1250"/>
                      <a:pt x="12034" y="668"/>
                      <a:pt x="11712" y="260"/>
                    </a:cubicBezTo>
                    <a:cubicBezTo>
                      <a:pt x="11539" y="87"/>
                      <a:pt x="11313" y="1"/>
                      <a:pt x="11087" y="1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3" name="Google Shape;333;g202d8550dd0_0_136"/>
            <p:cNvGrpSpPr/>
            <p:nvPr/>
          </p:nvGrpSpPr>
          <p:grpSpPr>
            <a:xfrm>
              <a:off x="6752546" y="3484366"/>
              <a:ext cx="811428" cy="987304"/>
              <a:chOff x="2332275" y="1617275"/>
              <a:chExt cx="1090775" cy="1327200"/>
            </a:xfrm>
          </p:grpSpPr>
          <p:sp>
            <p:nvSpPr>
              <p:cNvPr id="334" name="Google Shape;334;g202d8550dd0_0_136"/>
              <p:cNvSpPr/>
              <p:nvPr/>
            </p:nvSpPr>
            <p:spPr>
              <a:xfrm>
                <a:off x="2507425" y="1792400"/>
                <a:ext cx="740375" cy="740375"/>
              </a:xfrm>
              <a:custGeom>
                <a:rect b="b" l="l" r="r" t="t"/>
                <a:pathLst>
                  <a:path extrusionOk="0" h="29615" w="29615">
                    <a:moveTo>
                      <a:pt x="14810" y="1"/>
                    </a:moveTo>
                    <a:cubicBezTo>
                      <a:pt x="6631" y="1"/>
                      <a:pt x="1" y="6631"/>
                      <a:pt x="1" y="14809"/>
                    </a:cubicBezTo>
                    <a:cubicBezTo>
                      <a:pt x="1" y="22988"/>
                      <a:pt x="6631" y="29615"/>
                      <a:pt x="14810" y="29615"/>
                    </a:cubicBezTo>
                    <a:cubicBezTo>
                      <a:pt x="22988" y="29615"/>
                      <a:pt x="29615" y="22988"/>
                      <a:pt x="29615" y="14809"/>
                    </a:cubicBezTo>
                    <a:cubicBezTo>
                      <a:pt x="29615" y="6631"/>
                      <a:pt x="22988" y="1"/>
                      <a:pt x="14810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667E9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g202d8550dd0_0_136"/>
              <p:cNvSpPr/>
              <p:nvPr/>
            </p:nvSpPr>
            <p:spPr>
              <a:xfrm>
                <a:off x="2332275" y="1617275"/>
                <a:ext cx="1090775" cy="1273950"/>
              </a:xfrm>
              <a:custGeom>
                <a:rect b="b" l="l" r="r" t="t"/>
                <a:pathLst>
                  <a:path extrusionOk="0" h="50958" w="43631">
                    <a:moveTo>
                      <a:pt x="21816" y="0"/>
                    </a:moveTo>
                    <a:cubicBezTo>
                      <a:pt x="9786" y="0"/>
                      <a:pt x="1" y="9788"/>
                      <a:pt x="1" y="21814"/>
                    </a:cubicBezTo>
                    <a:cubicBezTo>
                      <a:pt x="12" y="22289"/>
                      <a:pt x="402" y="22672"/>
                      <a:pt x="880" y="22672"/>
                    </a:cubicBezTo>
                    <a:cubicBezTo>
                      <a:pt x="1355" y="22672"/>
                      <a:pt x="1745" y="22289"/>
                      <a:pt x="1756" y="21814"/>
                    </a:cubicBezTo>
                    <a:cubicBezTo>
                      <a:pt x="1756" y="10757"/>
                      <a:pt x="10754" y="1755"/>
                      <a:pt x="21812" y="1755"/>
                    </a:cubicBezTo>
                    <a:cubicBezTo>
                      <a:pt x="32869" y="1755"/>
                      <a:pt x="41871" y="10753"/>
                      <a:pt x="41871" y="21814"/>
                    </a:cubicBezTo>
                    <a:cubicBezTo>
                      <a:pt x="41871" y="32872"/>
                      <a:pt x="32873" y="41870"/>
                      <a:pt x="21816" y="41870"/>
                    </a:cubicBezTo>
                    <a:cubicBezTo>
                      <a:pt x="21329" y="41870"/>
                      <a:pt x="20936" y="42263"/>
                      <a:pt x="20936" y="42750"/>
                    </a:cubicBezTo>
                    <a:lnTo>
                      <a:pt x="20936" y="50957"/>
                    </a:lnTo>
                    <a:lnTo>
                      <a:pt x="22691" y="50942"/>
                    </a:lnTo>
                    <a:lnTo>
                      <a:pt x="22691" y="43610"/>
                    </a:lnTo>
                    <a:cubicBezTo>
                      <a:pt x="34317" y="43147"/>
                      <a:pt x="43630" y="33547"/>
                      <a:pt x="43627" y="21814"/>
                    </a:cubicBezTo>
                    <a:cubicBezTo>
                      <a:pt x="43627" y="9785"/>
                      <a:pt x="33842" y="0"/>
                      <a:pt x="21816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g202d8550dd0_0_136"/>
              <p:cNvSpPr/>
              <p:nvPr/>
            </p:nvSpPr>
            <p:spPr>
              <a:xfrm>
                <a:off x="2727925" y="2771175"/>
                <a:ext cx="300950" cy="173300"/>
              </a:xfrm>
              <a:custGeom>
                <a:rect b="b" l="l" r="r" t="t"/>
                <a:pathLst>
                  <a:path extrusionOk="0" h="6932" w="12038">
                    <a:moveTo>
                      <a:pt x="11088" y="1"/>
                    </a:moveTo>
                    <a:cubicBezTo>
                      <a:pt x="10863" y="1"/>
                      <a:pt x="10637" y="87"/>
                      <a:pt x="10465" y="260"/>
                    </a:cubicBezTo>
                    <a:lnTo>
                      <a:pt x="6869" y="3859"/>
                    </a:lnTo>
                    <a:lnTo>
                      <a:pt x="5982" y="4742"/>
                    </a:lnTo>
                    <a:lnTo>
                      <a:pt x="5110" y="3874"/>
                    </a:lnTo>
                    <a:lnTo>
                      <a:pt x="1496" y="260"/>
                    </a:lnTo>
                    <a:cubicBezTo>
                      <a:pt x="1342" y="153"/>
                      <a:pt x="1165" y="102"/>
                      <a:pt x="990" y="102"/>
                    </a:cubicBezTo>
                    <a:cubicBezTo>
                      <a:pt x="731" y="102"/>
                      <a:pt x="475" y="214"/>
                      <a:pt x="297" y="427"/>
                    </a:cubicBezTo>
                    <a:cubicBezTo>
                      <a:pt x="1" y="783"/>
                      <a:pt x="27" y="1306"/>
                      <a:pt x="353" y="1636"/>
                    </a:cubicBezTo>
                    <a:lnTo>
                      <a:pt x="5388" y="6675"/>
                    </a:lnTo>
                    <a:cubicBezTo>
                      <a:pt x="5561" y="6846"/>
                      <a:pt x="5785" y="6931"/>
                      <a:pt x="6010" y="6931"/>
                    </a:cubicBezTo>
                    <a:cubicBezTo>
                      <a:pt x="6234" y="6931"/>
                      <a:pt x="6459" y="6846"/>
                      <a:pt x="6632" y="6675"/>
                    </a:cubicBezTo>
                    <a:lnTo>
                      <a:pt x="11667" y="1636"/>
                    </a:lnTo>
                    <a:cubicBezTo>
                      <a:pt x="12019" y="1250"/>
                      <a:pt x="12038" y="668"/>
                      <a:pt x="11711" y="260"/>
                    </a:cubicBezTo>
                    <a:cubicBezTo>
                      <a:pt x="11539" y="87"/>
                      <a:pt x="11313" y="1"/>
                      <a:pt x="11088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7" name="Google Shape;337;g202d8550dd0_0_136"/>
            <p:cNvGrpSpPr/>
            <p:nvPr/>
          </p:nvGrpSpPr>
          <p:grpSpPr>
            <a:xfrm>
              <a:off x="5973664" y="3484366"/>
              <a:ext cx="811335" cy="987304"/>
              <a:chOff x="1285250" y="1617275"/>
              <a:chExt cx="1090650" cy="1327200"/>
            </a:xfrm>
          </p:grpSpPr>
          <p:sp>
            <p:nvSpPr>
              <p:cNvPr id="338" name="Google Shape;338;g202d8550dd0_0_136"/>
              <p:cNvSpPr/>
              <p:nvPr/>
            </p:nvSpPr>
            <p:spPr>
              <a:xfrm>
                <a:off x="1460300" y="1792400"/>
                <a:ext cx="740475" cy="740375"/>
              </a:xfrm>
              <a:custGeom>
                <a:rect b="b" l="l" r="r" t="t"/>
                <a:pathLst>
                  <a:path extrusionOk="0" h="29615" w="29619">
                    <a:moveTo>
                      <a:pt x="14809" y="1"/>
                    </a:moveTo>
                    <a:cubicBezTo>
                      <a:pt x="6631" y="1"/>
                      <a:pt x="0" y="6631"/>
                      <a:pt x="0" y="14809"/>
                    </a:cubicBezTo>
                    <a:cubicBezTo>
                      <a:pt x="0" y="22988"/>
                      <a:pt x="6631" y="29615"/>
                      <a:pt x="14809" y="29615"/>
                    </a:cubicBezTo>
                    <a:cubicBezTo>
                      <a:pt x="22987" y="29615"/>
                      <a:pt x="29618" y="22988"/>
                      <a:pt x="29618" y="14809"/>
                    </a:cubicBezTo>
                    <a:cubicBezTo>
                      <a:pt x="29618" y="6631"/>
                      <a:pt x="22987" y="1"/>
                      <a:pt x="14809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445D7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g202d8550dd0_0_136"/>
              <p:cNvSpPr/>
              <p:nvPr/>
            </p:nvSpPr>
            <p:spPr>
              <a:xfrm>
                <a:off x="1285250" y="1617275"/>
                <a:ext cx="1090650" cy="1273950"/>
              </a:xfrm>
              <a:custGeom>
                <a:rect b="b" l="l" r="r" t="t"/>
                <a:pathLst>
                  <a:path extrusionOk="0" h="50958" w="43626">
                    <a:moveTo>
                      <a:pt x="21811" y="0"/>
                    </a:moveTo>
                    <a:cubicBezTo>
                      <a:pt x="9785" y="0"/>
                      <a:pt x="0" y="9788"/>
                      <a:pt x="0" y="21814"/>
                    </a:cubicBezTo>
                    <a:cubicBezTo>
                      <a:pt x="8" y="22289"/>
                      <a:pt x="401" y="22672"/>
                      <a:pt x="876" y="22672"/>
                    </a:cubicBezTo>
                    <a:cubicBezTo>
                      <a:pt x="1355" y="22672"/>
                      <a:pt x="1744" y="22289"/>
                      <a:pt x="1755" y="21814"/>
                    </a:cubicBezTo>
                    <a:cubicBezTo>
                      <a:pt x="1755" y="10757"/>
                      <a:pt x="10754" y="1755"/>
                      <a:pt x="21811" y="1755"/>
                    </a:cubicBezTo>
                    <a:cubicBezTo>
                      <a:pt x="32869" y="1755"/>
                      <a:pt x="41867" y="10753"/>
                      <a:pt x="41867" y="21814"/>
                    </a:cubicBezTo>
                    <a:cubicBezTo>
                      <a:pt x="41871" y="32872"/>
                      <a:pt x="32869" y="41870"/>
                      <a:pt x="21811" y="41870"/>
                    </a:cubicBezTo>
                    <a:cubicBezTo>
                      <a:pt x="21329" y="41870"/>
                      <a:pt x="20932" y="42263"/>
                      <a:pt x="20936" y="42750"/>
                    </a:cubicBezTo>
                    <a:lnTo>
                      <a:pt x="20936" y="50957"/>
                    </a:lnTo>
                    <a:lnTo>
                      <a:pt x="22691" y="50942"/>
                    </a:lnTo>
                    <a:lnTo>
                      <a:pt x="22691" y="43610"/>
                    </a:lnTo>
                    <a:cubicBezTo>
                      <a:pt x="34312" y="43147"/>
                      <a:pt x="43626" y="33547"/>
                      <a:pt x="43626" y="21814"/>
                    </a:cubicBezTo>
                    <a:cubicBezTo>
                      <a:pt x="43626" y="9785"/>
                      <a:pt x="33841" y="0"/>
                      <a:pt x="21811" y="0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g202d8550dd0_0_136"/>
              <p:cNvSpPr/>
              <p:nvPr/>
            </p:nvSpPr>
            <p:spPr>
              <a:xfrm>
                <a:off x="1680900" y="2771175"/>
                <a:ext cx="300850" cy="173300"/>
              </a:xfrm>
              <a:custGeom>
                <a:rect b="b" l="l" r="r" t="t"/>
                <a:pathLst>
                  <a:path extrusionOk="0" h="6932" w="12034">
                    <a:moveTo>
                      <a:pt x="11086" y="1"/>
                    </a:moveTo>
                    <a:cubicBezTo>
                      <a:pt x="10860" y="1"/>
                      <a:pt x="10635" y="87"/>
                      <a:pt x="10464" y="260"/>
                    </a:cubicBezTo>
                    <a:lnTo>
                      <a:pt x="6865" y="3859"/>
                    </a:lnTo>
                    <a:lnTo>
                      <a:pt x="5978" y="4742"/>
                    </a:lnTo>
                    <a:lnTo>
                      <a:pt x="5110" y="3874"/>
                    </a:lnTo>
                    <a:lnTo>
                      <a:pt x="1495" y="260"/>
                    </a:lnTo>
                    <a:cubicBezTo>
                      <a:pt x="1341" y="153"/>
                      <a:pt x="1165" y="102"/>
                      <a:pt x="989" y="102"/>
                    </a:cubicBezTo>
                    <a:cubicBezTo>
                      <a:pt x="730" y="102"/>
                      <a:pt x="474" y="214"/>
                      <a:pt x="297" y="427"/>
                    </a:cubicBezTo>
                    <a:cubicBezTo>
                      <a:pt x="0" y="783"/>
                      <a:pt x="22" y="1306"/>
                      <a:pt x="349" y="1636"/>
                    </a:cubicBezTo>
                    <a:lnTo>
                      <a:pt x="5388" y="6675"/>
                    </a:lnTo>
                    <a:cubicBezTo>
                      <a:pt x="5559" y="6846"/>
                      <a:pt x="5783" y="6931"/>
                      <a:pt x="6008" y="6931"/>
                    </a:cubicBezTo>
                    <a:cubicBezTo>
                      <a:pt x="6233" y="6931"/>
                      <a:pt x="6458" y="6846"/>
                      <a:pt x="6631" y="6675"/>
                    </a:cubicBezTo>
                    <a:lnTo>
                      <a:pt x="11666" y="1636"/>
                    </a:lnTo>
                    <a:cubicBezTo>
                      <a:pt x="12015" y="1250"/>
                      <a:pt x="12034" y="668"/>
                      <a:pt x="11711" y="260"/>
                    </a:cubicBezTo>
                    <a:cubicBezTo>
                      <a:pt x="11538" y="87"/>
                      <a:pt x="11312" y="1"/>
                      <a:pt x="11086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1" name="Google Shape;341;g202d8550dd0_0_136"/>
            <p:cNvGrpSpPr/>
            <p:nvPr/>
          </p:nvGrpSpPr>
          <p:grpSpPr>
            <a:xfrm>
              <a:off x="5194708" y="3484366"/>
              <a:ext cx="811409" cy="987304"/>
              <a:chOff x="238125" y="1617275"/>
              <a:chExt cx="1090750" cy="1327200"/>
            </a:xfrm>
          </p:grpSpPr>
          <p:sp>
            <p:nvSpPr>
              <p:cNvPr id="342" name="Google Shape;342;g202d8550dd0_0_136"/>
              <p:cNvSpPr/>
              <p:nvPr/>
            </p:nvSpPr>
            <p:spPr>
              <a:xfrm>
                <a:off x="413250" y="1792400"/>
                <a:ext cx="740375" cy="740375"/>
              </a:xfrm>
              <a:custGeom>
                <a:rect b="b" l="l" r="r" t="t"/>
                <a:pathLst>
                  <a:path extrusionOk="0" h="29615" w="29615">
                    <a:moveTo>
                      <a:pt x="14810" y="1"/>
                    </a:moveTo>
                    <a:cubicBezTo>
                      <a:pt x="6631" y="1"/>
                      <a:pt x="1" y="6631"/>
                      <a:pt x="1" y="14809"/>
                    </a:cubicBezTo>
                    <a:cubicBezTo>
                      <a:pt x="1" y="22988"/>
                      <a:pt x="6631" y="29615"/>
                      <a:pt x="14810" y="29615"/>
                    </a:cubicBezTo>
                    <a:cubicBezTo>
                      <a:pt x="22988" y="29615"/>
                      <a:pt x="29615" y="22988"/>
                      <a:pt x="29615" y="14809"/>
                    </a:cubicBezTo>
                    <a:cubicBezTo>
                      <a:pt x="29615" y="6631"/>
                      <a:pt x="22988" y="1"/>
                      <a:pt x="14810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869FB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g202d8550dd0_0_136"/>
              <p:cNvSpPr/>
              <p:nvPr/>
            </p:nvSpPr>
            <p:spPr>
              <a:xfrm>
                <a:off x="238125" y="1617275"/>
                <a:ext cx="1090750" cy="1273950"/>
              </a:xfrm>
              <a:custGeom>
                <a:rect b="b" l="l" r="r" t="t"/>
                <a:pathLst>
                  <a:path extrusionOk="0" h="50958" w="43630">
                    <a:moveTo>
                      <a:pt x="21815" y="0"/>
                    </a:moveTo>
                    <a:cubicBezTo>
                      <a:pt x="9785" y="0"/>
                      <a:pt x="0" y="9788"/>
                      <a:pt x="0" y="21814"/>
                    </a:cubicBezTo>
                    <a:cubicBezTo>
                      <a:pt x="11" y="22289"/>
                      <a:pt x="401" y="22672"/>
                      <a:pt x="879" y="22672"/>
                    </a:cubicBezTo>
                    <a:cubicBezTo>
                      <a:pt x="1354" y="22672"/>
                      <a:pt x="1744" y="22289"/>
                      <a:pt x="1755" y="21814"/>
                    </a:cubicBezTo>
                    <a:cubicBezTo>
                      <a:pt x="1755" y="10757"/>
                      <a:pt x="10753" y="1755"/>
                      <a:pt x="21811" y="1755"/>
                    </a:cubicBezTo>
                    <a:cubicBezTo>
                      <a:pt x="32869" y="1755"/>
                      <a:pt x="41870" y="10753"/>
                      <a:pt x="41870" y="21814"/>
                    </a:cubicBezTo>
                    <a:cubicBezTo>
                      <a:pt x="41870" y="32872"/>
                      <a:pt x="32872" y="41870"/>
                      <a:pt x="21815" y="41870"/>
                    </a:cubicBezTo>
                    <a:cubicBezTo>
                      <a:pt x="21329" y="41870"/>
                      <a:pt x="20935" y="42263"/>
                      <a:pt x="20935" y="42750"/>
                    </a:cubicBezTo>
                    <a:lnTo>
                      <a:pt x="20935" y="50957"/>
                    </a:lnTo>
                    <a:lnTo>
                      <a:pt x="22694" y="50942"/>
                    </a:lnTo>
                    <a:lnTo>
                      <a:pt x="22694" y="43610"/>
                    </a:lnTo>
                    <a:cubicBezTo>
                      <a:pt x="34316" y="43147"/>
                      <a:pt x="43629" y="33547"/>
                      <a:pt x="43626" y="21814"/>
                    </a:cubicBezTo>
                    <a:cubicBezTo>
                      <a:pt x="43626" y="9785"/>
                      <a:pt x="33841" y="0"/>
                      <a:pt x="21815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g202d8550dd0_0_136"/>
              <p:cNvSpPr/>
              <p:nvPr/>
            </p:nvSpPr>
            <p:spPr>
              <a:xfrm>
                <a:off x="633750" y="2771175"/>
                <a:ext cx="300950" cy="173300"/>
              </a:xfrm>
              <a:custGeom>
                <a:rect b="b" l="l" r="r" t="t"/>
                <a:pathLst>
                  <a:path extrusionOk="0" h="6932" w="12038">
                    <a:moveTo>
                      <a:pt x="11088" y="1"/>
                    </a:moveTo>
                    <a:cubicBezTo>
                      <a:pt x="10863" y="1"/>
                      <a:pt x="10637" y="87"/>
                      <a:pt x="10465" y="260"/>
                    </a:cubicBezTo>
                    <a:lnTo>
                      <a:pt x="6869" y="3859"/>
                    </a:lnTo>
                    <a:lnTo>
                      <a:pt x="5982" y="4742"/>
                    </a:lnTo>
                    <a:lnTo>
                      <a:pt x="5110" y="3874"/>
                    </a:lnTo>
                    <a:lnTo>
                      <a:pt x="1496" y="260"/>
                    </a:lnTo>
                    <a:cubicBezTo>
                      <a:pt x="1342" y="153"/>
                      <a:pt x="1165" y="102"/>
                      <a:pt x="990" y="102"/>
                    </a:cubicBezTo>
                    <a:cubicBezTo>
                      <a:pt x="731" y="102"/>
                      <a:pt x="475" y="214"/>
                      <a:pt x="298" y="427"/>
                    </a:cubicBezTo>
                    <a:cubicBezTo>
                      <a:pt x="1" y="783"/>
                      <a:pt x="27" y="1306"/>
                      <a:pt x="353" y="1636"/>
                    </a:cubicBezTo>
                    <a:lnTo>
                      <a:pt x="5389" y="6675"/>
                    </a:lnTo>
                    <a:cubicBezTo>
                      <a:pt x="5561" y="6846"/>
                      <a:pt x="5786" y="6931"/>
                      <a:pt x="6010" y="6931"/>
                    </a:cubicBezTo>
                    <a:cubicBezTo>
                      <a:pt x="6235" y="6931"/>
                      <a:pt x="6459" y="6846"/>
                      <a:pt x="6632" y="6675"/>
                    </a:cubicBezTo>
                    <a:lnTo>
                      <a:pt x="11667" y="1636"/>
                    </a:lnTo>
                    <a:cubicBezTo>
                      <a:pt x="12019" y="1250"/>
                      <a:pt x="12038" y="668"/>
                      <a:pt x="11711" y="260"/>
                    </a:cubicBezTo>
                    <a:cubicBezTo>
                      <a:pt x="11539" y="87"/>
                      <a:pt x="11313" y="1"/>
                      <a:pt x="11088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45" name="Google Shape;345;g202d8550dd0_0_136"/>
          <p:cNvSpPr txBox="1"/>
          <p:nvPr>
            <p:ph idx="1" type="body"/>
          </p:nvPr>
        </p:nvSpPr>
        <p:spPr>
          <a:xfrm>
            <a:off x="3428125" y="6471925"/>
            <a:ext cx="2800800" cy="136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CR"/>
              <a:t>Run in the Background</a:t>
            </a:r>
            <a:endParaRPr/>
          </a:p>
        </p:txBody>
      </p:sp>
      <p:sp>
        <p:nvSpPr>
          <p:cNvPr id="346" name="Google Shape;346;g202d8550dd0_0_136"/>
          <p:cNvSpPr txBox="1"/>
          <p:nvPr>
            <p:ph idx="1" type="body"/>
          </p:nvPr>
        </p:nvSpPr>
        <p:spPr>
          <a:xfrm>
            <a:off x="6152725" y="6471925"/>
            <a:ext cx="2724300" cy="2239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lang="es-CR" sz="2770"/>
              <a:t>Direct Communication in Kernel Mode</a:t>
            </a:r>
            <a:endParaRPr sz="2770"/>
          </a:p>
        </p:txBody>
      </p:sp>
      <p:sp>
        <p:nvSpPr>
          <p:cNvPr id="347" name="Google Shape;347;g202d8550dd0_0_136"/>
          <p:cNvSpPr txBox="1"/>
          <p:nvPr>
            <p:ph idx="1" type="body"/>
          </p:nvPr>
        </p:nvSpPr>
        <p:spPr>
          <a:xfrm>
            <a:off x="8877025" y="6624325"/>
            <a:ext cx="2609700" cy="161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CR"/>
              <a:t>Response to I/O Requests</a:t>
            </a:r>
            <a:endParaRPr sz="267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02d8550dd0_0_143"/>
          <p:cNvSpPr txBox="1"/>
          <p:nvPr>
            <p:ph type="title"/>
          </p:nvPr>
        </p:nvSpPr>
        <p:spPr>
          <a:xfrm>
            <a:off x="1257300" y="547688"/>
            <a:ext cx="15773400" cy="124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/>
              <a:t>How do drivers fit into the Windows OS?</a:t>
            </a:r>
            <a:endParaRPr/>
          </a:p>
        </p:txBody>
      </p:sp>
      <p:pic>
        <p:nvPicPr>
          <p:cNvPr id="353" name="Google Shape;353;g202d8550dd0_0_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800" y="1885950"/>
            <a:ext cx="8643849" cy="67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g202d8550dd0_0_143"/>
          <p:cNvSpPr txBox="1"/>
          <p:nvPr/>
        </p:nvSpPr>
        <p:spPr>
          <a:xfrm>
            <a:off x="2381250" y="8382000"/>
            <a:ext cx="13525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R" sz="1800">
                <a:solidFill>
                  <a:schemeClr val="dk1"/>
                </a:solidFill>
              </a:rPr>
              <a:t>Drivers have an interface between the device and the Kernel Subsystems. This interface facilitates communications and interaction between the device’s hardware and the OS software.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02d8550dd0_0_171"/>
          <p:cNvSpPr txBox="1"/>
          <p:nvPr>
            <p:ph type="title"/>
          </p:nvPr>
        </p:nvSpPr>
        <p:spPr>
          <a:xfrm>
            <a:off x="1257300" y="547688"/>
            <a:ext cx="15773400" cy="124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/>
              <a:t>Driver Architecture</a:t>
            </a:r>
            <a:endParaRPr/>
          </a:p>
        </p:txBody>
      </p:sp>
      <p:sp>
        <p:nvSpPr>
          <p:cNvPr id="360" name="Google Shape;360;g202d8550dd0_0_171"/>
          <p:cNvSpPr txBox="1"/>
          <p:nvPr>
            <p:ph idx="1" type="body"/>
          </p:nvPr>
        </p:nvSpPr>
        <p:spPr>
          <a:xfrm>
            <a:off x="1257300" y="1897050"/>
            <a:ext cx="4405800" cy="231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CR" sz="2100">
                <a:solidFill>
                  <a:schemeClr val="accent1"/>
                </a:solidFill>
              </a:rPr>
              <a:t>Key Points:</a:t>
            </a:r>
            <a:endParaRPr sz="2100"/>
          </a:p>
          <a:p>
            <a:pPr indent="-277855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776"/>
              <a:buChar char="●"/>
            </a:pPr>
            <a:r>
              <a:rPr lang="es-CR" sz="1775"/>
              <a:t>Modular Layered Architecture</a:t>
            </a:r>
            <a:endParaRPr sz="1775"/>
          </a:p>
          <a:p>
            <a:pPr indent="-2778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776"/>
              <a:buChar char="●"/>
            </a:pPr>
            <a:r>
              <a:rPr lang="es-CR" sz="1775"/>
              <a:t>Packet-bases I/O</a:t>
            </a:r>
            <a:endParaRPr sz="1775"/>
          </a:p>
          <a:p>
            <a:pPr indent="-2778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776"/>
              <a:buChar char="●"/>
            </a:pPr>
            <a:r>
              <a:rPr lang="es-CR" sz="1775"/>
              <a:t>Asynchronous I/O</a:t>
            </a:r>
            <a:endParaRPr sz="1775"/>
          </a:p>
          <a:p>
            <a:pPr indent="-2778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776"/>
              <a:buChar char="●"/>
            </a:pPr>
            <a:r>
              <a:rPr lang="es-CR" sz="1775"/>
              <a:t>Dynamic Loading and Unloading</a:t>
            </a:r>
            <a:endParaRPr/>
          </a:p>
        </p:txBody>
      </p:sp>
      <p:pic>
        <p:nvPicPr>
          <p:cNvPr id="361" name="Google Shape;361;g202d8550dd0_0_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6825" y="1637275"/>
            <a:ext cx="7822100" cy="7726075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g202d8550dd0_0_171"/>
          <p:cNvSpPr txBox="1"/>
          <p:nvPr>
            <p:ph idx="1" type="body"/>
          </p:nvPr>
        </p:nvSpPr>
        <p:spPr>
          <a:xfrm>
            <a:off x="1257300" y="4437525"/>
            <a:ext cx="6391500" cy="274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CR" sz="2011">
                <a:solidFill>
                  <a:schemeClr val="accent1"/>
                </a:solidFill>
              </a:rPr>
              <a:t>Device Object</a:t>
            </a:r>
            <a:r>
              <a:rPr b="1" lang="es-CR" sz="2011">
                <a:solidFill>
                  <a:schemeClr val="accent1"/>
                </a:solidFill>
              </a:rPr>
              <a:t>:</a:t>
            </a:r>
            <a:endParaRPr sz="2011"/>
          </a:p>
          <a:p>
            <a:pPr indent="-340749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766"/>
              <a:buChar char="●"/>
            </a:pPr>
            <a:r>
              <a:rPr lang="es-CR" sz="1766"/>
              <a:t>Acts as a participation indicator, informing </a:t>
            </a:r>
            <a:r>
              <a:rPr lang="es-CR" sz="1766"/>
              <a:t>the</a:t>
            </a:r>
            <a:r>
              <a:rPr lang="es-CR" sz="1766"/>
              <a:t> system of involvement in request processing.</a:t>
            </a:r>
            <a:endParaRPr sz="1766"/>
          </a:p>
          <a:p>
            <a:pPr indent="-340749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66"/>
              <a:buChar char="●"/>
            </a:pPr>
            <a:r>
              <a:rPr lang="es-CR" sz="1766"/>
              <a:t>Associated with each driver handling device-related requests.</a:t>
            </a:r>
            <a:endParaRPr sz="1766"/>
          </a:p>
        </p:txBody>
      </p:sp>
      <p:sp>
        <p:nvSpPr>
          <p:cNvPr id="363" name="Google Shape;363;g202d8550dd0_0_171"/>
          <p:cNvSpPr txBox="1"/>
          <p:nvPr/>
        </p:nvSpPr>
        <p:spPr>
          <a:xfrm>
            <a:off x="1257300" y="6750625"/>
            <a:ext cx="3650700" cy="28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R" sz="21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Device Stack:</a:t>
            </a:r>
            <a:endParaRPr b="1" sz="21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9725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Char char="●"/>
            </a:pPr>
            <a:r>
              <a:rPr lang="es-CR" sz="1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device has it own stack.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97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Char char="●"/>
            </a:pPr>
            <a:r>
              <a:rPr lang="es-CR" sz="1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Organized collection of Device Objects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"/>
          <p:cNvSpPr txBox="1"/>
          <p:nvPr>
            <p:ph type="title"/>
          </p:nvPr>
        </p:nvSpPr>
        <p:spPr>
          <a:xfrm>
            <a:off x="2685750" y="3429550"/>
            <a:ext cx="12916500" cy="26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1E3D"/>
              </a:buClr>
              <a:buSzPts val="6000"/>
              <a:buFont typeface="Calibri"/>
              <a:buNone/>
            </a:pPr>
            <a:r>
              <a:rPr lang="es-CR" sz="6000">
                <a:solidFill>
                  <a:srgbClr val="1B1E3D"/>
                </a:solidFill>
              </a:rPr>
              <a:t>Overview of Windows Internals</a:t>
            </a:r>
            <a:endParaRPr/>
          </a:p>
        </p:txBody>
      </p:sp>
      <p:sp>
        <p:nvSpPr>
          <p:cNvPr id="369" name="Google Shape;369;p3"/>
          <p:cNvSpPr txBox="1"/>
          <p:nvPr>
            <p:ph idx="4294967295" type="subTitle"/>
          </p:nvPr>
        </p:nvSpPr>
        <p:spPr>
          <a:xfrm>
            <a:off x="2286000" y="5403850"/>
            <a:ext cx="13716000" cy="24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CR" sz="2800"/>
              <a:t>A Peek into Fundamentals and Internal Design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02bb1cf16e_0_0"/>
          <p:cNvSpPr txBox="1"/>
          <p:nvPr>
            <p:ph type="title"/>
          </p:nvPr>
        </p:nvSpPr>
        <p:spPr>
          <a:xfrm>
            <a:off x="1257300" y="547688"/>
            <a:ext cx="15773400" cy="124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/>
              <a:t>OneCore Kernel</a:t>
            </a:r>
            <a:endParaRPr/>
          </a:p>
        </p:txBody>
      </p:sp>
      <p:sp>
        <p:nvSpPr>
          <p:cNvPr id="109" name="Google Shape;109;g202bb1cf16e_0_0"/>
          <p:cNvSpPr txBox="1"/>
          <p:nvPr>
            <p:ph idx="1" type="body"/>
          </p:nvPr>
        </p:nvSpPr>
        <p:spPr>
          <a:xfrm>
            <a:off x="1257300" y="1897050"/>
            <a:ext cx="6306000" cy="736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1950" lvl="0" marL="457200" rtl="0" algn="just"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s-CR" sz="3100"/>
              <a:t>Convergence of kernels and base platforms into a single core.</a:t>
            </a:r>
            <a:endParaRPr sz="3100"/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-361950" lvl="0" marL="457200" rtl="0" algn="just"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s-CR" sz="3100"/>
              <a:t>Runs on a variety of devices. </a:t>
            </a:r>
            <a:r>
              <a:rPr b="1" lang="es-CR" sz="3100">
                <a:solidFill>
                  <a:srgbClr val="3C78D8"/>
                </a:solidFill>
              </a:rPr>
              <a:t>They share the same kernel, drivers</a:t>
            </a:r>
            <a:r>
              <a:rPr lang="es-CR" sz="3100"/>
              <a:t>, and base platform binaries.</a:t>
            </a:r>
            <a:endParaRPr sz="3100"/>
          </a:p>
        </p:txBody>
      </p:sp>
      <p:pic>
        <p:nvPicPr>
          <p:cNvPr id="110" name="Google Shape;110;g202bb1cf16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0238" y="2471725"/>
            <a:ext cx="8067675" cy="534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02c07061b4_0_1"/>
          <p:cNvSpPr txBox="1"/>
          <p:nvPr>
            <p:ph type="title"/>
          </p:nvPr>
        </p:nvSpPr>
        <p:spPr>
          <a:xfrm>
            <a:off x="1257300" y="547688"/>
            <a:ext cx="15773400" cy="124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R"/>
              <a:t>Windows API (Windows Application Programming Interface)</a:t>
            </a:r>
            <a:endParaRPr/>
          </a:p>
        </p:txBody>
      </p:sp>
      <p:sp>
        <p:nvSpPr>
          <p:cNvPr id="116" name="Google Shape;116;g202c07061b4_0_1"/>
          <p:cNvSpPr txBox="1"/>
          <p:nvPr>
            <p:ph idx="1" type="body"/>
          </p:nvPr>
        </p:nvSpPr>
        <p:spPr>
          <a:xfrm>
            <a:off x="1658900" y="2531875"/>
            <a:ext cx="15190500" cy="9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CR" sz="3100"/>
              <a:t>User Mode Application Programming Interface for the Windows family of operating systems.</a:t>
            </a:r>
            <a:endParaRPr sz="3100"/>
          </a:p>
        </p:txBody>
      </p:sp>
      <p:sp>
        <p:nvSpPr>
          <p:cNvPr id="117" name="Google Shape;117;g202c07061b4_0_1"/>
          <p:cNvSpPr txBox="1"/>
          <p:nvPr>
            <p:ph idx="1" type="body"/>
          </p:nvPr>
        </p:nvSpPr>
        <p:spPr>
          <a:xfrm>
            <a:off x="1840275" y="4269450"/>
            <a:ext cx="3368100" cy="9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CR" sz="3700">
                <a:solidFill>
                  <a:schemeClr val="accent3"/>
                </a:solidFill>
              </a:rPr>
              <a:t>Some Tasks:</a:t>
            </a:r>
            <a:endParaRPr b="1" sz="3700">
              <a:solidFill>
                <a:schemeClr val="accent3"/>
              </a:solidFill>
            </a:endParaRPr>
          </a:p>
        </p:txBody>
      </p:sp>
      <p:sp>
        <p:nvSpPr>
          <p:cNvPr id="118" name="Google Shape;118;g202c07061b4_0_1"/>
          <p:cNvSpPr txBox="1"/>
          <p:nvPr>
            <p:ph idx="1" type="body"/>
          </p:nvPr>
        </p:nvSpPr>
        <p:spPr>
          <a:xfrm>
            <a:off x="2514000" y="5263050"/>
            <a:ext cx="7436100" cy="401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s-CR" sz="3000"/>
              <a:t>File Access</a:t>
            </a:r>
            <a:endParaRPr sz="3000"/>
          </a:p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-CR" sz="3000"/>
              <a:t>Memory management</a:t>
            </a:r>
            <a:endParaRPr sz="3000"/>
          </a:p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-CR" sz="3000"/>
              <a:t>Input/Output operations</a:t>
            </a:r>
            <a:endParaRPr sz="3000"/>
          </a:p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-CR" sz="3000"/>
              <a:t>Interaction with hardware devices</a:t>
            </a:r>
            <a:endParaRPr sz="3000"/>
          </a:p>
        </p:txBody>
      </p:sp>
      <p:sp>
        <p:nvSpPr>
          <p:cNvPr id="119" name="Google Shape;119;g202c07061b4_0_1"/>
          <p:cNvSpPr/>
          <p:nvPr/>
        </p:nvSpPr>
        <p:spPr>
          <a:xfrm>
            <a:off x="9069125" y="5078700"/>
            <a:ext cx="2513400" cy="32391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g202c07061b4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77325" y="3926475"/>
            <a:ext cx="5172075" cy="554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2c07061b4_0_11"/>
          <p:cNvSpPr txBox="1"/>
          <p:nvPr>
            <p:ph type="title"/>
          </p:nvPr>
        </p:nvSpPr>
        <p:spPr>
          <a:xfrm>
            <a:off x="1257300" y="547688"/>
            <a:ext cx="15773400" cy="124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/>
              <a:t>Services, functions, and routines</a:t>
            </a:r>
            <a:endParaRPr/>
          </a:p>
        </p:txBody>
      </p:sp>
      <p:sp>
        <p:nvSpPr>
          <p:cNvPr id="126" name="Google Shape;126;g202c07061b4_0_11"/>
          <p:cNvSpPr/>
          <p:nvPr/>
        </p:nvSpPr>
        <p:spPr>
          <a:xfrm>
            <a:off x="1666900" y="1926450"/>
            <a:ext cx="4397700" cy="38253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R" sz="3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Windows API functions</a:t>
            </a:r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202c07061b4_0_11"/>
          <p:cNvSpPr/>
          <p:nvPr/>
        </p:nvSpPr>
        <p:spPr>
          <a:xfrm rot="10651269">
            <a:off x="5918710" y="3361665"/>
            <a:ext cx="4397615" cy="3825586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202c07061b4_0_11"/>
          <p:cNvSpPr/>
          <p:nvPr/>
        </p:nvSpPr>
        <p:spPr>
          <a:xfrm rot="4344629">
            <a:off x="8726234" y="6154599"/>
            <a:ext cx="4397816" cy="3825605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202c07061b4_0_11"/>
          <p:cNvSpPr txBox="1"/>
          <p:nvPr>
            <p:ph idx="1" type="body"/>
          </p:nvPr>
        </p:nvSpPr>
        <p:spPr>
          <a:xfrm>
            <a:off x="6514625" y="4874200"/>
            <a:ext cx="3358200" cy="141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CR" sz="3800">
                <a:solidFill>
                  <a:schemeClr val="lt1"/>
                </a:solidFill>
              </a:rPr>
              <a:t>System Calls</a:t>
            </a:r>
            <a:endParaRPr b="1" sz="3800">
              <a:solidFill>
                <a:schemeClr val="lt1"/>
              </a:solidFill>
            </a:endParaRPr>
          </a:p>
        </p:txBody>
      </p:sp>
      <p:sp>
        <p:nvSpPr>
          <p:cNvPr id="130" name="Google Shape;130;g202c07061b4_0_11"/>
          <p:cNvSpPr/>
          <p:nvPr/>
        </p:nvSpPr>
        <p:spPr>
          <a:xfrm rot="-7073093">
            <a:off x="10352716" y="2789511"/>
            <a:ext cx="4397724" cy="3825497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202c07061b4_0_11"/>
          <p:cNvSpPr/>
          <p:nvPr/>
        </p:nvSpPr>
        <p:spPr>
          <a:xfrm rot="10800000">
            <a:off x="1819170" y="6096646"/>
            <a:ext cx="4398000" cy="38256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202c07061b4_0_11"/>
          <p:cNvSpPr txBox="1"/>
          <p:nvPr>
            <p:ph idx="1" type="body"/>
          </p:nvPr>
        </p:nvSpPr>
        <p:spPr>
          <a:xfrm>
            <a:off x="2262850" y="7299650"/>
            <a:ext cx="3358200" cy="141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CR" sz="3800">
                <a:solidFill>
                  <a:schemeClr val="lt1"/>
                </a:solidFill>
              </a:rPr>
              <a:t>Routines</a:t>
            </a:r>
            <a:endParaRPr b="1" sz="3800">
              <a:solidFill>
                <a:schemeClr val="lt1"/>
              </a:solidFill>
            </a:endParaRPr>
          </a:p>
        </p:txBody>
      </p:sp>
      <p:sp>
        <p:nvSpPr>
          <p:cNvPr id="133" name="Google Shape;133;g202c07061b4_0_11"/>
          <p:cNvSpPr txBox="1"/>
          <p:nvPr>
            <p:ph idx="1" type="body"/>
          </p:nvPr>
        </p:nvSpPr>
        <p:spPr>
          <a:xfrm>
            <a:off x="9214825" y="7513075"/>
            <a:ext cx="2850600" cy="141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CR" sz="3800">
                <a:solidFill>
                  <a:schemeClr val="lt1"/>
                </a:solidFill>
              </a:rPr>
              <a:t>Windows services</a:t>
            </a:r>
            <a:endParaRPr b="1" sz="3800">
              <a:solidFill>
                <a:schemeClr val="lt1"/>
              </a:solidFill>
            </a:endParaRPr>
          </a:p>
        </p:txBody>
      </p:sp>
      <p:sp>
        <p:nvSpPr>
          <p:cNvPr id="134" name="Google Shape;134;g202c07061b4_0_11"/>
          <p:cNvSpPr txBox="1"/>
          <p:nvPr>
            <p:ph idx="1" type="body"/>
          </p:nvPr>
        </p:nvSpPr>
        <p:spPr>
          <a:xfrm>
            <a:off x="11156350" y="3940688"/>
            <a:ext cx="3133200" cy="141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CR" sz="3800">
                <a:solidFill>
                  <a:schemeClr val="lt1"/>
                </a:solidFill>
              </a:rPr>
              <a:t>Dynamic link Libraries</a:t>
            </a:r>
            <a:endParaRPr b="1" sz="3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02c07061b4_0_46"/>
          <p:cNvSpPr txBox="1"/>
          <p:nvPr>
            <p:ph type="title"/>
          </p:nvPr>
        </p:nvSpPr>
        <p:spPr>
          <a:xfrm>
            <a:off x="1257300" y="547688"/>
            <a:ext cx="15773400" cy="124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/>
              <a:t>Services, functions, and routines</a:t>
            </a:r>
            <a:endParaRPr/>
          </a:p>
        </p:txBody>
      </p:sp>
      <p:sp>
        <p:nvSpPr>
          <p:cNvPr id="140" name="Google Shape;140;g202c07061b4_0_46"/>
          <p:cNvSpPr txBox="1"/>
          <p:nvPr>
            <p:ph idx="1" type="body"/>
          </p:nvPr>
        </p:nvSpPr>
        <p:spPr>
          <a:xfrm>
            <a:off x="1257300" y="1897050"/>
            <a:ext cx="7837800" cy="82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CR" sz="3700">
                <a:solidFill>
                  <a:srgbClr val="1C4587"/>
                </a:solidFill>
              </a:rPr>
              <a:t>Windows API functions</a:t>
            </a:r>
            <a:endParaRPr b="1" sz="3700">
              <a:solidFill>
                <a:srgbClr val="1C4587"/>
              </a:solidFill>
            </a:endParaRPr>
          </a:p>
        </p:txBody>
      </p:sp>
      <p:sp>
        <p:nvSpPr>
          <p:cNvPr id="141" name="Google Shape;141;g202c07061b4_0_46"/>
          <p:cNvSpPr txBox="1"/>
          <p:nvPr>
            <p:ph idx="1" type="body"/>
          </p:nvPr>
        </p:nvSpPr>
        <p:spPr>
          <a:xfrm>
            <a:off x="9095100" y="1897050"/>
            <a:ext cx="7837800" cy="82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CR" sz="3700">
                <a:solidFill>
                  <a:srgbClr val="1C4587"/>
                </a:solidFill>
              </a:rPr>
              <a:t>System Calls</a:t>
            </a:r>
            <a:endParaRPr b="1" sz="3700">
              <a:solidFill>
                <a:srgbClr val="1C4587"/>
              </a:solidFill>
            </a:endParaRPr>
          </a:p>
        </p:txBody>
      </p:sp>
      <p:sp>
        <p:nvSpPr>
          <p:cNvPr id="142" name="Google Shape;142;g202c07061b4_0_46"/>
          <p:cNvSpPr txBox="1"/>
          <p:nvPr>
            <p:ph idx="1" type="body"/>
          </p:nvPr>
        </p:nvSpPr>
        <p:spPr>
          <a:xfrm>
            <a:off x="1257300" y="4047850"/>
            <a:ext cx="7837800" cy="486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s-CR" sz="3000">
                <a:solidFill>
                  <a:srgbClr val="073763"/>
                </a:solidFill>
              </a:rPr>
              <a:t>Examples</a:t>
            </a:r>
            <a:r>
              <a:rPr lang="es-CR" sz="3000"/>
              <a:t>:</a:t>
            </a:r>
            <a:endParaRPr sz="3000"/>
          </a:p>
          <a:p>
            <a:pPr indent="-355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s-CR" sz="3000"/>
              <a:t>CreateProcess</a:t>
            </a:r>
            <a:endParaRPr sz="3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CR" sz="3000"/>
              <a:t>CreateFile</a:t>
            </a:r>
            <a:endParaRPr sz="3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CR" sz="3000"/>
              <a:t>GetMessage</a:t>
            </a:r>
            <a:endParaRPr sz="3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CR" sz="3000"/>
              <a:t>SendMessage</a:t>
            </a:r>
            <a:endParaRPr sz="3000"/>
          </a:p>
        </p:txBody>
      </p:sp>
      <p:sp>
        <p:nvSpPr>
          <p:cNvPr id="143" name="Google Shape;143;g202c07061b4_0_46"/>
          <p:cNvSpPr txBox="1"/>
          <p:nvPr>
            <p:ph idx="1" type="body"/>
          </p:nvPr>
        </p:nvSpPr>
        <p:spPr>
          <a:xfrm>
            <a:off x="9095100" y="4171500"/>
            <a:ext cx="7837800" cy="253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s-CR">
                <a:solidFill>
                  <a:srgbClr val="073763"/>
                </a:solidFill>
              </a:rPr>
              <a:t>Examples</a:t>
            </a:r>
            <a:r>
              <a:rPr lang="es-CR"/>
              <a:t>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CR"/>
              <a:t>NTCreateUserProcess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CR"/>
              <a:t>NTCreateFile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CR"/>
              <a:t>NTOpenFile</a:t>
            </a:r>
            <a:endParaRPr/>
          </a:p>
        </p:txBody>
      </p:sp>
      <p:sp>
        <p:nvSpPr>
          <p:cNvPr id="144" name="Google Shape;144;g202c07061b4_0_46"/>
          <p:cNvSpPr txBox="1"/>
          <p:nvPr>
            <p:ph idx="1" type="body"/>
          </p:nvPr>
        </p:nvSpPr>
        <p:spPr>
          <a:xfrm>
            <a:off x="1257300" y="2567800"/>
            <a:ext cx="7837800" cy="82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CR" sz="3000"/>
              <a:t>Documented and callable subroutines</a:t>
            </a:r>
            <a:endParaRPr sz="3000"/>
          </a:p>
        </p:txBody>
      </p:sp>
      <p:sp>
        <p:nvSpPr>
          <p:cNvPr id="145" name="Google Shape;145;g202c07061b4_0_46"/>
          <p:cNvSpPr txBox="1"/>
          <p:nvPr>
            <p:ph idx="1" type="body"/>
          </p:nvPr>
        </p:nvSpPr>
        <p:spPr>
          <a:xfrm>
            <a:off x="9095100" y="2505975"/>
            <a:ext cx="7837800" cy="82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CR" sz="3000"/>
              <a:t>Callable from user mode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02c07061b4_0_30"/>
          <p:cNvSpPr txBox="1"/>
          <p:nvPr>
            <p:ph type="title"/>
          </p:nvPr>
        </p:nvSpPr>
        <p:spPr>
          <a:xfrm>
            <a:off x="1257300" y="547688"/>
            <a:ext cx="15773400" cy="124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R"/>
              <a:t>Services, functions, and routines</a:t>
            </a:r>
            <a:endParaRPr/>
          </a:p>
        </p:txBody>
      </p:sp>
      <p:sp>
        <p:nvSpPr>
          <p:cNvPr id="151" name="Google Shape;151;g202c07061b4_0_30"/>
          <p:cNvSpPr txBox="1"/>
          <p:nvPr>
            <p:ph idx="1" type="body"/>
          </p:nvPr>
        </p:nvSpPr>
        <p:spPr>
          <a:xfrm>
            <a:off x="1257300" y="1897050"/>
            <a:ext cx="7837800" cy="82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CR" sz="3700">
                <a:solidFill>
                  <a:srgbClr val="1C4587"/>
                </a:solidFill>
              </a:rPr>
              <a:t>Kernel support functions (routines)</a:t>
            </a:r>
            <a:endParaRPr b="1" sz="3700">
              <a:solidFill>
                <a:srgbClr val="1C4587"/>
              </a:solidFill>
            </a:endParaRPr>
          </a:p>
        </p:txBody>
      </p:sp>
      <p:sp>
        <p:nvSpPr>
          <p:cNvPr id="152" name="Google Shape;152;g202c07061b4_0_30"/>
          <p:cNvSpPr txBox="1"/>
          <p:nvPr>
            <p:ph idx="1" type="body"/>
          </p:nvPr>
        </p:nvSpPr>
        <p:spPr>
          <a:xfrm>
            <a:off x="9095100" y="1897050"/>
            <a:ext cx="7837800" cy="82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CR" sz="3700">
                <a:solidFill>
                  <a:srgbClr val="1C4587"/>
                </a:solidFill>
              </a:rPr>
              <a:t>Windows Services</a:t>
            </a:r>
            <a:endParaRPr b="1" sz="3700">
              <a:solidFill>
                <a:srgbClr val="1C4587"/>
              </a:solidFill>
            </a:endParaRPr>
          </a:p>
        </p:txBody>
      </p:sp>
      <p:sp>
        <p:nvSpPr>
          <p:cNvPr id="153" name="Google Shape;153;g202c07061b4_0_30"/>
          <p:cNvSpPr txBox="1"/>
          <p:nvPr>
            <p:ph idx="1" type="body"/>
          </p:nvPr>
        </p:nvSpPr>
        <p:spPr>
          <a:xfrm>
            <a:off x="1257300" y="2930550"/>
            <a:ext cx="7837800" cy="227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s-CR" sz="3000"/>
              <a:t>Callable only from kernel mode</a:t>
            </a:r>
            <a:endParaRPr sz="3000"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-CR" sz="3000"/>
              <a:t>Elevated </a:t>
            </a:r>
            <a:r>
              <a:rPr lang="es-CR" sz="3000"/>
              <a:t>privileges</a:t>
            </a:r>
            <a:endParaRPr sz="3000"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-CR" sz="3000"/>
              <a:t>Direct access to hardware</a:t>
            </a:r>
            <a:endParaRPr sz="3000"/>
          </a:p>
        </p:txBody>
      </p:sp>
      <p:sp>
        <p:nvSpPr>
          <p:cNvPr id="154" name="Google Shape;154;g202c07061b4_0_30"/>
          <p:cNvSpPr txBox="1"/>
          <p:nvPr>
            <p:ph idx="1" type="body"/>
          </p:nvPr>
        </p:nvSpPr>
        <p:spPr>
          <a:xfrm>
            <a:off x="9690900" y="2930550"/>
            <a:ext cx="7242000" cy="391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CR" sz="3000"/>
              <a:t>Runs in the background</a:t>
            </a:r>
            <a:endParaRPr sz="30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s-CR" sz="3000">
                <a:solidFill>
                  <a:srgbClr val="073763"/>
                </a:solidFill>
              </a:rPr>
              <a:t>Example</a:t>
            </a:r>
            <a:r>
              <a:rPr lang="es-CR" sz="3000"/>
              <a:t>:</a:t>
            </a:r>
            <a:endParaRPr sz="3000"/>
          </a:p>
          <a:p>
            <a:pPr indent="-4191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s-CR" sz="3000"/>
              <a:t>Windows</a:t>
            </a:r>
            <a:r>
              <a:rPr lang="es-CR" sz="3000"/>
              <a:t> Update Service</a:t>
            </a:r>
            <a:endParaRPr sz="3000"/>
          </a:p>
        </p:txBody>
      </p:sp>
      <p:sp>
        <p:nvSpPr>
          <p:cNvPr id="155" name="Google Shape;155;g202c07061b4_0_30"/>
          <p:cNvSpPr txBox="1"/>
          <p:nvPr>
            <p:ph idx="1" type="body"/>
          </p:nvPr>
        </p:nvSpPr>
        <p:spPr>
          <a:xfrm>
            <a:off x="5696150" y="6016950"/>
            <a:ext cx="6429300" cy="82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CR" sz="3700">
                <a:solidFill>
                  <a:srgbClr val="1C4587"/>
                </a:solidFill>
              </a:rPr>
              <a:t>Dynamic Link Libraries (DLLs)</a:t>
            </a:r>
            <a:endParaRPr b="1" sz="3700">
              <a:solidFill>
                <a:srgbClr val="1C4587"/>
              </a:solidFill>
            </a:endParaRPr>
          </a:p>
        </p:txBody>
      </p:sp>
      <p:pic>
        <p:nvPicPr>
          <p:cNvPr id="156" name="Google Shape;156;g202c07061b4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26175" y="4508450"/>
            <a:ext cx="780425" cy="69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202c07061b4_0_30"/>
          <p:cNvSpPr txBox="1"/>
          <p:nvPr>
            <p:ph idx="1" type="body"/>
          </p:nvPr>
        </p:nvSpPr>
        <p:spPr>
          <a:xfrm>
            <a:off x="5225100" y="6840750"/>
            <a:ext cx="8896800" cy="227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s-CR" sz="3000"/>
              <a:t>Allow code sharing between applications</a:t>
            </a:r>
            <a:endParaRPr sz="3000"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-CR" sz="3000"/>
              <a:t>Only one copy of a DLL’s code is loaded in memory</a:t>
            </a:r>
            <a:endParaRPr sz="3000"/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dd4b43085a_1_0"/>
          <p:cNvSpPr txBox="1"/>
          <p:nvPr>
            <p:ph type="title"/>
          </p:nvPr>
        </p:nvSpPr>
        <p:spPr>
          <a:xfrm>
            <a:off x="1257300" y="547688"/>
            <a:ext cx="15773400" cy="124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/>
              <a:t>Example: ReadFile function (fileapi.h)</a:t>
            </a:r>
            <a:endParaRPr/>
          </a:p>
        </p:txBody>
      </p:sp>
      <p:pic>
        <p:nvPicPr>
          <p:cNvPr id="163" name="Google Shape;163;g2dd4b43085a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1063" y="1787888"/>
            <a:ext cx="8285869" cy="8194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02cb45d080_0_0"/>
          <p:cNvSpPr txBox="1"/>
          <p:nvPr>
            <p:ph type="title"/>
          </p:nvPr>
        </p:nvSpPr>
        <p:spPr>
          <a:xfrm>
            <a:off x="1257300" y="547688"/>
            <a:ext cx="15773400" cy="124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/>
              <a:t>Memory</a:t>
            </a:r>
            <a:endParaRPr/>
          </a:p>
        </p:txBody>
      </p:sp>
      <p:sp>
        <p:nvSpPr>
          <p:cNvPr id="169" name="Google Shape;169;g202cb45d080_0_0"/>
          <p:cNvSpPr txBox="1"/>
          <p:nvPr>
            <p:ph idx="1" type="body"/>
          </p:nvPr>
        </p:nvSpPr>
        <p:spPr>
          <a:xfrm>
            <a:off x="5808150" y="1787900"/>
            <a:ext cx="6671700" cy="124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CR" sz="3600">
                <a:solidFill>
                  <a:srgbClr val="1155CC"/>
                </a:solidFill>
              </a:rPr>
              <a:t>Physical organization of Memory</a:t>
            </a:r>
            <a:endParaRPr b="1" sz="3600">
              <a:solidFill>
                <a:srgbClr val="1155CC"/>
              </a:solidFill>
            </a:endParaRPr>
          </a:p>
        </p:txBody>
      </p:sp>
      <p:pic>
        <p:nvPicPr>
          <p:cNvPr id="170" name="Google Shape;170;g202cb45d08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4988" y="2688175"/>
            <a:ext cx="8424425" cy="695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2024-04-27T21:50:52Z</dcterms:created>
  <dc:creator>David Esteban Gonzalez Aguero</dc:creator>
</cp:coreProperties>
</file>