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8" r:id="rId8"/>
    <p:sldId id="27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95" d="100"/>
          <a:sy n="95" d="100"/>
        </p:scale>
        <p:origin x="6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0b38ccc1a55c520/Documents/DEMO%20CIS65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0b38ccc1a55c520/Documents/DEMO%20CIS65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0b38ccc1a55c520/Documents/DEMO%20CIS65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Accuracies for different bp methods in simplescalar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Sheet1!$B$19:$B$22</c:f>
              <c:strCache>
                <c:ptCount val="4"/>
                <c:pt idx="0">
                  <c:v>taken</c:v>
                </c:pt>
                <c:pt idx="1">
                  <c:v>bimod</c:v>
                </c:pt>
                <c:pt idx="2">
                  <c:v>comb</c:v>
                </c:pt>
                <c:pt idx="3">
                  <c:v>2lev</c:v>
                </c:pt>
              </c:strCache>
            </c:strRef>
          </c:cat>
          <c:val>
            <c:numRef>
              <c:f>Sheet1!$C$19:$C$22</c:f>
              <c:numCache>
                <c:formatCode>General</c:formatCode>
                <c:ptCount val="4"/>
                <c:pt idx="0">
                  <c:v>0.3352</c:v>
                </c:pt>
                <c:pt idx="1">
                  <c:v>0.91080000000000005</c:v>
                </c:pt>
                <c:pt idx="2">
                  <c:v>0.91990000000000005</c:v>
                </c:pt>
                <c:pt idx="3">
                  <c:v>0.84550000000000003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45-47E3-A3DD-F62015C6EFF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732938960"/>
        <c:axId val="732945360"/>
        <c:axId val="0"/>
      </c:bar3DChart>
      <c:catAx>
        <c:axId val="73293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945360"/>
        <c:crosses val="autoZero"/>
        <c:auto val="1"/>
        <c:lblAlgn val="ctr"/>
        <c:lblOffset val="100"/>
        <c:noMultiLvlLbl val="0"/>
      </c:catAx>
      <c:valAx>
        <c:axId val="7329453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3293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Accuracy Rate vs History</a:t>
            </a:r>
            <a:r>
              <a:rPr lang="en-US" sz="2000" baseline="0"/>
              <a:t> Width</a:t>
            </a:r>
            <a:r>
              <a:rPr lang="en-US" sz="2000"/>
              <a:t> for GAg BP Method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4525504008443"/>
          <c:y val="0.30297335856400093"/>
          <c:w val="0.81232174103237098"/>
          <c:h val="0.5435958005249343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Sheet1!$D$3:$D$9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15</c:v>
                </c:pt>
                <c:pt idx="6">
                  <c:v>20</c:v>
                </c:pt>
              </c:numCache>
            </c:numRef>
          </c:xVal>
          <c:yVal>
            <c:numRef>
              <c:f>Sheet1!$F$3:$F$9</c:f>
              <c:numCache>
                <c:formatCode>General</c:formatCode>
                <c:ptCount val="7"/>
                <c:pt idx="0">
                  <c:v>0.64380000000000004</c:v>
                </c:pt>
                <c:pt idx="1">
                  <c:v>0.65069999999999995</c:v>
                </c:pt>
                <c:pt idx="2">
                  <c:v>0.67259999999999998</c:v>
                </c:pt>
                <c:pt idx="3">
                  <c:v>0.74660000000000004</c:v>
                </c:pt>
                <c:pt idx="4">
                  <c:v>0.78490000000000004</c:v>
                </c:pt>
                <c:pt idx="5">
                  <c:v>0.80489999999999995</c:v>
                </c:pt>
                <c:pt idx="6">
                  <c:v>0.80289999999999995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E4-4EFB-AED2-A099D9D386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396472"/>
        <c:axId val="515394232"/>
      </c:scatterChart>
      <c:valAx>
        <c:axId val="515396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Width [W]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394232"/>
        <c:crosses val="autoZero"/>
        <c:crossBetween val="midCat"/>
      </c:valAx>
      <c:valAx>
        <c:axId val="515394232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Accuracy</a:t>
                </a:r>
                <a:r>
                  <a:rPr lang="en-US" sz="1200" baseline="0"/>
                  <a:t> [hits/predictions made]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1.6923543466379545E-2"/>
              <c:y val="0.28329224395747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396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587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L1</a:t>
            </a:r>
            <a:r>
              <a:rPr lang="en-US" sz="1800" baseline="0"/>
              <a:t> Instruction </a:t>
            </a:r>
            <a:r>
              <a:rPr lang="en-US" sz="1800"/>
              <a:t>Cache Miss Rate vs</a:t>
            </a:r>
            <a:r>
              <a:rPr lang="en-US" sz="1800" baseline="0"/>
              <a:t> History Width for GAg BP Method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Sheet1!$D$3:$D$9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15</c:v>
                </c:pt>
                <c:pt idx="6">
                  <c:v>20</c:v>
                </c:pt>
              </c:numCache>
            </c:numRef>
          </c:xVal>
          <c:yVal>
            <c:numRef>
              <c:f>Sheet1!$G$3:$G$9</c:f>
              <c:numCache>
                <c:formatCode>General</c:formatCode>
                <c:ptCount val="7"/>
                <c:pt idx="0">
                  <c:v>6.0699999999999997E-2</c:v>
                </c:pt>
                <c:pt idx="1">
                  <c:v>6.1600000000000002E-2</c:v>
                </c:pt>
                <c:pt idx="2">
                  <c:v>6.2E-2</c:v>
                </c:pt>
                <c:pt idx="3">
                  <c:v>6.25E-2</c:v>
                </c:pt>
                <c:pt idx="4">
                  <c:v>6.3E-2</c:v>
                </c:pt>
                <c:pt idx="5">
                  <c:v>6.2899999999999998E-2</c:v>
                </c:pt>
                <c:pt idx="6">
                  <c:v>6.2399999999999997E-2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0F-46C6-993E-71317720E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7205936"/>
        <c:axId val="397206256"/>
      </c:scatterChart>
      <c:valAx>
        <c:axId val="397205936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Width [W]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206256"/>
        <c:crosses val="autoZero"/>
        <c:crossBetween val="midCat"/>
      </c:valAx>
      <c:valAx>
        <c:axId val="39720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L1</a:t>
                </a:r>
                <a:r>
                  <a:rPr lang="en-US" sz="1200" baseline="0"/>
                  <a:t> Instruction Cache MR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7.3671497584541076E-3"/>
              <c:y val="0.274212667459985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205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13780-D153-41E2-BA8F-CA2B726BC45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FEE90B8-DE22-46D0-A31D-0EBAC20FC24C}">
      <dgm:prSet/>
      <dgm:spPr/>
      <dgm:t>
        <a:bodyPr/>
        <a:lstStyle/>
        <a:p>
          <a:r>
            <a:rPr lang="en-US" dirty="0"/>
            <a:t>Dynamic Prediction Methods</a:t>
          </a:r>
        </a:p>
      </dgm:t>
    </dgm:pt>
    <dgm:pt modelId="{7BE24AF3-1C1B-490E-96A9-A421F96DB25A}" type="parTrans" cxnId="{33565F46-8206-4208-9F67-530979B57918}">
      <dgm:prSet/>
      <dgm:spPr/>
      <dgm:t>
        <a:bodyPr/>
        <a:lstStyle/>
        <a:p>
          <a:endParaRPr lang="en-US"/>
        </a:p>
      </dgm:t>
    </dgm:pt>
    <dgm:pt modelId="{D634DD42-A34F-473F-A325-68ADF4D489E3}" type="sibTrans" cxnId="{33565F46-8206-4208-9F67-530979B57918}">
      <dgm:prSet/>
      <dgm:spPr/>
      <dgm:t>
        <a:bodyPr/>
        <a:lstStyle/>
        <a:p>
          <a:endParaRPr lang="en-US"/>
        </a:p>
      </dgm:t>
    </dgm:pt>
    <dgm:pt modelId="{4BD1813F-EDC3-4961-BF7A-D8B74EE6BE80}">
      <dgm:prSet/>
      <dgm:spPr/>
      <dgm:t>
        <a:bodyPr/>
        <a:lstStyle/>
        <a:p>
          <a:r>
            <a:rPr lang="en-US" dirty="0"/>
            <a:t>Local vs Global</a:t>
          </a:r>
        </a:p>
      </dgm:t>
    </dgm:pt>
    <dgm:pt modelId="{917435C2-9990-4252-AA16-120B284449BE}" type="parTrans" cxnId="{B321953C-AB5D-463C-96FD-43C434C160C4}">
      <dgm:prSet/>
      <dgm:spPr/>
      <dgm:t>
        <a:bodyPr/>
        <a:lstStyle/>
        <a:p>
          <a:endParaRPr lang="en-US"/>
        </a:p>
      </dgm:t>
    </dgm:pt>
    <dgm:pt modelId="{6ADFDD1D-CCF9-4EA5-AD05-1C3B437D8F5F}" type="sibTrans" cxnId="{B321953C-AB5D-463C-96FD-43C434C160C4}">
      <dgm:prSet/>
      <dgm:spPr/>
      <dgm:t>
        <a:bodyPr/>
        <a:lstStyle/>
        <a:p>
          <a:endParaRPr lang="en-US"/>
        </a:p>
      </dgm:t>
    </dgm:pt>
    <dgm:pt modelId="{006A0101-8A71-4479-BD80-BAEAC8642E84}">
      <dgm:prSet/>
      <dgm:spPr/>
      <dgm:t>
        <a:bodyPr/>
        <a:lstStyle/>
        <a:p>
          <a:r>
            <a:rPr lang="en-US" dirty="0"/>
            <a:t>BHT (Branch History Table)</a:t>
          </a:r>
        </a:p>
      </dgm:t>
    </dgm:pt>
    <dgm:pt modelId="{60EDFE7C-B3D3-4404-81CE-7122FBA93A3C}" type="parTrans" cxnId="{6D61B172-E0A1-4D08-B388-EC5379A87565}">
      <dgm:prSet/>
      <dgm:spPr/>
      <dgm:t>
        <a:bodyPr/>
        <a:lstStyle/>
        <a:p>
          <a:endParaRPr lang="en-US"/>
        </a:p>
      </dgm:t>
    </dgm:pt>
    <dgm:pt modelId="{7D2B629E-775C-4408-965D-6197A16E9962}" type="sibTrans" cxnId="{6D61B172-E0A1-4D08-B388-EC5379A87565}">
      <dgm:prSet/>
      <dgm:spPr/>
      <dgm:t>
        <a:bodyPr/>
        <a:lstStyle/>
        <a:p>
          <a:endParaRPr lang="en-US"/>
        </a:p>
      </dgm:t>
    </dgm:pt>
    <dgm:pt modelId="{32CB2A4E-7E91-4379-B499-F0A3444F90BD}">
      <dgm:prSet/>
      <dgm:spPr/>
      <dgm:t>
        <a:bodyPr/>
        <a:lstStyle/>
        <a:p>
          <a:r>
            <a:rPr lang="en-US" dirty="0"/>
            <a:t>Aliasing</a:t>
          </a:r>
        </a:p>
      </dgm:t>
    </dgm:pt>
    <dgm:pt modelId="{D87EC991-FDAE-42E1-9C0B-818A14B85C80}" type="parTrans" cxnId="{6E91B6B0-DB20-45BB-8973-FCA5E73F55CF}">
      <dgm:prSet/>
      <dgm:spPr/>
      <dgm:t>
        <a:bodyPr/>
        <a:lstStyle/>
        <a:p>
          <a:endParaRPr lang="en-US"/>
        </a:p>
      </dgm:t>
    </dgm:pt>
    <dgm:pt modelId="{D1C1F42C-2790-4679-A749-D453C57D3C9F}" type="sibTrans" cxnId="{6E91B6B0-DB20-45BB-8973-FCA5E73F55CF}">
      <dgm:prSet/>
      <dgm:spPr/>
      <dgm:t>
        <a:bodyPr/>
        <a:lstStyle/>
        <a:p>
          <a:endParaRPr lang="en-US"/>
        </a:p>
      </dgm:t>
    </dgm:pt>
    <dgm:pt modelId="{E6B0FFE3-960B-4BD0-B59B-E7305841F907}">
      <dgm:prSet/>
      <dgm:spPr/>
      <dgm:t>
        <a:bodyPr/>
        <a:lstStyle/>
        <a:p>
          <a:r>
            <a:rPr lang="en-US" dirty="0"/>
            <a:t>Static Prediction Methods</a:t>
          </a:r>
        </a:p>
      </dgm:t>
    </dgm:pt>
    <dgm:pt modelId="{CE9A43F0-9DDA-45E6-96DE-C98A08D324CD}" type="parTrans" cxnId="{91925233-B06D-441B-90D1-429418C6BA59}">
      <dgm:prSet/>
      <dgm:spPr/>
      <dgm:t>
        <a:bodyPr/>
        <a:lstStyle/>
        <a:p>
          <a:endParaRPr lang="en-US"/>
        </a:p>
      </dgm:t>
    </dgm:pt>
    <dgm:pt modelId="{B34DED31-C904-4BE6-B0BE-8ECF54A12A9C}" type="sibTrans" cxnId="{91925233-B06D-441B-90D1-429418C6BA59}">
      <dgm:prSet/>
      <dgm:spPr/>
      <dgm:t>
        <a:bodyPr/>
        <a:lstStyle/>
        <a:p>
          <a:endParaRPr lang="en-US"/>
        </a:p>
      </dgm:t>
    </dgm:pt>
    <dgm:pt modelId="{A66BA359-F4F0-4DB8-8C76-AB5341F37381}">
      <dgm:prSet/>
      <dgm:spPr/>
      <dgm:t>
        <a:bodyPr/>
        <a:lstStyle/>
        <a:p>
          <a:r>
            <a:rPr lang="en-US" dirty="0"/>
            <a:t>Profiling &amp; tracing</a:t>
          </a:r>
        </a:p>
      </dgm:t>
    </dgm:pt>
    <dgm:pt modelId="{644E4EEE-3E9F-4EC8-8BC8-DB7D34455546}" type="parTrans" cxnId="{D9457C77-AF16-476B-BA5B-2AD1E7069E07}">
      <dgm:prSet/>
      <dgm:spPr/>
      <dgm:t>
        <a:bodyPr/>
        <a:lstStyle/>
        <a:p>
          <a:endParaRPr lang="en-US"/>
        </a:p>
      </dgm:t>
    </dgm:pt>
    <dgm:pt modelId="{B8E5A6BE-BFFF-4D58-87C8-930A61CB5873}" type="sibTrans" cxnId="{D9457C77-AF16-476B-BA5B-2AD1E7069E07}">
      <dgm:prSet/>
      <dgm:spPr/>
      <dgm:t>
        <a:bodyPr/>
        <a:lstStyle/>
        <a:p>
          <a:endParaRPr lang="en-US"/>
        </a:p>
      </dgm:t>
    </dgm:pt>
    <dgm:pt modelId="{49C97554-3A57-45F1-B0EB-153A5618DFC3}">
      <dgm:prSet/>
      <dgm:spPr/>
      <dgm:t>
        <a:bodyPr/>
        <a:lstStyle/>
        <a:p>
          <a:r>
            <a:rPr lang="en-US" dirty="0"/>
            <a:t>Heuristics &amp; Bias</a:t>
          </a:r>
        </a:p>
      </dgm:t>
    </dgm:pt>
    <dgm:pt modelId="{9D7391B1-FD04-48BF-87E4-6C9135603861}" type="parTrans" cxnId="{27C46661-D689-484C-B648-5C25E57BE01C}">
      <dgm:prSet/>
      <dgm:spPr/>
      <dgm:t>
        <a:bodyPr/>
        <a:lstStyle/>
        <a:p>
          <a:endParaRPr lang="en-US"/>
        </a:p>
      </dgm:t>
    </dgm:pt>
    <dgm:pt modelId="{35ED6E09-6F2F-4068-B2A5-59A6104A9274}" type="sibTrans" cxnId="{27C46661-D689-484C-B648-5C25E57BE01C}">
      <dgm:prSet/>
      <dgm:spPr/>
      <dgm:t>
        <a:bodyPr/>
        <a:lstStyle/>
        <a:p>
          <a:endParaRPr lang="en-US"/>
        </a:p>
      </dgm:t>
    </dgm:pt>
    <dgm:pt modelId="{913B0D67-2C53-4315-9077-64294ECC6F5A}">
      <dgm:prSet/>
      <dgm:spPr/>
      <dgm:t>
        <a:bodyPr/>
        <a:lstStyle/>
        <a:p>
          <a:r>
            <a:rPr lang="en-US" dirty="0"/>
            <a:t>Additional Considerations</a:t>
          </a:r>
        </a:p>
      </dgm:t>
    </dgm:pt>
    <dgm:pt modelId="{65826473-EF67-4290-9EC6-D1DE07FA2401}" type="parTrans" cxnId="{FC6707EE-A779-4531-B66B-B2766E648A9A}">
      <dgm:prSet/>
      <dgm:spPr/>
      <dgm:t>
        <a:bodyPr/>
        <a:lstStyle/>
        <a:p>
          <a:endParaRPr lang="en-US"/>
        </a:p>
      </dgm:t>
    </dgm:pt>
    <dgm:pt modelId="{6ABA0A7A-1818-4C53-8777-F9DBD842AFE1}" type="sibTrans" cxnId="{FC6707EE-A779-4531-B66B-B2766E648A9A}">
      <dgm:prSet/>
      <dgm:spPr/>
      <dgm:t>
        <a:bodyPr/>
        <a:lstStyle/>
        <a:p>
          <a:endParaRPr lang="en-US"/>
        </a:p>
      </dgm:t>
    </dgm:pt>
    <dgm:pt modelId="{FF2588B1-D9F2-47FB-94CF-E7F8272B44AD}">
      <dgm:prSet/>
      <dgm:spPr/>
      <dgm:t>
        <a:bodyPr/>
        <a:lstStyle/>
        <a:p>
          <a:r>
            <a:rPr lang="en-US" dirty="0"/>
            <a:t>Combinational Methods</a:t>
          </a:r>
        </a:p>
      </dgm:t>
    </dgm:pt>
    <dgm:pt modelId="{AFF40EE3-455D-473A-844A-D4B34D72CBD0}" type="parTrans" cxnId="{45ADD622-CFFA-488E-97D7-2F68C33B5C64}">
      <dgm:prSet/>
      <dgm:spPr/>
      <dgm:t>
        <a:bodyPr/>
        <a:lstStyle/>
        <a:p>
          <a:endParaRPr lang="en-US"/>
        </a:p>
      </dgm:t>
    </dgm:pt>
    <dgm:pt modelId="{881D062D-8986-47DE-A72B-C9347C909F72}" type="sibTrans" cxnId="{45ADD622-CFFA-488E-97D7-2F68C33B5C64}">
      <dgm:prSet/>
      <dgm:spPr/>
      <dgm:t>
        <a:bodyPr/>
        <a:lstStyle/>
        <a:p>
          <a:endParaRPr lang="en-US"/>
        </a:p>
      </dgm:t>
    </dgm:pt>
    <dgm:pt modelId="{E52F5A4D-8922-481C-A091-85368D5DC0BF}" type="pres">
      <dgm:prSet presAssocID="{28113780-D153-41E2-BA8F-CA2B726BC459}" presName="linear" presStyleCnt="0">
        <dgm:presLayoutVars>
          <dgm:animLvl val="lvl"/>
          <dgm:resizeHandles val="exact"/>
        </dgm:presLayoutVars>
      </dgm:prSet>
      <dgm:spPr/>
    </dgm:pt>
    <dgm:pt modelId="{40DF3845-FE06-461B-B5C5-B76605ACD06F}" type="pres">
      <dgm:prSet presAssocID="{6FEE90B8-DE22-46D0-A31D-0EBAC20FC2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8025F9-145E-40DE-933F-636194831D32}" type="pres">
      <dgm:prSet presAssocID="{6FEE90B8-DE22-46D0-A31D-0EBAC20FC24C}" presName="childText" presStyleLbl="revTx" presStyleIdx="0" presStyleCnt="3">
        <dgm:presLayoutVars>
          <dgm:bulletEnabled val="1"/>
        </dgm:presLayoutVars>
      </dgm:prSet>
      <dgm:spPr/>
    </dgm:pt>
    <dgm:pt modelId="{79EE4AE5-D3A1-4447-8B2E-B7071E84FDC5}" type="pres">
      <dgm:prSet presAssocID="{E6B0FFE3-960B-4BD0-B59B-E7305841F9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4186AE-2C3F-44E1-A655-6388A99B12C0}" type="pres">
      <dgm:prSet presAssocID="{E6B0FFE3-960B-4BD0-B59B-E7305841F907}" presName="childText" presStyleLbl="revTx" presStyleIdx="1" presStyleCnt="3">
        <dgm:presLayoutVars>
          <dgm:bulletEnabled val="1"/>
        </dgm:presLayoutVars>
      </dgm:prSet>
      <dgm:spPr/>
    </dgm:pt>
    <dgm:pt modelId="{5A1DC0FB-A24B-4C56-9ECD-9EF6C25D0E7A}" type="pres">
      <dgm:prSet presAssocID="{913B0D67-2C53-4315-9077-64294ECC6F5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E54C1CE-1CB1-43AC-81FE-3B0F03613941}" type="pres">
      <dgm:prSet presAssocID="{913B0D67-2C53-4315-9077-64294ECC6F5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5ADD622-CFFA-488E-97D7-2F68C33B5C64}" srcId="{913B0D67-2C53-4315-9077-64294ECC6F5A}" destId="{FF2588B1-D9F2-47FB-94CF-E7F8272B44AD}" srcOrd="0" destOrd="0" parTransId="{AFF40EE3-455D-473A-844A-D4B34D72CBD0}" sibTransId="{881D062D-8986-47DE-A72B-C9347C909F72}"/>
    <dgm:cxn modelId="{9AD6992B-81EC-446D-9538-9DCE77FA7DC5}" type="presOf" srcId="{6FEE90B8-DE22-46D0-A31D-0EBAC20FC24C}" destId="{40DF3845-FE06-461B-B5C5-B76605ACD06F}" srcOrd="0" destOrd="0" presId="urn:microsoft.com/office/officeart/2005/8/layout/vList2"/>
    <dgm:cxn modelId="{41EF7230-BE00-4199-8821-C4851361F60E}" type="presOf" srcId="{913B0D67-2C53-4315-9077-64294ECC6F5A}" destId="{5A1DC0FB-A24B-4C56-9ECD-9EF6C25D0E7A}" srcOrd="0" destOrd="0" presId="urn:microsoft.com/office/officeart/2005/8/layout/vList2"/>
    <dgm:cxn modelId="{91925233-B06D-441B-90D1-429418C6BA59}" srcId="{28113780-D153-41E2-BA8F-CA2B726BC459}" destId="{E6B0FFE3-960B-4BD0-B59B-E7305841F907}" srcOrd="1" destOrd="0" parTransId="{CE9A43F0-9DDA-45E6-96DE-C98A08D324CD}" sibTransId="{B34DED31-C904-4BE6-B0BE-8ECF54A12A9C}"/>
    <dgm:cxn modelId="{B516BE3A-BEDF-40D8-A8B9-876929E3D692}" type="presOf" srcId="{32CB2A4E-7E91-4379-B499-F0A3444F90BD}" destId="{8C8025F9-145E-40DE-933F-636194831D32}" srcOrd="0" destOrd="2" presId="urn:microsoft.com/office/officeart/2005/8/layout/vList2"/>
    <dgm:cxn modelId="{B321953C-AB5D-463C-96FD-43C434C160C4}" srcId="{6FEE90B8-DE22-46D0-A31D-0EBAC20FC24C}" destId="{4BD1813F-EDC3-4961-BF7A-D8B74EE6BE80}" srcOrd="0" destOrd="0" parTransId="{917435C2-9990-4252-AA16-120B284449BE}" sibTransId="{6ADFDD1D-CCF9-4EA5-AD05-1C3B437D8F5F}"/>
    <dgm:cxn modelId="{27C46661-D689-484C-B648-5C25E57BE01C}" srcId="{E6B0FFE3-960B-4BD0-B59B-E7305841F907}" destId="{49C97554-3A57-45F1-B0EB-153A5618DFC3}" srcOrd="1" destOrd="0" parTransId="{9D7391B1-FD04-48BF-87E4-6C9135603861}" sibTransId="{35ED6E09-6F2F-4068-B2A5-59A6104A9274}"/>
    <dgm:cxn modelId="{14733564-748E-46E4-9396-04FF2F59A43A}" type="presOf" srcId="{49C97554-3A57-45F1-B0EB-153A5618DFC3}" destId="{CD4186AE-2C3F-44E1-A655-6388A99B12C0}" srcOrd="0" destOrd="1" presId="urn:microsoft.com/office/officeart/2005/8/layout/vList2"/>
    <dgm:cxn modelId="{33565F46-8206-4208-9F67-530979B57918}" srcId="{28113780-D153-41E2-BA8F-CA2B726BC459}" destId="{6FEE90B8-DE22-46D0-A31D-0EBAC20FC24C}" srcOrd="0" destOrd="0" parTransId="{7BE24AF3-1C1B-490E-96A9-A421F96DB25A}" sibTransId="{D634DD42-A34F-473F-A325-68ADF4D489E3}"/>
    <dgm:cxn modelId="{D47E8A6E-4058-4A7E-B301-577A8B65355A}" type="presOf" srcId="{FF2588B1-D9F2-47FB-94CF-E7F8272B44AD}" destId="{9E54C1CE-1CB1-43AC-81FE-3B0F03613941}" srcOrd="0" destOrd="0" presId="urn:microsoft.com/office/officeart/2005/8/layout/vList2"/>
    <dgm:cxn modelId="{6D61B172-E0A1-4D08-B388-EC5379A87565}" srcId="{6FEE90B8-DE22-46D0-A31D-0EBAC20FC24C}" destId="{006A0101-8A71-4479-BD80-BAEAC8642E84}" srcOrd="1" destOrd="0" parTransId="{60EDFE7C-B3D3-4404-81CE-7122FBA93A3C}" sibTransId="{7D2B629E-775C-4408-965D-6197A16E9962}"/>
    <dgm:cxn modelId="{D9457C77-AF16-476B-BA5B-2AD1E7069E07}" srcId="{E6B0FFE3-960B-4BD0-B59B-E7305841F907}" destId="{A66BA359-F4F0-4DB8-8C76-AB5341F37381}" srcOrd="0" destOrd="0" parTransId="{644E4EEE-3E9F-4EC8-8BC8-DB7D34455546}" sibTransId="{B8E5A6BE-BFFF-4D58-87C8-930A61CB5873}"/>
    <dgm:cxn modelId="{F718B087-4B9A-4118-9E23-74CBA1BDDD4B}" type="presOf" srcId="{E6B0FFE3-960B-4BD0-B59B-E7305841F907}" destId="{79EE4AE5-D3A1-4447-8B2E-B7071E84FDC5}" srcOrd="0" destOrd="0" presId="urn:microsoft.com/office/officeart/2005/8/layout/vList2"/>
    <dgm:cxn modelId="{A36264A0-F49F-4209-89C8-F058ABCD39C3}" type="presOf" srcId="{28113780-D153-41E2-BA8F-CA2B726BC459}" destId="{E52F5A4D-8922-481C-A091-85368D5DC0BF}" srcOrd="0" destOrd="0" presId="urn:microsoft.com/office/officeart/2005/8/layout/vList2"/>
    <dgm:cxn modelId="{6E91B6B0-DB20-45BB-8973-FCA5E73F55CF}" srcId="{6FEE90B8-DE22-46D0-A31D-0EBAC20FC24C}" destId="{32CB2A4E-7E91-4379-B499-F0A3444F90BD}" srcOrd="2" destOrd="0" parTransId="{D87EC991-FDAE-42E1-9C0B-818A14B85C80}" sibTransId="{D1C1F42C-2790-4679-A749-D453C57D3C9F}"/>
    <dgm:cxn modelId="{EDC452B6-1758-43D8-A0C0-057D14EA0F9D}" type="presOf" srcId="{4BD1813F-EDC3-4961-BF7A-D8B74EE6BE80}" destId="{8C8025F9-145E-40DE-933F-636194831D32}" srcOrd="0" destOrd="0" presId="urn:microsoft.com/office/officeart/2005/8/layout/vList2"/>
    <dgm:cxn modelId="{27A05ABE-08C3-4747-A255-DA8397F1D0F1}" type="presOf" srcId="{A66BA359-F4F0-4DB8-8C76-AB5341F37381}" destId="{CD4186AE-2C3F-44E1-A655-6388A99B12C0}" srcOrd="0" destOrd="0" presId="urn:microsoft.com/office/officeart/2005/8/layout/vList2"/>
    <dgm:cxn modelId="{92B3A8DE-37D9-41E4-8873-1E2211D05E41}" type="presOf" srcId="{006A0101-8A71-4479-BD80-BAEAC8642E84}" destId="{8C8025F9-145E-40DE-933F-636194831D32}" srcOrd="0" destOrd="1" presId="urn:microsoft.com/office/officeart/2005/8/layout/vList2"/>
    <dgm:cxn modelId="{FC6707EE-A779-4531-B66B-B2766E648A9A}" srcId="{28113780-D153-41E2-BA8F-CA2B726BC459}" destId="{913B0D67-2C53-4315-9077-64294ECC6F5A}" srcOrd="2" destOrd="0" parTransId="{65826473-EF67-4290-9EC6-D1DE07FA2401}" sibTransId="{6ABA0A7A-1818-4C53-8777-F9DBD842AFE1}"/>
    <dgm:cxn modelId="{09B2A7B7-CBBF-4E46-ABB1-FC3ABBD9D34A}" type="presParOf" srcId="{E52F5A4D-8922-481C-A091-85368D5DC0BF}" destId="{40DF3845-FE06-461B-B5C5-B76605ACD06F}" srcOrd="0" destOrd="0" presId="urn:microsoft.com/office/officeart/2005/8/layout/vList2"/>
    <dgm:cxn modelId="{0E643EA6-96AC-45DA-B9F0-61A7CC3B407B}" type="presParOf" srcId="{E52F5A4D-8922-481C-A091-85368D5DC0BF}" destId="{8C8025F9-145E-40DE-933F-636194831D32}" srcOrd="1" destOrd="0" presId="urn:microsoft.com/office/officeart/2005/8/layout/vList2"/>
    <dgm:cxn modelId="{4EDCEF03-5940-4F4C-810F-ABC264664716}" type="presParOf" srcId="{E52F5A4D-8922-481C-A091-85368D5DC0BF}" destId="{79EE4AE5-D3A1-4447-8B2E-B7071E84FDC5}" srcOrd="2" destOrd="0" presId="urn:microsoft.com/office/officeart/2005/8/layout/vList2"/>
    <dgm:cxn modelId="{71D11C2A-6A14-45CE-8DFD-16C68ADCFDE3}" type="presParOf" srcId="{E52F5A4D-8922-481C-A091-85368D5DC0BF}" destId="{CD4186AE-2C3F-44E1-A655-6388A99B12C0}" srcOrd="3" destOrd="0" presId="urn:microsoft.com/office/officeart/2005/8/layout/vList2"/>
    <dgm:cxn modelId="{0E7A4016-AB9F-4115-B76C-25716D469282}" type="presParOf" srcId="{E52F5A4D-8922-481C-A091-85368D5DC0BF}" destId="{5A1DC0FB-A24B-4C56-9ECD-9EF6C25D0E7A}" srcOrd="4" destOrd="0" presId="urn:microsoft.com/office/officeart/2005/8/layout/vList2"/>
    <dgm:cxn modelId="{A0379128-78BB-4DCB-A081-4304DC1A105E}" type="presParOf" srcId="{E52F5A4D-8922-481C-A091-85368D5DC0BF}" destId="{9E54C1CE-1CB1-43AC-81FE-3B0F0361394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F3845-FE06-461B-B5C5-B76605ACD06F}">
      <dsp:nvSpPr>
        <dsp:cNvPr id="0" name=""/>
        <dsp:cNvSpPr/>
      </dsp:nvSpPr>
      <dsp:spPr>
        <a:xfrm>
          <a:off x="0" y="60597"/>
          <a:ext cx="6513603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Dynamic Prediction Methods</a:t>
          </a:r>
        </a:p>
      </dsp:txBody>
      <dsp:txXfrm>
        <a:off x="43321" y="103918"/>
        <a:ext cx="6426961" cy="800803"/>
      </dsp:txXfrm>
    </dsp:sp>
    <dsp:sp modelId="{8C8025F9-145E-40DE-933F-636194831D32}">
      <dsp:nvSpPr>
        <dsp:cNvPr id="0" name=""/>
        <dsp:cNvSpPr/>
      </dsp:nvSpPr>
      <dsp:spPr>
        <a:xfrm>
          <a:off x="0" y="948042"/>
          <a:ext cx="6513603" cy="1493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Local vs Global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BHT (Branch History Table)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Aliasing</a:t>
          </a:r>
        </a:p>
      </dsp:txBody>
      <dsp:txXfrm>
        <a:off x="0" y="948042"/>
        <a:ext cx="6513603" cy="1493505"/>
      </dsp:txXfrm>
    </dsp:sp>
    <dsp:sp modelId="{79EE4AE5-D3A1-4447-8B2E-B7071E84FDC5}">
      <dsp:nvSpPr>
        <dsp:cNvPr id="0" name=""/>
        <dsp:cNvSpPr/>
      </dsp:nvSpPr>
      <dsp:spPr>
        <a:xfrm>
          <a:off x="0" y="2441547"/>
          <a:ext cx="6513603" cy="88744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Static Prediction Methods</a:t>
          </a:r>
        </a:p>
      </dsp:txBody>
      <dsp:txXfrm>
        <a:off x="43321" y="2484868"/>
        <a:ext cx="6426961" cy="800803"/>
      </dsp:txXfrm>
    </dsp:sp>
    <dsp:sp modelId="{CD4186AE-2C3F-44E1-A655-6388A99B12C0}">
      <dsp:nvSpPr>
        <dsp:cNvPr id="0" name=""/>
        <dsp:cNvSpPr/>
      </dsp:nvSpPr>
      <dsp:spPr>
        <a:xfrm>
          <a:off x="0" y="3328992"/>
          <a:ext cx="6513603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Profiling &amp; tracing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Heuristics &amp; Bias</a:t>
          </a:r>
        </a:p>
      </dsp:txBody>
      <dsp:txXfrm>
        <a:off x="0" y="3328992"/>
        <a:ext cx="6513603" cy="995670"/>
      </dsp:txXfrm>
    </dsp:sp>
    <dsp:sp modelId="{5A1DC0FB-A24B-4C56-9ECD-9EF6C25D0E7A}">
      <dsp:nvSpPr>
        <dsp:cNvPr id="0" name=""/>
        <dsp:cNvSpPr/>
      </dsp:nvSpPr>
      <dsp:spPr>
        <a:xfrm>
          <a:off x="0" y="4324662"/>
          <a:ext cx="6513603" cy="8874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Additional Considerations</a:t>
          </a:r>
        </a:p>
      </dsp:txBody>
      <dsp:txXfrm>
        <a:off x="43321" y="4367983"/>
        <a:ext cx="6426961" cy="800803"/>
      </dsp:txXfrm>
    </dsp:sp>
    <dsp:sp modelId="{9E54C1CE-1CB1-43AC-81FE-3B0F03613941}">
      <dsp:nvSpPr>
        <dsp:cNvPr id="0" name=""/>
        <dsp:cNvSpPr/>
      </dsp:nvSpPr>
      <dsp:spPr>
        <a:xfrm>
          <a:off x="0" y="5212108"/>
          <a:ext cx="6513603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Combinational Methods</a:t>
          </a:r>
        </a:p>
      </dsp:txBody>
      <dsp:txXfrm>
        <a:off x="0" y="5212108"/>
        <a:ext cx="6513603" cy="612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8BE7-D80B-4913-B807-995755169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90D95-6AA2-47B2-90A5-7D60B0913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CD05-2E4E-4807-A040-7F038C41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2991-9084-463A-9D97-0BE65AD0254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925FC-EB16-4C27-A8B4-29F4C011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A676-DC3B-4CC9-B2B6-48C33C1A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75D9-F547-415F-8459-67F85CB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7890-C26C-490C-8667-A6A56732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31E0B-2C2D-4A95-B956-DA8CB1CA4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88F1-8030-48D2-8BE0-004D622A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2991-9084-463A-9D97-0BE65AD0254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8A3E-7C6F-428E-AFF0-82738E07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70F-A4C8-4E3D-9E6C-06288943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75D9-F547-415F-8459-67F85CB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0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6F181-CADA-49E3-B2CD-AFD6B965F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DEE43-C240-41EC-AEDF-C573FBB19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00D2D-C268-47E3-B839-0F0E0EE9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2991-9084-463A-9D97-0BE65AD0254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5D570-C1A3-4D77-B3BF-FA41B340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1B25-CCA3-4141-9F32-BE7CE490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75D9-F547-415F-8459-67F85CB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00AE-3D43-42D5-BF52-61D3CAE4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E0D3-AF23-44E8-9E7C-6B35F764E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30A9-4350-46CE-9C13-698F1071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2991-9084-463A-9D97-0BE65AD0254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3CCC9-6228-4B9A-A515-97EDBFC6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0B86-6CBF-4E8F-8484-5AF67165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75D9-F547-415F-8459-67F85CB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2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31C4-7E71-4A8C-9944-4EFE4091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AE244-988C-4CB2-ACEA-0AF91B077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339C4-E325-4118-AC5C-7F3725F2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2991-9084-463A-9D97-0BE65AD0254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4A68E-FD56-46BC-AD98-6E3D58FE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4B58-D344-4D09-B5DC-47B75319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75D9-F547-415F-8459-67F85CB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5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964C-849E-472B-89BF-604DC5E7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2D6A-4D0F-4DAD-95A2-4D952440A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62987-DE00-464B-B801-BE571022C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9E129-BB80-4A6E-9DD1-C2DBBB71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2991-9084-463A-9D97-0BE65AD0254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39169-99E9-4BCE-9A83-B1C2EFB1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7402D-3CE6-4A2A-B2A8-7BBE13A6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75D9-F547-415F-8459-67F85CB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0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3D60-7016-453B-9154-434DDFD3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1BAE-6FD9-45F5-8AFB-99CFDBB1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F1792-F56F-4597-9E2C-690BCDA0F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7C119-ACED-413A-A2F4-F20419C85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96460-0E0F-4AFB-8667-153D79D8B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772A2-2ABE-4AA6-9CBF-47411CDE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2991-9084-463A-9D97-0BE65AD0254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217B9-36EA-4051-A9B7-5619F29E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45BE5-DBC2-44D1-A38C-87828A32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75D9-F547-415F-8459-67F85CB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1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6E14-0C8D-4B02-A9E8-BCFDF28C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CF00E-01A9-4951-B68F-FCBA2B37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2991-9084-463A-9D97-0BE65AD0254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28762-939B-48C5-8078-8B0812A4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C4A58-ED97-40E4-999F-D071C42A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75D9-F547-415F-8459-67F85CB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92001-BDC6-4604-8C12-379C9807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2991-9084-463A-9D97-0BE65AD0254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776D7-BDA8-4E1B-A2B0-B499ED0E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1BA86-8AA6-4730-AFB8-E2580F27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75D9-F547-415F-8459-67F85CB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7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56CB-C625-4767-9C63-2EA20568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445B-4398-4979-B376-C120DDC3E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80BE6-B582-4AB3-BD64-80BBDBE0A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63562-B87B-4954-9C1C-1135616D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2991-9084-463A-9D97-0BE65AD0254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FE67D-2C09-497E-9464-28E4445C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C21FF-A9EA-4D65-B826-F85AE704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75D9-F547-415F-8459-67F85CB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7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27A9-E91F-4695-A61F-8E80F313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77680-3899-422E-8B66-869CD274F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962B8-A08D-42FA-8F36-0ED96280C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0F539-8A1F-429C-8374-D5852188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2991-9084-463A-9D97-0BE65AD0254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7FEEF-0D12-4E9F-885B-94476E90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42BC0-54CA-47F3-A843-422123FD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75D9-F547-415F-8459-67F85CB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3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6DE4E-8CB9-4F86-A465-4CE0EFC9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F643E-F68B-4085-BC2B-817A7E0C4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3A16-75EF-4F22-85D2-C1DD78806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E2991-9084-463A-9D97-0BE65AD0254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8D235-D906-4ACC-88D3-5E0B3E8E9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B764E-5507-4ACF-A4CB-15B34CBB0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E75D9-F547-415F-8459-67F85CB7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7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0FD7-9746-4309-B7E5-43BE3B8B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1038025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Branch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756FF-378C-40D7-BFBB-C5310E884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336" y="2844167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i="1" dirty="0"/>
              <a:t>What is the optimal choice of branch prediction method?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8FE6D20-7603-4514-9193-EAE28360BD32}"/>
              </a:ext>
            </a:extLst>
          </p:cNvPr>
          <p:cNvSpPr txBox="1">
            <a:spLocks/>
          </p:cNvSpPr>
          <p:nvPr/>
        </p:nvSpPr>
        <p:spPr>
          <a:xfrm>
            <a:off x="880070" y="4979787"/>
            <a:ext cx="4167376" cy="1155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/>
              <a:t>Alison Davis</a:t>
            </a:r>
          </a:p>
          <a:p>
            <a:pPr algn="l"/>
            <a:r>
              <a:rPr lang="en-US" sz="2000" i="1" dirty="0"/>
              <a:t>CIS655 – 3/3/2020</a:t>
            </a:r>
          </a:p>
        </p:txBody>
      </p:sp>
    </p:spTree>
    <p:extLst>
      <p:ext uri="{BB962C8B-B14F-4D97-AF65-F5344CB8AC3E}">
        <p14:creationId xmlns:p14="http://schemas.microsoft.com/office/powerpoint/2010/main" val="3152540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886A0-3E24-41EE-AD6D-E86C1F6A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L1 Instruction Cache Miss Rate for Increasing History Size in GAg Method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27CCBC6-C41F-48A3-9A97-01840ED78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32819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82912C9-483B-495B-B9AB-412384CAF49F}"/>
              </a:ext>
            </a:extLst>
          </p:cNvPr>
          <p:cNvSpPr/>
          <p:nvPr/>
        </p:nvSpPr>
        <p:spPr>
          <a:xfrm>
            <a:off x="5971152" y="6373225"/>
            <a:ext cx="5393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GAg</a:t>
            </a:r>
            <a:r>
              <a:rPr lang="en-US" dirty="0"/>
              <a:t> = Global History Reg &amp; Global Pattern History Table</a:t>
            </a:r>
          </a:p>
        </p:txBody>
      </p:sp>
    </p:spTree>
    <p:extLst>
      <p:ext uri="{BB962C8B-B14F-4D97-AF65-F5344CB8AC3E}">
        <p14:creationId xmlns:p14="http://schemas.microsoft.com/office/powerpoint/2010/main" val="254870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C6DB-A416-43A7-B520-4197DEB9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7DD9-64DD-46CF-8E10-EE97D973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Increasing ILP</a:t>
            </a:r>
          </a:p>
          <a:p>
            <a:r>
              <a:rPr lang="en-US" sz="1800" dirty="0"/>
              <a:t>Goal: minimizing stall cycles</a:t>
            </a:r>
          </a:p>
          <a:p>
            <a:r>
              <a:rPr lang="en-US" sz="1800" dirty="0"/>
              <a:t>Optimization problem</a:t>
            </a:r>
          </a:p>
          <a:p>
            <a:pPr lvl="1"/>
            <a:r>
              <a:rPr lang="en-US" sz="1800" dirty="0"/>
              <a:t>Accuracy</a:t>
            </a:r>
          </a:p>
          <a:p>
            <a:pPr lvl="1"/>
            <a:r>
              <a:rPr lang="en-US" sz="1800" dirty="0"/>
              <a:t>Complexity/Code Size</a:t>
            </a:r>
          </a:p>
          <a:p>
            <a:pPr lvl="1"/>
            <a:r>
              <a:rPr lang="en-US" sz="1800" dirty="0"/>
              <a:t>Energy</a:t>
            </a:r>
          </a:p>
          <a:p>
            <a:pPr lvl="1"/>
            <a:endParaRPr lang="en-US" sz="18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Image result for cartoon battery">
            <a:extLst>
              <a:ext uri="{FF2B5EF4-FFF2-40B4-BE49-F238E27FC236}">
                <a16:creationId xmlns:a16="http://schemas.microsoft.com/office/drawing/2014/main" id="{70896294-D213-4C6C-AAAA-1581A6915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667" y1="47556" x2="30667" y2="47556"/>
                        <a14:foregroundMark x1="40000" y1="26667" x2="40000" y2="26667"/>
                        <a14:foregroundMark x1="66222" y1="25778" x2="66222" y2="25778"/>
                        <a14:foregroundMark x1="48000" y1="24000" x2="48000" y2="2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orrect">
            <a:extLst>
              <a:ext uri="{FF2B5EF4-FFF2-40B4-BE49-F238E27FC236}">
                <a16:creationId xmlns:a16="http://schemas.microsoft.com/office/drawing/2014/main" id="{6D734D50-5C97-4B2F-ADCE-7FBB28B46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1" r="1" b="5065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age result for cartoon time">
            <a:extLst>
              <a:ext uri="{FF2B5EF4-FFF2-40B4-BE49-F238E27FC236}">
                <a16:creationId xmlns:a16="http://schemas.microsoft.com/office/drawing/2014/main" id="{AB2A14DE-6CB9-48DC-BD20-1A1545944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6641" y1="70508" x2="16797" y2="88281"/>
                        <a14:backgroundMark x1="16797" y1="88281" x2="17773" y2="89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68" r="5" b="8768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230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FB0FC-2612-430A-9361-201F2A6F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Existing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6B8F21-9649-4F83-A666-C17C88995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7606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60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40CC2-B08A-4752-813C-068A5A4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2961564"/>
            <a:ext cx="5124734" cy="3268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best method of branch prediction…?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F7084A-D171-4A43-A540-359C90FE750A}"/>
              </a:ext>
            </a:extLst>
          </p:cNvPr>
          <p:cNvSpPr txBox="1">
            <a:spLocks/>
          </p:cNvSpPr>
          <p:nvPr/>
        </p:nvSpPr>
        <p:spPr>
          <a:xfrm>
            <a:off x="6304333" y="1340553"/>
            <a:ext cx="2223009" cy="120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…it depends.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443DD9B2-780F-42B2-929C-2FFCD1FECD34}"/>
              </a:ext>
            </a:extLst>
          </p:cNvPr>
          <p:cNvSpPr txBox="1">
            <a:spLocks/>
          </p:cNvSpPr>
          <p:nvPr/>
        </p:nvSpPr>
        <p:spPr>
          <a:xfrm>
            <a:off x="8374511" y="3147236"/>
            <a:ext cx="2223009" cy="120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800" b="1" kern="1200" dirty="0">
                <a:latin typeface="+mn-lt"/>
                <a:ea typeface="+mn-ea"/>
                <a:cs typeface="+mn-cs"/>
              </a:rPr>
              <a:t>But, if I had to have an opinion..</a:t>
            </a:r>
          </a:p>
        </p:txBody>
      </p:sp>
    </p:spTree>
    <p:extLst>
      <p:ext uri="{BB962C8B-B14F-4D97-AF65-F5344CB8AC3E}">
        <p14:creationId xmlns:p14="http://schemas.microsoft.com/office/powerpoint/2010/main" val="16593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0B0FD7-9746-4309-B7E5-43BE3B8B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SimpleScalar Demo</a:t>
            </a:r>
          </a:p>
        </p:txBody>
      </p:sp>
    </p:spTree>
    <p:extLst>
      <p:ext uri="{BB962C8B-B14F-4D97-AF65-F5344CB8AC3E}">
        <p14:creationId xmlns:p14="http://schemas.microsoft.com/office/powerpoint/2010/main" val="26762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8F9F5-4F4F-4303-9043-0896222F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BP Method Accuracies in SimpleScalar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6C12A7D-02BA-4966-AB27-D5494DB3DD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624125"/>
              </p:ext>
            </p:extLst>
          </p:nvPr>
        </p:nvGraphicFramePr>
        <p:xfrm>
          <a:off x="5153822" y="492573"/>
          <a:ext cx="6553545" cy="588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865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10E11-4513-4CF4-ADF5-192939EF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sz="3700" dirty="0"/>
              <a:t>Increasing History Bits: Accuracy &amp; Cache Miss Rate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7238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FCF1C-0B85-4980-82E4-679E4F09E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9" r="3015" b="-2"/>
          <a:stretch/>
        </p:blipFill>
        <p:spPr>
          <a:xfrm>
            <a:off x="571274" y="1916668"/>
            <a:ext cx="6215794" cy="4171569"/>
          </a:xfrm>
          <a:prstGeom prst="rect">
            <a:avLst/>
          </a:prstGeom>
        </p:spPr>
      </p:pic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66049C75-C84C-4BBE-ADD0-41DCF805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227" y="1492375"/>
            <a:ext cx="3747444" cy="24488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Iterations of 2lev in </a:t>
            </a:r>
            <a:r>
              <a:rPr lang="en-US" sz="2400" b="1" dirty="0" err="1"/>
              <a:t>SimpleScalar</a:t>
            </a:r>
            <a:endParaRPr lang="en-US" sz="2400" b="1" dirty="0"/>
          </a:p>
          <a:p>
            <a:pPr marL="742950" lvl="1" indent="-285750"/>
            <a:r>
              <a:rPr lang="en-US" sz="2000" b="1" dirty="0"/>
              <a:t>M &lt;l1size&gt;</a:t>
            </a:r>
          </a:p>
          <a:p>
            <a:pPr marL="742950" lvl="1" indent="-285750"/>
            <a:r>
              <a:rPr lang="en-US" sz="2000" b="1" dirty="0"/>
              <a:t>N &lt;l2size&gt;</a:t>
            </a:r>
          </a:p>
          <a:p>
            <a:pPr marL="742950" lvl="1" indent="-285750"/>
            <a:r>
              <a:rPr lang="en-US" sz="2000" b="1" dirty="0"/>
              <a:t>W &lt;</a:t>
            </a:r>
            <a:r>
              <a:rPr lang="en-US" sz="2000" b="1" dirty="0" err="1"/>
              <a:t>hist_size</a:t>
            </a:r>
            <a:r>
              <a:rPr lang="en-US" sz="2000" b="1" dirty="0"/>
              <a:t>&gt;</a:t>
            </a:r>
          </a:p>
          <a:p>
            <a:pPr marL="742950" lvl="1" indent="-285750"/>
            <a:r>
              <a:rPr lang="en-US" sz="2000" b="1" dirty="0"/>
              <a:t>X &lt;</a:t>
            </a:r>
            <a:r>
              <a:rPr lang="en-US" sz="2000" b="1" dirty="0" err="1"/>
              <a:t>Xor</a:t>
            </a:r>
            <a:r>
              <a:rPr lang="en-US" sz="2000" b="1" dirty="0"/>
              <a:t>&gt;</a:t>
            </a:r>
          </a:p>
          <a:p>
            <a:endParaRPr lang="en-US" sz="180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ECF815ED-9784-4901-A1B8-231324EE1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998" y="4102549"/>
            <a:ext cx="4563790" cy="196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0B3F4D-FD11-4FD9-937D-72CE1B7386A4}"/>
              </a:ext>
            </a:extLst>
          </p:cNvPr>
          <p:cNvSpPr txBox="1"/>
          <p:nvPr/>
        </p:nvSpPr>
        <p:spPr>
          <a:xfrm>
            <a:off x="6846076" y="3701040"/>
            <a:ext cx="5345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SimpleScalar</a:t>
            </a:r>
            <a:r>
              <a:rPr lang="en-US" dirty="0"/>
              <a:t> Default: M, N, W, X  =  1,1024, 8, 0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654855-3E9D-46EA-A57C-E4A15472F1F5}"/>
              </a:ext>
            </a:extLst>
          </p:cNvPr>
          <p:cNvSpPr/>
          <p:nvPr/>
        </p:nvSpPr>
        <p:spPr>
          <a:xfrm>
            <a:off x="6316933" y="6403961"/>
            <a:ext cx="5393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GAg</a:t>
            </a:r>
            <a:r>
              <a:rPr lang="en-US" dirty="0"/>
              <a:t> = Global History Reg &amp; Global Pattern History Table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2EC58D-2C5E-49F3-8D87-6C7F4C3CF2D1}"/>
              </a:ext>
            </a:extLst>
          </p:cNvPr>
          <p:cNvSpPr/>
          <p:nvPr/>
        </p:nvSpPr>
        <p:spPr>
          <a:xfrm>
            <a:off x="2120203" y="5647839"/>
            <a:ext cx="1115368" cy="440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475F32-85C9-4EBE-B7D8-EC50E8EA58E9}"/>
              </a:ext>
            </a:extLst>
          </p:cNvPr>
          <p:cNvSpPr/>
          <p:nvPr/>
        </p:nvSpPr>
        <p:spPr>
          <a:xfrm>
            <a:off x="9178019" y="3817289"/>
            <a:ext cx="1787556" cy="26047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63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82048-1D23-45CC-900F-15FABBC8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for Varying History Width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C722F2-9BA7-4072-B16F-540C3BBD6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078408"/>
              </p:ext>
            </p:extLst>
          </p:nvPr>
        </p:nvGraphicFramePr>
        <p:xfrm>
          <a:off x="614862" y="2427541"/>
          <a:ext cx="10907179" cy="399764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094118">
                  <a:extLst>
                    <a:ext uri="{9D8B030D-6E8A-4147-A177-3AD203B41FA5}">
                      <a16:colId xmlns:a16="http://schemas.microsoft.com/office/drawing/2014/main" val="4144761635"/>
                    </a:ext>
                  </a:extLst>
                </a:gridCol>
                <a:gridCol w="999226">
                  <a:extLst>
                    <a:ext uri="{9D8B030D-6E8A-4147-A177-3AD203B41FA5}">
                      <a16:colId xmlns:a16="http://schemas.microsoft.com/office/drawing/2014/main" val="2705150122"/>
                    </a:ext>
                  </a:extLst>
                </a:gridCol>
                <a:gridCol w="1630744">
                  <a:extLst>
                    <a:ext uri="{9D8B030D-6E8A-4147-A177-3AD203B41FA5}">
                      <a16:colId xmlns:a16="http://schemas.microsoft.com/office/drawing/2014/main" val="1839612273"/>
                    </a:ext>
                  </a:extLst>
                </a:gridCol>
                <a:gridCol w="1077432">
                  <a:extLst>
                    <a:ext uri="{9D8B030D-6E8A-4147-A177-3AD203B41FA5}">
                      <a16:colId xmlns:a16="http://schemas.microsoft.com/office/drawing/2014/main" val="211741002"/>
                    </a:ext>
                  </a:extLst>
                </a:gridCol>
                <a:gridCol w="1083299">
                  <a:extLst>
                    <a:ext uri="{9D8B030D-6E8A-4147-A177-3AD203B41FA5}">
                      <a16:colId xmlns:a16="http://schemas.microsoft.com/office/drawing/2014/main" val="230018167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934214756"/>
                    </a:ext>
                  </a:extLst>
                </a:gridCol>
                <a:gridCol w="2006136">
                  <a:extLst>
                    <a:ext uri="{9D8B030D-6E8A-4147-A177-3AD203B41FA5}">
                      <a16:colId xmlns:a16="http://schemas.microsoft.com/office/drawing/2014/main" val="1202299557"/>
                    </a:ext>
                  </a:extLst>
                </a:gridCol>
              </a:tblGrid>
              <a:tr h="666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all" spc="150">
                          <a:solidFill>
                            <a:schemeClr val="lt1"/>
                          </a:solidFill>
                          <a:effectLst/>
                        </a:rPr>
                        <a:t>Type of Predictor</a:t>
                      </a:r>
                      <a:endParaRPr lang="en-US" sz="13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all" spc="150">
                          <a:solidFill>
                            <a:schemeClr val="lt1"/>
                          </a:solidFill>
                          <a:effectLst/>
                        </a:rPr>
                        <a:t>M</a:t>
                      </a:r>
                      <a:endParaRPr lang="en-US" sz="13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all" spc="150">
                          <a:solidFill>
                            <a:schemeClr val="lt1"/>
                          </a:solidFill>
                          <a:effectLst/>
                        </a:rPr>
                        <a:t>N</a:t>
                      </a:r>
                      <a:endParaRPr lang="en-US" sz="13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all" spc="150">
                          <a:solidFill>
                            <a:schemeClr val="lt1"/>
                          </a:solidFill>
                          <a:effectLst/>
                        </a:rPr>
                        <a:t>W</a:t>
                      </a:r>
                      <a:endParaRPr lang="en-US" sz="13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all" spc="150">
                          <a:solidFill>
                            <a:schemeClr val="lt1"/>
                          </a:solidFill>
                          <a:effectLst/>
                        </a:rPr>
                        <a:t>X</a:t>
                      </a:r>
                      <a:endParaRPr lang="en-US" sz="13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all" spc="150">
                          <a:solidFill>
                            <a:schemeClr val="lt1"/>
                          </a:solidFill>
                          <a:effectLst/>
                        </a:rPr>
                        <a:t>Accuracy</a:t>
                      </a:r>
                      <a:endParaRPr lang="en-US" sz="13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all" spc="150">
                          <a:solidFill>
                            <a:schemeClr val="lt1"/>
                          </a:solidFill>
                          <a:effectLst/>
                        </a:rPr>
                        <a:t>Level 1 Cache Miss Rate</a:t>
                      </a:r>
                      <a:endParaRPr lang="en-US" sz="13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0775"/>
                  </a:ext>
                </a:extLst>
              </a:tr>
              <a:tr h="416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2lev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&lt;1&gt;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&lt;2^W&gt;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&lt;W&gt;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&lt;0&gt;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597548"/>
                  </a:ext>
                </a:extLst>
              </a:tr>
              <a:tr h="416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0.6438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0.0607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49599"/>
                  </a:ext>
                </a:extLst>
              </a:tr>
              <a:tr h="416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0.6507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0.0616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190120"/>
                  </a:ext>
                </a:extLst>
              </a:tr>
              <a:tr h="416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0.6726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0.062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321361"/>
                  </a:ext>
                </a:extLst>
              </a:tr>
              <a:tr h="416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0.7466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0.0625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30336"/>
                  </a:ext>
                </a:extLst>
              </a:tr>
              <a:tr h="416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1024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0.7849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0.063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26789"/>
                  </a:ext>
                </a:extLst>
              </a:tr>
              <a:tr h="416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32768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0.8049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0.0629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957143"/>
                  </a:ext>
                </a:extLst>
              </a:tr>
              <a:tr h="416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1048576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0.8029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0.0624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513" marR="111513" marT="111513" marB="1115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34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67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D2D6B-224D-4248-85E2-F0A1E20C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Branch Prediction Accuracy for Increasing History Size in </a:t>
            </a:r>
            <a:r>
              <a:rPr lang="en-US" dirty="0" err="1">
                <a:solidFill>
                  <a:srgbClr val="FFFFFF"/>
                </a:solidFill>
              </a:rPr>
              <a:t>GAg</a:t>
            </a:r>
            <a:r>
              <a:rPr lang="en-US" dirty="0">
                <a:solidFill>
                  <a:srgbClr val="FFFFFF"/>
                </a:solidFill>
              </a:rPr>
              <a:t> Method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201D4D1-60E4-4F89-A885-3E51F0010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2654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38C02FB-9A16-457C-982E-0EA6C9C268DB}"/>
              </a:ext>
            </a:extLst>
          </p:cNvPr>
          <p:cNvSpPr/>
          <p:nvPr/>
        </p:nvSpPr>
        <p:spPr>
          <a:xfrm>
            <a:off x="5978836" y="6403961"/>
            <a:ext cx="5393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GAg</a:t>
            </a:r>
            <a:r>
              <a:rPr lang="en-US" dirty="0"/>
              <a:t> = Global History Reg &amp; Global Pattern History Table</a:t>
            </a:r>
          </a:p>
        </p:txBody>
      </p:sp>
    </p:spTree>
    <p:extLst>
      <p:ext uri="{BB962C8B-B14F-4D97-AF65-F5344CB8AC3E}">
        <p14:creationId xmlns:p14="http://schemas.microsoft.com/office/powerpoint/2010/main" val="150089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320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Branch Prediction</vt:lpstr>
      <vt:lpstr>Motivation</vt:lpstr>
      <vt:lpstr>Existing Methods</vt:lpstr>
      <vt:lpstr>The best method of branch prediction…?</vt:lpstr>
      <vt:lpstr>SimpleScalar Demo</vt:lpstr>
      <vt:lpstr>BP Method Accuracies in SimpleScalar</vt:lpstr>
      <vt:lpstr>Increasing History Bits: Accuracy &amp; Cache Miss Rate</vt:lpstr>
      <vt:lpstr>Data for Varying History Width</vt:lpstr>
      <vt:lpstr>Branch Prediction Accuracy for Increasing History Size in GAg Method</vt:lpstr>
      <vt:lpstr>L1 Instruction Cache Miss Rate for Increasing History Size in GAg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Prediction</dc:title>
  <dc:creator>Alison Davis</dc:creator>
  <cp:lastModifiedBy>Alison Davis</cp:lastModifiedBy>
  <cp:revision>1</cp:revision>
  <dcterms:created xsi:type="dcterms:W3CDTF">2020-03-03T23:44:08Z</dcterms:created>
  <dcterms:modified xsi:type="dcterms:W3CDTF">2020-03-03T23:45:26Z</dcterms:modified>
</cp:coreProperties>
</file>