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6" r:id="rId6"/>
    <p:sldId id="265" r:id="rId7"/>
    <p:sldId id="267" r:id="rId8"/>
    <p:sldId id="261" r:id="rId9"/>
    <p:sldId id="259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1C6F-4AEA-467A-B298-2DB352A45F9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16C5F-3D3C-4627-9160-2F3ECE39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945-9EC7-47C8-A159-AD350BAE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E0ED-81B1-4EC0-8E98-19273CBE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7222-3B19-4701-87E2-E755FEB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2167-CD1C-4AF9-BC61-8C3E25AD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E082-3350-45D9-9B9B-478BC3A2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5053-333B-4C69-9942-5EDBFB2B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81EE-B797-4E2A-BBF7-8A33E3A9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43E6-4A52-420A-AF59-C0CBA2E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83E7-80B5-402F-853C-B9B762E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020-BA50-46C1-BB6B-9C449F3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A67F-F22D-408D-BBD4-EEF42E9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EB3E-2F53-4F85-92DB-4F9AEF5D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19D4-2B4F-4941-9EAD-F7FCD3CE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CBCF-71B9-4DBA-88FE-8EE9577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28D3-D5D6-4BFF-85B1-4D7551EA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10FE-EF10-44C2-8C3B-BDF410C0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ADCB-BA87-4896-90AC-04C0D634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6BDD-160B-4FDB-9E7D-A0A733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18AB-8C5A-4D00-ACD8-BD8FC1A3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80F0-E14C-466E-852E-A115BE29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A9E1-29F8-4C95-B816-5828E28F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85AC-48F9-43DE-A20E-03FE184A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47BA-1E5F-4FDD-9A15-C7BE1DF0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5B27-CEC6-4512-A9F3-7E17A51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E069-8038-4B9D-8EE6-9FF736B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456-4091-40E7-968D-2562A8B0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5807-DC9B-43CA-9110-14EAC7A7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A633-F996-4B79-9A27-34250716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FCD0-80C3-47D6-A8D7-9F84F4E9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8A9C-EF32-4D42-B64C-F9262CD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BFEC-25CD-4E60-B8BF-623C93F9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923-685D-4F2B-94F7-0E25C8F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9F06-C115-409B-BE77-AB3AFD41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9E92-7B79-4AFC-B967-8FB40458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CA5C0-B421-4B08-B684-52A5B0D0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AE7B-E009-410E-ABBC-DF1D9AFB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B69-C46F-486D-B8F8-A8452119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CC33-0971-4E6F-9DF5-21055B25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CF72E-E1AB-4AE1-B633-F62AA5DE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760-A0BD-4930-BB25-D11B9E0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08BE-F2AE-4A12-83EF-8D1CB30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BEBC2-EE45-46C8-B1EA-5D3F149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F62A-43F7-4F8E-8216-6C17B1B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731A4-6C3F-42FC-9CF7-E702835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EE03-4004-45AD-9AF8-9AB5933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1E55-1DD3-4CAB-9890-28016683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E75C-2ECF-4E71-A98E-3308A05A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6712-BD4C-49D5-B16E-76DE524C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5297-AB39-438F-9C60-C3229746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B3C3-435D-4720-AD4E-C4EA78A7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D0E0-18D4-418F-BE32-FA325952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6E96-E944-4F58-A6EF-4EDC51F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9C49-B385-4E1B-88A8-9CD144EE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C2D12-6071-495E-A01A-6638F681A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25A5-191D-4A16-B188-05355C61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21E4-01B8-4FBC-AA44-BB2DEA1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D734-7331-401A-85E1-1692B300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91F2-4914-4738-A7BE-827364D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9A311-9381-4147-A142-E94EAC2E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4C9B-0884-4E11-B593-F6E94ED9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C735-4B03-4997-AB2F-AE5AF227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99A2-59B8-4D61-97BE-ADE16AE8135C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B5F3-320C-4EBE-80B3-621A4D35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1D46-E44B-4F8F-890C-3D9CB8D87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D94E-D3DD-43B9-868C-836C1DCC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mcbioinformatics.biomedcentral.com/track/pdf/10.1186/1471-2105-14-S15-S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7BC-6023-465E-953F-289B1C1B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A7F7-9988-4D81-9699-E698162F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Davis</a:t>
            </a:r>
          </a:p>
          <a:p>
            <a:r>
              <a:rPr lang="en-US" dirty="0"/>
              <a:t>Supervisor: Berenice Batut</a:t>
            </a:r>
          </a:p>
          <a:p>
            <a:r>
              <a:rPr lang="en-US" dirty="0"/>
              <a:t>Supervisor: Anika </a:t>
            </a:r>
            <a:r>
              <a:rPr lang="en-US" dirty="0" err="1"/>
              <a:t>Erxleben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CCA347-7CB1-4B4A-B3E2-4CB5F4DD0F44}"/>
              </a:ext>
            </a:extLst>
          </p:cNvPr>
          <p:cNvSpPr/>
          <p:nvPr/>
        </p:nvSpPr>
        <p:spPr>
          <a:xfrm>
            <a:off x="432486" y="2014151"/>
            <a:ext cx="11380573" cy="4478724"/>
          </a:xfrm>
          <a:prstGeom prst="roundRect">
            <a:avLst>
              <a:gd name="adj" fmla="val 282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3040-D711-4A3F-A35C-875BE846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4490CF-E2B0-4DC3-94C2-65B8A9D08E54}"/>
              </a:ext>
            </a:extLst>
          </p:cNvPr>
          <p:cNvCxnSpPr/>
          <p:nvPr/>
        </p:nvCxnSpPr>
        <p:spPr>
          <a:xfrm>
            <a:off x="432486" y="3339714"/>
            <a:ext cx="11327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EE659-2761-4EC2-BFE3-1F11E59DFFFB}"/>
              </a:ext>
            </a:extLst>
          </p:cNvPr>
          <p:cNvSpPr txBox="1"/>
          <p:nvPr/>
        </p:nvSpPr>
        <p:spPr>
          <a:xfrm>
            <a:off x="8756808" y="2655737"/>
            <a:ext cx="150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Mutation+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1AB7-3D73-4CAD-9528-4FF47D10E049}"/>
              </a:ext>
            </a:extLst>
          </p:cNvPr>
          <p:cNvSpPr txBox="1"/>
          <p:nvPr/>
        </p:nvSpPr>
        <p:spPr>
          <a:xfrm>
            <a:off x="8756808" y="40532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Selection+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E4A2B-61CC-4BB6-AD9A-A21A0D2F6455}"/>
              </a:ext>
            </a:extLst>
          </p:cNvPr>
          <p:cNvSpPr txBox="1"/>
          <p:nvPr/>
        </p:nvSpPr>
        <p:spPr>
          <a:xfrm>
            <a:off x="8369540" y="5125835"/>
            <a:ext cx="16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Population+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B4F62-3451-4586-BBE1-6466F762AB7A}"/>
              </a:ext>
            </a:extLst>
          </p:cNvPr>
          <p:cNvSpPr txBox="1"/>
          <p:nvPr/>
        </p:nvSpPr>
        <p:spPr>
          <a:xfrm>
            <a:off x="10745335" y="2897936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5AA5D-14B1-42AF-8583-44B13C1FDF02}"/>
              </a:ext>
            </a:extLst>
          </p:cNvPr>
          <p:cNvSpPr txBox="1"/>
          <p:nvPr/>
        </p:nvSpPr>
        <p:spPr>
          <a:xfrm rot="16200000">
            <a:off x="-344649" y="3801392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 BP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EDA2B-B659-4999-8173-AFB5F60FC8E1}"/>
              </a:ext>
            </a:extLst>
          </p:cNvPr>
          <p:cNvSpPr txBox="1"/>
          <p:nvPr/>
        </p:nvSpPr>
        <p:spPr>
          <a:xfrm>
            <a:off x="5084805" y="6468179"/>
            <a:ext cx="159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B59A11E-A29E-403E-A293-ADEE0BC244D5}"/>
              </a:ext>
            </a:extLst>
          </p:cNvPr>
          <p:cNvSpPr/>
          <p:nvPr/>
        </p:nvSpPr>
        <p:spPr>
          <a:xfrm>
            <a:off x="1408670" y="3093635"/>
            <a:ext cx="8851819" cy="760781"/>
          </a:xfrm>
          <a:custGeom>
            <a:avLst/>
            <a:gdLst>
              <a:gd name="connsiteX0" fmla="*/ 53809 w 8851819"/>
              <a:gd name="connsiteY0" fmla="*/ 265926 h 760781"/>
              <a:gd name="connsiteX1" fmla="*/ 251517 w 8851819"/>
              <a:gd name="connsiteY1" fmla="*/ 760196 h 760781"/>
              <a:gd name="connsiteX2" fmla="*/ 2030890 w 8851819"/>
              <a:gd name="connsiteY2" fmla="*/ 179429 h 760781"/>
              <a:gd name="connsiteX3" fmla="*/ 3278922 w 8851819"/>
              <a:gd name="connsiteY3" fmla="*/ 636629 h 760781"/>
              <a:gd name="connsiteX4" fmla="*/ 7430792 w 8851819"/>
              <a:gd name="connsiteY4" fmla="*/ 6434 h 760781"/>
              <a:gd name="connsiteX5" fmla="*/ 8851819 w 8851819"/>
              <a:gd name="connsiteY5" fmla="*/ 364780 h 7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1819" h="760781">
                <a:moveTo>
                  <a:pt x="53809" y="265926"/>
                </a:moveTo>
                <a:cubicBezTo>
                  <a:pt x="-12094" y="520269"/>
                  <a:pt x="-77997" y="774612"/>
                  <a:pt x="251517" y="760196"/>
                </a:cubicBezTo>
                <a:cubicBezTo>
                  <a:pt x="581031" y="745780"/>
                  <a:pt x="1526323" y="200023"/>
                  <a:pt x="2030890" y="179429"/>
                </a:cubicBezTo>
                <a:cubicBezTo>
                  <a:pt x="2535458" y="158834"/>
                  <a:pt x="2378938" y="665461"/>
                  <a:pt x="3278922" y="636629"/>
                </a:cubicBezTo>
                <a:cubicBezTo>
                  <a:pt x="4178906" y="607797"/>
                  <a:pt x="6501976" y="51742"/>
                  <a:pt x="7430792" y="6434"/>
                </a:cubicBezTo>
                <a:cubicBezTo>
                  <a:pt x="8359608" y="-38874"/>
                  <a:pt x="8605713" y="162953"/>
                  <a:pt x="8851819" y="36478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E0A848-FE35-43B7-BC51-F1FC0170FEDE}"/>
              </a:ext>
            </a:extLst>
          </p:cNvPr>
          <p:cNvSpPr/>
          <p:nvPr/>
        </p:nvSpPr>
        <p:spPr>
          <a:xfrm>
            <a:off x="989999" y="3311611"/>
            <a:ext cx="9216682" cy="1436952"/>
          </a:xfrm>
          <a:custGeom>
            <a:avLst/>
            <a:gdLst>
              <a:gd name="connsiteX0" fmla="*/ 122109 w 9216682"/>
              <a:gd name="connsiteY0" fmla="*/ 0 h 1436952"/>
              <a:gd name="connsiteX1" fmla="*/ 220963 w 9216682"/>
              <a:gd name="connsiteY1" fmla="*/ 1075038 h 1436952"/>
              <a:gd name="connsiteX2" fmla="*/ 2148617 w 9216682"/>
              <a:gd name="connsiteY2" fmla="*/ 1433384 h 1436952"/>
              <a:gd name="connsiteX3" fmla="*/ 4175125 w 9216682"/>
              <a:gd name="connsiteY3" fmla="*/ 902043 h 1436952"/>
              <a:gd name="connsiteX4" fmla="*/ 6498196 w 9216682"/>
              <a:gd name="connsiteY4" fmla="*/ 308919 h 1436952"/>
              <a:gd name="connsiteX5" fmla="*/ 9216682 w 9216682"/>
              <a:gd name="connsiteY5" fmla="*/ 593124 h 143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6682" h="1436952">
                <a:moveTo>
                  <a:pt x="122109" y="0"/>
                </a:moveTo>
                <a:cubicBezTo>
                  <a:pt x="2660" y="418070"/>
                  <a:pt x="-116788" y="836141"/>
                  <a:pt x="220963" y="1075038"/>
                </a:cubicBezTo>
                <a:cubicBezTo>
                  <a:pt x="558714" y="1313935"/>
                  <a:pt x="1489590" y="1462217"/>
                  <a:pt x="2148617" y="1433384"/>
                </a:cubicBezTo>
                <a:cubicBezTo>
                  <a:pt x="2807644" y="1404552"/>
                  <a:pt x="4175125" y="902043"/>
                  <a:pt x="4175125" y="902043"/>
                </a:cubicBezTo>
                <a:cubicBezTo>
                  <a:pt x="4900055" y="714632"/>
                  <a:pt x="5657937" y="360406"/>
                  <a:pt x="6498196" y="308919"/>
                </a:cubicBezTo>
                <a:cubicBezTo>
                  <a:pt x="7338456" y="257433"/>
                  <a:pt x="8277569" y="425278"/>
                  <a:pt x="9216682" y="59312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AAEAD1-8C98-4C83-BA57-79676BE53EBA}"/>
              </a:ext>
            </a:extLst>
          </p:cNvPr>
          <p:cNvSpPr/>
          <p:nvPr/>
        </p:nvSpPr>
        <p:spPr>
          <a:xfrm>
            <a:off x="1272746" y="3373395"/>
            <a:ext cx="8785654" cy="1742302"/>
          </a:xfrm>
          <a:custGeom>
            <a:avLst/>
            <a:gdLst>
              <a:gd name="connsiteX0" fmla="*/ 0 w 8785654"/>
              <a:gd name="connsiteY0" fmla="*/ 0 h 1742302"/>
              <a:gd name="connsiteX1" fmla="*/ 889686 w 8785654"/>
              <a:gd name="connsiteY1" fmla="*/ 939113 h 1742302"/>
              <a:gd name="connsiteX2" fmla="*/ 4893276 w 8785654"/>
              <a:gd name="connsiteY2" fmla="*/ 716691 h 1742302"/>
              <a:gd name="connsiteX3" fmla="*/ 8785654 w 8785654"/>
              <a:gd name="connsiteY3" fmla="*/ 1742302 h 1742302"/>
              <a:gd name="connsiteX4" fmla="*/ 8785654 w 8785654"/>
              <a:gd name="connsiteY4" fmla="*/ 1742302 h 1742302"/>
              <a:gd name="connsiteX5" fmla="*/ 8748584 w 8785654"/>
              <a:gd name="connsiteY5" fmla="*/ 1742302 h 17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5654" h="1742302">
                <a:moveTo>
                  <a:pt x="0" y="0"/>
                </a:moveTo>
                <a:cubicBezTo>
                  <a:pt x="37070" y="409832"/>
                  <a:pt x="74140" y="819665"/>
                  <a:pt x="889686" y="939113"/>
                </a:cubicBezTo>
                <a:cubicBezTo>
                  <a:pt x="1705232" y="1058561"/>
                  <a:pt x="3577282" y="582826"/>
                  <a:pt x="4893276" y="716691"/>
                </a:cubicBezTo>
                <a:cubicBezTo>
                  <a:pt x="6209270" y="850556"/>
                  <a:pt x="8785654" y="1742302"/>
                  <a:pt x="8785654" y="1742302"/>
                </a:cubicBezTo>
                <a:lnTo>
                  <a:pt x="8785654" y="1742302"/>
                </a:lnTo>
                <a:lnTo>
                  <a:pt x="8748584" y="1742302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2178-BD35-4611-97C4-4B06371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7715-C630-4B97-B95E-C60634F1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Preliminary research</a:t>
            </a:r>
          </a:p>
          <a:p>
            <a:pPr lvl="1"/>
            <a:r>
              <a:rPr lang="en-US" dirty="0"/>
              <a:t>Familiarization with topic</a:t>
            </a:r>
          </a:p>
          <a:p>
            <a:pPr lvl="1"/>
            <a:r>
              <a:rPr lang="en-US" dirty="0"/>
              <a:t>Identifying research goals</a:t>
            </a:r>
          </a:p>
          <a:p>
            <a:r>
              <a:rPr lang="en-US" dirty="0"/>
              <a:t>Experiments using Aevol (currently running)</a:t>
            </a:r>
          </a:p>
          <a:p>
            <a:pPr lvl="1"/>
            <a:r>
              <a:rPr lang="en-US" dirty="0"/>
              <a:t>7 conditions</a:t>
            </a:r>
          </a:p>
          <a:p>
            <a:pPr lvl="2"/>
            <a:r>
              <a:rPr lang="en-US" dirty="0"/>
              <a:t>Control (1)</a:t>
            </a:r>
          </a:p>
          <a:p>
            <a:pPr lvl="2"/>
            <a:r>
              <a:rPr lang="en-US" dirty="0"/>
              <a:t>Population up/down (2)</a:t>
            </a:r>
          </a:p>
          <a:p>
            <a:pPr lvl="2"/>
            <a:r>
              <a:rPr lang="en-US" dirty="0"/>
              <a:t>Selection up/down (2)</a:t>
            </a:r>
          </a:p>
          <a:p>
            <a:pPr lvl="2"/>
            <a:r>
              <a:rPr lang="en-US" dirty="0"/>
              <a:t>Mutation up/down (2)</a:t>
            </a:r>
          </a:p>
          <a:p>
            <a:pPr lvl="1"/>
            <a:r>
              <a:rPr lang="en-US" dirty="0"/>
              <a:t>500,000 generations each</a:t>
            </a:r>
          </a:p>
          <a:p>
            <a:pPr lvl="1"/>
            <a:r>
              <a:rPr lang="en-US" dirty="0"/>
              <a:t>5 seeds</a:t>
            </a:r>
          </a:p>
          <a:p>
            <a:r>
              <a:rPr lang="en-US" dirty="0"/>
              <a:t>Thesis Report</a:t>
            </a:r>
          </a:p>
          <a:p>
            <a:pPr lvl="1"/>
            <a:r>
              <a:rPr lang="en-US" dirty="0"/>
              <a:t>Basic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4069-D962-4D7B-A38D-606EEB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CC05-4BD2-4D2E-8091-08AFDB0B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 October 1</a:t>
            </a:r>
          </a:p>
          <a:p>
            <a:r>
              <a:rPr lang="en-US" dirty="0"/>
              <a:t>Work with Berenice until December 21, 2019</a:t>
            </a:r>
          </a:p>
          <a:p>
            <a:pPr lvl="1"/>
            <a:r>
              <a:rPr lang="en-US" dirty="0"/>
              <a:t>Focus on domain knowledge</a:t>
            </a:r>
          </a:p>
          <a:p>
            <a:pPr lvl="1"/>
            <a:r>
              <a:rPr lang="en-US" dirty="0"/>
              <a:t>Weekly meetings (generally Fridays)</a:t>
            </a:r>
          </a:p>
          <a:p>
            <a:pPr lvl="1"/>
            <a:r>
              <a:rPr lang="en-US" dirty="0"/>
              <a:t>Communicate via </a:t>
            </a:r>
            <a:r>
              <a:rPr lang="en-US" dirty="0" err="1"/>
              <a:t>Github</a:t>
            </a:r>
            <a:r>
              <a:rPr lang="en-US" dirty="0"/>
              <a:t>, E-mail, Skype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Anika through March 31, 2020</a:t>
            </a:r>
          </a:p>
          <a:p>
            <a:pPr lvl="1"/>
            <a:r>
              <a:rPr lang="en-US" dirty="0"/>
              <a:t>Focus on writing process</a:t>
            </a:r>
          </a:p>
          <a:p>
            <a:pPr lvl="1"/>
            <a:r>
              <a:rPr lang="en-US" dirty="0"/>
              <a:t>Weekly meetings (suited to her schedule)</a:t>
            </a:r>
          </a:p>
          <a:p>
            <a:pPr lvl="1"/>
            <a:r>
              <a:rPr lang="en-US" dirty="0"/>
              <a:t>Communicate via whatever method is convenient</a:t>
            </a:r>
          </a:p>
          <a:p>
            <a:pPr lvl="1"/>
            <a:r>
              <a:rPr lang="en-US" dirty="0"/>
              <a:t>Suggested – Google Docs document to log work</a:t>
            </a:r>
          </a:p>
          <a:p>
            <a:pPr lvl="1"/>
            <a:r>
              <a:rPr lang="en-US" dirty="0"/>
              <a:t>Submit work day before meeting</a:t>
            </a:r>
          </a:p>
          <a:p>
            <a:r>
              <a:rPr lang="en-US" dirty="0"/>
              <a:t>Work with Guillaume </a:t>
            </a:r>
            <a:r>
              <a:rPr lang="en-US" dirty="0" err="1"/>
              <a:t>Beslon</a:t>
            </a:r>
            <a:endParaRPr lang="en-US" dirty="0"/>
          </a:p>
          <a:p>
            <a:pPr lvl="1"/>
            <a:r>
              <a:rPr lang="en-US" dirty="0"/>
              <a:t>Focus on technical side of working with Aevol</a:t>
            </a:r>
          </a:p>
          <a:p>
            <a:pPr lvl="1"/>
            <a:r>
              <a:rPr lang="en-US" dirty="0"/>
              <a:t>Communicate via Skype, E-mail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D386-088A-429F-A8B6-5B040898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 – Schedule 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2F1AB55F-07E0-40CE-B635-6425475AA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7960" y="1825626"/>
          <a:ext cx="10496080" cy="4351336"/>
        </p:xfrm>
        <a:graphic>
          <a:graphicData uri="http://schemas.openxmlformats.org/drawingml/2006/table">
            <a:tbl>
              <a:tblPr/>
              <a:tblGrid>
                <a:gridCol w="2019950">
                  <a:extLst>
                    <a:ext uri="{9D8B030D-6E8A-4147-A177-3AD203B41FA5}">
                      <a16:colId xmlns:a16="http://schemas.microsoft.com/office/drawing/2014/main" val="48425477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9450271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3663282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7778261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5081473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9894299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5757941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442154439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5679588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32179669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539004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685385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7028752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05517470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5626866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51720558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419182002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697584404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44891057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020907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08336639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42659251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2173167226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849326727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796090353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3245869205"/>
                    </a:ext>
                  </a:extLst>
                </a:gridCol>
                <a:gridCol w="326005">
                  <a:extLst>
                    <a:ext uri="{9D8B030D-6E8A-4147-A177-3AD203B41FA5}">
                      <a16:colId xmlns:a16="http://schemas.microsoft.com/office/drawing/2014/main" val="1906309349"/>
                    </a:ext>
                  </a:extLst>
                </a:gridCol>
              </a:tblGrid>
              <a:tr h="2926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724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55575"/>
                  </a:ext>
                </a:extLst>
              </a:tr>
              <a:tr h="792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31.12.19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24.3.20</a:t>
                      </a:r>
                    </a:p>
                  </a:txBody>
                  <a:tcPr marL="9439" marR="9439" marT="943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19734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439" marR="9439" marT="94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03525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Analysis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88371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1601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11650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7326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2576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Up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3697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Down Condition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0017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Report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88836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95939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Background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34187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1913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73068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 and Future Work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9211"/>
                  </a:ext>
                </a:extLst>
              </a:tr>
              <a:tr h="198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Final Presentation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39" marR="9439" marT="943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2A63-F1E5-4823-9191-15786DF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9FA6-22E1-4993-AD1D-1449DD5D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 of the State of the Art</a:t>
            </a:r>
          </a:p>
          <a:p>
            <a:r>
              <a:rPr lang="en-US" dirty="0"/>
              <a:t>Research Questions Answered by the Thesis</a:t>
            </a:r>
          </a:p>
          <a:p>
            <a:r>
              <a:rPr lang="en-US" dirty="0"/>
              <a:t>What Have I Done So Far?</a:t>
            </a:r>
          </a:p>
          <a:p>
            <a:r>
              <a:rPr lang="en-US" dirty="0"/>
              <a:t>Proposed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B4B-CF42-4CB3-9C09-815EA6F8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7810-4428-41AD-8536-4EB296F5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aspects of evolution are not completely understood</a:t>
            </a:r>
          </a:p>
          <a:p>
            <a:pPr lvl="1"/>
            <a:r>
              <a:rPr lang="en-US" dirty="0"/>
              <a:t>E.g. the mechanisms behind reductive evolution</a:t>
            </a:r>
          </a:p>
          <a:p>
            <a:r>
              <a:rPr lang="en-US" i="1" dirty="0"/>
              <a:t>Prochlorococcus marinus </a:t>
            </a:r>
            <a:r>
              <a:rPr lang="en-US" dirty="0"/>
              <a:t>– avg. of 2,000 bp. </a:t>
            </a:r>
          </a:p>
          <a:p>
            <a:r>
              <a:rPr lang="en-US" i="1" dirty="0"/>
              <a:t>Synechococcus</a:t>
            </a:r>
            <a:r>
              <a:rPr lang="en-US" dirty="0"/>
              <a:t> – some strains have over 2.4 </a:t>
            </a:r>
            <a:r>
              <a:rPr lang="en-US" dirty="0" err="1"/>
              <a:t>Mpb</a:t>
            </a:r>
            <a:r>
              <a:rPr lang="en-US" dirty="0"/>
              <a:t>.</a:t>
            </a:r>
          </a:p>
          <a:p>
            <a:r>
              <a:rPr lang="en-US" dirty="0"/>
              <a:t>What controls the number of base pairs?</a:t>
            </a:r>
          </a:p>
          <a:p>
            <a:r>
              <a:rPr lang="en-US" dirty="0"/>
              <a:t>How can we identify a “successful” genome?</a:t>
            </a:r>
          </a:p>
          <a:p>
            <a:pPr lvl="1"/>
            <a:r>
              <a:rPr lang="en-US" dirty="0"/>
              <a:t>Fitness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2BC-CAC0-4CEE-9AF3-42E1F273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FED8-1D36-4B77-B971-2264CE56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Evolvability</a:t>
            </a:r>
          </a:p>
          <a:p>
            <a:pPr lvl="1"/>
            <a:r>
              <a:rPr lang="en-US" dirty="0"/>
              <a:t>“The ability of a population to develop […] adaptive diversity.”</a:t>
            </a:r>
          </a:p>
          <a:p>
            <a:r>
              <a:rPr lang="en-US" dirty="0"/>
              <a:t>Robustness</a:t>
            </a:r>
          </a:p>
          <a:p>
            <a:pPr lvl="1"/>
            <a:r>
              <a:rPr lang="en-US" dirty="0"/>
              <a:t>“The persistence of a certain characteristic or trait in a system under perturbations or conditions of uncertainty”</a:t>
            </a:r>
          </a:p>
        </p:txBody>
      </p:sp>
    </p:spTree>
    <p:extLst>
      <p:ext uri="{BB962C8B-B14F-4D97-AF65-F5344CB8AC3E}">
        <p14:creationId xmlns:p14="http://schemas.microsoft.com/office/powerpoint/2010/main" val="372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6B087-B797-41F5-A76F-0ADEE561D87F}"/>
              </a:ext>
            </a:extLst>
          </p:cNvPr>
          <p:cNvCxnSpPr>
            <a:stCxn id="14" idx="7"/>
          </p:cNvCxnSpPr>
          <p:nvPr/>
        </p:nvCxnSpPr>
        <p:spPr>
          <a:xfrm flipV="1">
            <a:off x="3665542" y="1285103"/>
            <a:ext cx="1128880" cy="26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08E9B-50AA-45C5-B722-CF43BA438C20}"/>
              </a:ext>
            </a:extLst>
          </p:cNvPr>
          <p:cNvCxnSpPr>
            <a:stCxn id="14" idx="4"/>
          </p:cNvCxnSpPr>
          <p:nvPr/>
        </p:nvCxnSpPr>
        <p:spPr>
          <a:xfrm>
            <a:off x="3520645" y="1902298"/>
            <a:ext cx="1273777" cy="38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79B866-8EE6-43AE-BEFC-812CD0948771}"/>
              </a:ext>
            </a:extLst>
          </p:cNvPr>
          <p:cNvCxnSpPr>
            <a:stCxn id="18" idx="7"/>
          </p:cNvCxnSpPr>
          <p:nvPr/>
        </p:nvCxnSpPr>
        <p:spPr>
          <a:xfrm flipV="1">
            <a:off x="3665542" y="2679826"/>
            <a:ext cx="1128880" cy="20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864BBD-3FB5-4F39-9A97-63C0D0164E0B}"/>
              </a:ext>
            </a:extLst>
          </p:cNvPr>
          <p:cNvCxnSpPr>
            <a:stCxn id="18" idx="4"/>
          </p:cNvCxnSpPr>
          <p:nvPr/>
        </p:nvCxnSpPr>
        <p:spPr>
          <a:xfrm>
            <a:off x="3520645" y="3235091"/>
            <a:ext cx="1342768" cy="38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04C53B-1147-4A24-82F9-FEDA14F51148}"/>
              </a:ext>
            </a:extLst>
          </p:cNvPr>
          <p:cNvCxnSpPr>
            <a:stCxn id="15" idx="7"/>
          </p:cNvCxnSpPr>
          <p:nvPr/>
        </p:nvCxnSpPr>
        <p:spPr>
          <a:xfrm>
            <a:off x="3665542" y="4157618"/>
            <a:ext cx="1197871" cy="2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4E982-E93D-4B14-A2C0-378F653E279B}"/>
              </a:ext>
            </a:extLst>
          </p:cNvPr>
          <p:cNvCxnSpPr>
            <a:cxnSpLocks/>
          </p:cNvCxnSpPr>
          <p:nvPr/>
        </p:nvCxnSpPr>
        <p:spPr>
          <a:xfrm>
            <a:off x="3520645" y="4345130"/>
            <a:ext cx="1342768" cy="56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F7AD15-2B70-46AD-9678-6D9904D14BA0}"/>
              </a:ext>
            </a:extLst>
          </p:cNvPr>
          <p:cNvCxnSpPr>
            <a:stCxn id="19" idx="7"/>
          </p:cNvCxnSpPr>
          <p:nvPr/>
        </p:nvCxnSpPr>
        <p:spPr>
          <a:xfrm flipV="1">
            <a:off x="3665542" y="5572897"/>
            <a:ext cx="1197871" cy="28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18F537-4A95-4346-A936-D9A12EC49AD6}"/>
              </a:ext>
            </a:extLst>
          </p:cNvPr>
          <p:cNvCxnSpPr>
            <a:cxnSpLocks/>
          </p:cNvCxnSpPr>
          <p:nvPr/>
        </p:nvCxnSpPr>
        <p:spPr>
          <a:xfrm>
            <a:off x="3555652" y="6076222"/>
            <a:ext cx="134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577BFD-56F9-408E-872E-7968BB3BEB4D}"/>
              </a:ext>
            </a:extLst>
          </p:cNvPr>
          <p:cNvCxnSpPr>
            <a:cxnSpLocks/>
          </p:cNvCxnSpPr>
          <p:nvPr/>
        </p:nvCxnSpPr>
        <p:spPr>
          <a:xfrm flipH="1">
            <a:off x="7231052" y="5037586"/>
            <a:ext cx="1258043" cy="20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402B14-05C2-4A4E-8B03-2E29C7F8071D}"/>
              </a:ext>
            </a:extLst>
          </p:cNvPr>
          <p:cNvCxnSpPr>
            <a:cxnSpLocks/>
          </p:cNvCxnSpPr>
          <p:nvPr/>
        </p:nvCxnSpPr>
        <p:spPr>
          <a:xfrm flipH="1">
            <a:off x="7231052" y="6076222"/>
            <a:ext cx="1258043" cy="12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BEA43A-7CCF-49B3-BA2A-0EB56536EA51}"/>
              </a:ext>
            </a:extLst>
          </p:cNvPr>
          <p:cNvCxnSpPr>
            <a:stCxn id="27" idx="2"/>
          </p:cNvCxnSpPr>
          <p:nvPr/>
        </p:nvCxnSpPr>
        <p:spPr>
          <a:xfrm flipH="1">
            <a:off x="7142205" y="1697382"/>
            <a:ext cx="1119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41F9BF-C3CB-47BC-9469-8C60C7C93DC0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7142205" y="2125362"/>
            <a:ext cx="1119320" cy="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ACE368-83AA-47DF-9CF4-8FEEDC122A68}"/>
              </a:ext>
            </a:extLst>
          </p:cNvPr>
          <p:cNvCxnSpPr>
            <a:stCxn id="29" idx="2"/>
          </p:cNvCxnSpPr>
          <p:nvPr/>
        </p:nvCxnSpPr>
        <p:spPr>
          <a:xfrm flipH="1">
            <a:off x="7136026" y="2672865"/>
            <a:ext cx="1125499" cy="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2CE0D5-072B-4510-8837-0DEBBAEDD334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7142205" y="3082697"/>
            <a:ext cx="1119320" cy="7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B02F5F-EBE0-4BC6-B229-E450C0AD0F5A}"/>
              </a:ext>
            </a:extLst>
          </p:cNvPr>
          <p:cNvCxnSpPr>
            <a:stCxn id="31" idx="3"/>
          </p:cNvCxnSpPr>
          <p:nvPr/>
        </p:nvCxnSpPr>
        <p:spPr>
          <a:xfrm flipH="1" flipV="1">
            <a:off x="7136026" y="3662003"/>
            <a:ext cx="1185518" cy="13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B139F-C23B-469F-89DB-DF7D815F8E49}"/>
              </a:ext>
            </a:extLst>
          </p:cNvPr>
          <p:cNvCxnSpPr>
            <a:stCxn id="32" idx="2"/>
          </p:cNvCxnSpPr>
          <p:nvPr/>
        </p:nvCxnSpPr>
        <p:spPr>
          <a:xfrm flipH="1">
            <a:off x="7136026" y="4140214"/>
            <a:ext cx="1125499" cy="1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5ACABB-162D-4AA9-9BC5-437C8DCD1641}"/>
              </a:ext>
            </a:extLst>
          </p:cNvPr>
          <p:cNvCxnSpPr>
            <a:stCxn id="33" idx="2"/>
          </p:cNvCxnSpPr>
          <p:nvPr/>
        </p:nvCxnSpPr>
        <p:spPr>
          <a:xfrm flipH="1">
            <a:off x="7328589" y="4627754"/>
            <a:ext cx="932936" cy="6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9F7170-2F3B-46D9-943E-2EF0ED2262BD}"/>
              </a:ext>
            </a:extLst>
          </p:cNvPr>
          <p:cNvCxnSpPr>
            <a:stCxn id="35" idx="1"/>
          </p:cNvCxnSpPr>
          <p:nvPr/>
        </p:nvCxnSpPr>
        <p:spPr>
          <a:xfrm flipH="1">
            <a:off x="7196045" y="5452826"/>
            <a:ext cx="1125499" cy="14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029F421-B5B1-4B68-98DD-2806D3E19949}"/>
              </a:ext>
            </a:extLst>
          </p:cNvPr>
          <p:cNvSpPr/>
          <p:nvPr/>
        </p:nvSpPr>
        <p:spPr>
          <a:xfrm>
            <a:off x="838200" y="381618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6074A1-CFBE-4A76-A91F-37BAB446B97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50324" y="2423965"/>
            <a:ext cx="1025611" cy="154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0E212F-0A33-46F5-B78A-6B185CE28BD5}"/>
              </a:ext>
            </a:extLst>
          </p:cNvPr>
          <p:cNvCxnSpPr>
            <a:cxnSpLocks/>
          </p:cNvCxnSpPr>
          <p:nvPr/>
        </p:nvCxnSpPr>
        <p:spPr>
          <a:xfrm>
            <a:off x="1050324" y="4021096"/>
            <a:ext cx="1025611" cy="109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9DF974-D53A-4E4B-99D7-6BF43D20136C}"/>
              </a:ext>
            </a:extLst>
          </p:cNvPr>
          <p:cNvSpPr/>
          <p:nvPr/>
        </p:nvSpPr>
        <p:spPr>
          <a:xfrm>
            <a:off x="2075935" y="22190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9F1DE4-72E1-492F-9833-6A5590B97D4C}"/>
              </a:ext>
            </a:extLst>
          </p:cNvPr>
          <p:cNvSpPr/>
          <p:nvPr/>
        </p:nvSpPr>
        <p:spPr>
          <a:xfrm>
            <a:off x="2075935" y="496535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A649F-378A-4521-BD5D-6AAC2478182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0851" y="1697382"/>
            <a:ext cx="1034878" cy="5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2F0BB-89A8-4DDB-BA96-7CD09F6C1C7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387943" y="2460436"/>
            <a:ext cx="927786" cy="56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CE1266-BD68-4C95-9827-3E9A935D6825}"/>
              </a:ext>
            </a:extLst>
          </p:cNvPr>
          <p:cNvSpPr/>
          <p:nvPr/>
        </p:nvSpPr>
        <p:spPr>
          <a:xfrm>
            <a:off x="3315729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A2808F-87F4-479F-974B-BE4FD084DFF6}"/>
              </a:ext>
            </a:extLst>
          </p:cNvPr>
          <p:cNvSpPr/>
          <p:nvPr/>
        </p:nvSpPr>
        <p:spPr>
          <a:xfrm>
            <a:off x="3315729" y="409759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42CC98-14F8-4280-B287-8B5E6713F48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485767" y="4447412"/>
            <a:ext cx="889981" cy="74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8C93E-54BF-4714-BDB2-A350D4121B1A}"/>
              </a:ext>
            </a:extLst>
          </p:cNvPr>
          <p:cNvCxnSpPr>
            <a:cxnSpLocks/>
          </p:cNvCxnSpPr>
          <p:nvPr/>
        </p:nvCxnSpPr>
        <p:spPr>
          <a:xfrm>
            <a:off x="2485767" y="5247250"/>
            <a:ext cx="889981" cy="75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C5C73C8-913A-4511-8261-CCD65B7894B6}"/>
              </a:ext>
            </a:extLst>
          </p:cNvPr>
          <p:cNvSpPr/>
          <p:nvPr/>
        </p:nvSpPr>
        <p:spPr>
          <a:xfrm>
            <a:off x="3315729" y="282525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A3206F-3673-4EBB-854B-E63324BB2AE4}"/>
              </a:ext>
            </a:extLst>
          </p:cNvPr>
          <p:cNvSpPr/>
          <p:nvPr/>
        </p:nvSpPr>
        <p:spPr>
          <a:xfrm>
            <a:off x="3315729" y="57945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7ADD9-D513-4F25-8028-BE6B2D032B33}"/>
              </a:ext>
            </a:extLst>
          </p:cNvPr>
          <p:cNvSpPr/>
          <p:nvPr/>
        </p:nvSpPr>
        <p:spPr>
          <a:xfrm>
            <a:off x="8261525" y="1492466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5DA88-4318-488E-BAF4-C5C2E0D7F8E1}"/>
              </a:ext>
            </a:extLst>
          </p:cNvPr>
          <p:cNvSpPr/>
          <p:nvPr/>
        </p:nvSpPr>
        <p:spPr>
          <a:xfrm>
            <a:off x="8261525" y="198040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2539A-321F-4ABB-A082-81ECB73E70E5}"/>
              </a:ext>
            </a:extLst>
          </p:cNvPr>
          <p:cNvSpPr/>
          <p:nvPr/>
        </p:nvSpPr>
        <p:spPr>
          <a:xfrm>
            <a:off x="8261525" y="2467949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71757-0EC5-4F4F-9A05-205234944231}"/>
              </a:ext>
            </a:extLst>
          </p:cNvPr>
          <p:cNvSpPr/>
          <p:nvPr/>
        </p:nvSpPr>
        <p:spPr>
          <a:xfrm>
            <a:off x="8261525" y="2955892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ED3CE0-640A-4EB1-A44D-ADC39E425B37}"/>
              </a:ext>
            </a:extLst>
          </p:cNvPr>
          <p:cNvSpPr/>
          <p:nvPr/>
        </p:nvSpPr>
        <p:spPr>
          <a:xfrm>
            <a:off x="8261525" y="3447355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E8169-1DCA-495C-B3D8-1BC148123335}"/>
              </a:ext>
            </a:extLst>
          </p:cNvPr>
          <p:cNvSpPr/>
          <p:nvPr/>
        </p:nvSpPr>
        <p:spPr>
          <a:xfrm>
            <a:off x="8261525" y="393529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FC8A39-7870-4505-BF1B-B5B63F68B845}"/>
              </a:ext>
            </a:extLst>
          </p:cNvPr>
          <p:cNvSpPr/>
          <p:nvPr/>
        </p:nvSpPr>
        <p:spPr>
          <a:xfrm>
            <a:off x="8261525" y="4422838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530C11-A8F5-4E7C-A345-A1B36B0FE0A2}"/>
              </a:ext>
            </a:extLst>
          </p:cNvPr>
          <p:cNvSpPr/>
          <p:nvPr/>
        </p:nvSpPr>
        <p:spPr>
          <a:xfrm>
            <a:off x="8261525" y="4910781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39CEBC-CA99-4B98-9DB9-AF874FA9258F}"/>
              </a:ext>
            </a:extLst>
          </p:cNvPr>
          <p:cNvSpPr/>
          <p:nvPr/>
        </p:nvSpPr>
        <p:spPr>
          <a:xfrm>
            <a:off x="8261525" y="5392807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16F1FF-6DAA-4D05-971E-F84BD32FA492}"/>
              </a:ext>
            </a:extLst>
          </p:cNvPr>
          <p:cNvSpPr/>
          <p:nvPr/>
        </p:nvSpPr>
        <p:spPr>
          <a:xfrm>
            <a:off x="8261525" y="5880750"/>
            <a:ext cx="409832" cy="40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B0CF6-FB7A-4156-862A-8E537C5D14F0}"/>
              </a:ext>
            </a:extLst>
          </p:cNvPr>
          <p:cNvSpPr/>
          <p:nvPr/>
        </p:nvSpPr>
        <p:spPr>
          <a:xfrm>
            <a:off x="4658497" y="1013254"/>
            <a:ext cx="2713047" cy="5647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892C36-D3B7-4D8B-9117-EA7E243C9E56}"/>
              </a:ext>
            </a:extLst>
          </p:cNvPr>
          <p:cNvSpPr/>
          <p:nvPr/>
        </p:nvSpPr>
        <p:spPr>
          <a:xfrm>
            <a:off x="8261521" y="4425541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866651-27E2-4919-93A2-DE99F61B1F90}"/>
              </a:ext>
            </a:extLst>
          </p:cNvPr>
          <p:cNvSpPr/>
          <p:nvPr/>
        </p:nvSpPr>
        <p:spPr>
          <a:xfrm>
            <a:off x="8267854" y="1491143"/>
            <a:ext cx="409832" cy="4098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4" grpId="0" animBg="1"/>
      <p:bldP spid="15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4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CE3-6740-4EEC-82D4-530EB7FF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ED49-FB52-4FAD-92D7-77A84A19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full records with </a:t>
            </a:r>
            <a:r>
              <a:rPr lang="en-US" i="1" dirty="0"/>
              <a:t>in vivo</a:t>
            </a:r>
            <a:r>
              <a:rPr lang="en-US" dirty="0"/>
              <a:t> evolutionary experiments would be too difficult, expensive, and slow</a:t>
            </a:r>
          </a:p>
          <a:p>
            <a:r>
              <a:rPr lang="en-US" dirty="0"/>
              <a:t>Use </a:t>
            </a:r>
            <a:r>
              <a:rPr lang="en-US" i="1" dirty="0"/>
              <a:t>in silico </a:t>
            </a:r>
            <a:r>
              <a:rPr lang="en-US" dirty="0"/>
              <a:t>evolution to simulate evolving organisms</a:t>
            </a:r>
          </a:p>
          <a:p>
            <a:r>
              <a:rPr lang="en-US" b="1" dirty="0"/>
              <a:t>Aevol</a:t>
            </a:r>
            <a:r>
              <a:rPr lang="en-US" dirty="0"/>
              <a:t> is a set of software tools designed to study genome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810-61E4-4051-B3B1-7FB3FA3F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Aevol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8AD1-D5F3-40D2-8AEF-5B7A3E8C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– Insert Graph from page 4 of </a:t>
            </a:r>
            <a:r>
              <a:rPr lang="en-US" dirty="0">
                <a:hlinkClick r:id="rId2"/>
              </a:rPr>
              <a:t>https://bmcbioinformatics.biomedcentral.com/track/pdf/10.1186/1471-2105-14-S15-S11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7E1-0AAB-4F5C-8663-CAED91E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State of the 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151D6-466A-43A0-BEE8-AC3B9C4D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evolution predictability using the aevol software (</a:t>
            </a:r>
            <a:r>
              <a:rPr lang="en-US" dirty="0" err="1"/>
              <a:t>Beslon</a:t>
            </a:r>
            <a:r>
              <a:rPr lang="en-US" dirty="0"/>
              <a:t>, Liard, Elena, 2017)</a:t>
            </a:r>
          </a:p>
          <a:p>
            <a:pPr lvl="1"/>
            <a:r>
              <a:rPr lang="en-US" dirty="0"/>
              <a:t>Wild types are not equivalent </a:t>
            </a:r>
            <a:r>
              <a:rPr lang="en-US" dirty="0" err="1"/>
              <a:t>wrt</a:t>
            </a:r>
            <a:r>
              <a:rPr lang="en-US" dirty="0"/>
              <a:t>. evolvability</a:t>
            </a:r>
          </a:p>
          <a:p>
            <a:r>
              <a:rPr lang="en-US" dirty="0"/>
              <a:t>The Complexity Ratchet: Stronger Than Selection, Weaker Than Robustness (Liard, et al., 2018)</a:t>
            </a:r>
          </a:p>
          <a:p>
            <a:pPr lvl="1"/>
            <a:r>
              <a:rPr lang="en-US" dirty="0"/>
              <a:t>Molecular complexity is decoupled from environmental complexity. </a:t>
            </a:r>
          </a:p>
          <a:p>
            <a:r>
              <a:rPr lang="en-US" dirty="0"/>
              <a:t>New insights into bacterial adaptation through </a:t>
            </a:r>
            <a:r>
              <a:rPr lang="en-US" i="1" dirty="0"/>
              <a:t>in vivo</a:t>
            </a:r>
            <a:r>
              <a:rPr lang="en-US" dirty="0"/>
              <a:t> and </a:t>
            </a:r>
            <a:r>
              <a:rPr lang="en-US" i="1" dirty="0"/>
              <a:t>in silico</a:t>
            </a:r>
            <a:r>
              <a:rPr lang="en-US" dirty="0"/>
              <a:t> experimental evolution (</a:t>
            </a:r>
            <a:r>
              <a:rPr lang="en-US" dirty="0" err="1"/>
              <a:t>Hindre</a:t>
            </a:r>
            <a:r>
              <a:rPr lang="en-US" dirty="0"/>
              <a:t>, et al., 2012)</a:t>
            </a:r>
          </a:p>
          <a:p>
            <a:pPr lvl="1"/>
            <a:r>
              <a:rPr lang="en-US" dirty="0"/>
              <a:t>There is a trade-off between evolvability and the “mutational burden”</a:t>
            </a:r>
          </a:p>
          <a:p>
            <a:r>
              <a:rPr lang="en-US" dirty="0"/>
              <a:t>Adapting the engine to the fuel: mutator populations can reduce the mutational load by reorganizing their genome structure (Rutten, et al.)</a:t>
            </a:r>
          </a:p>
          <a:p>
            <a:pPr lvl="1"/>
            <a:r>
              <a:rPr lang="en-US" dirty="0"/>
              <a:t>The “mutational burden” is escapable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ACD7-8CD0-4730-9C4C-CDD4ED00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8447-D10F-4077-8DD7-A2AE2E38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Study the effects on the genome of varying conditions:</a:t>
            </a:r>
          </a:p>
          <a:p>
            <a:pPr lvl="1"/>
            <a:r>
              <a:rPr lang="en-US" dirty="0"/>
              <a:t>Changes in population size</a:t>
            </a:r>
          </a:p>
          <a:p>
            <a:pPr lvl="1"/>
            <a:r>
              <a:rPr lang="en-US" dirty="0"/>
              <a:t>Changes in mutation rates</a:t>
            </a:r>
          </a:p>
          <a:p>
            <a:pPr lvl="1"/>
            <a:r>
              <a:rPr lang="en-US" dirty="0"/>
              <a:t>Changes in selection rates</a:t>
            </a:r>
          </a:p>
          <a:p>
            <a:r>
              <a:rPr lang="en-US" dirty="0"/>
              <a:t>Identify some factor(s) leading to a reduced genome</a:t>
            </a:r>
          </a:p>
          <a:p>
            <a:r>
              <a:rPr lang="en-US" dirty="0"/>
              <a:t>Study the effects of these conditions on: </a:t>
            </a:r>
          </a:p>
          <a:p>
            <a:pPr lvl="1"/>
            <a:r>
              <a:rPr lang="en-US" dirty="0"/>
              <a:t>Structure (e.g. coding vs. non-coding RNA)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Robustness</a:t>
            </a:r>
          </a:p>
          <a:p>
            <a:r>
              <a:rPr lang="en-US" dirty="0"/>
              <a:t>Relate this to real-world bacteria like Prochlorococcus</a:t>
            </a:r>
          </a:p>
        </p:txBody>
      </p:sp>
    </p:spTree>
    <p:extLst>
      <p:ext uri="{BB962C8B-B14F-4D97-AF65-F5344CB8AC3E}">
        <p14:creationId xmlns:p14="http://schemas.microsoft.com/office/powerpoint/2010/main" val="97085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635</Words>
  <Application>Microsoft Office PowerPoint</Application>
  <PresentationFormat>Widescreen</PresentationFormat>
  <Paragraphs>550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Thesis Summary</vt:lpstr>
      <vt:lpstr>Overview</vt:lpstr>
      <vt:lpstr>Introduction</vt:lpstr>
      <vt:lpstr>Definitions</vt:lpstr>
      <vt:lpstr>PowerPoint Presentation</vt:lpstr>
      <vt:lpstr>Introduction</vt:lpstr>
      <vt:lpstr>Aevol</vt:lpstr>
      <vt:lpstr>Description of the State of the Art</vt:lpstr>
      <vt:lpstr>Purpose of the Thesis</vt:lpstr>
      <vt:lpstr>Methods</vt:lpstr>
      <vt:lpstr>What Have I Done So Far?</vt:lpstr>
      <vt:lpstr>Proposed Timeline – Overview</vt:lpstr>
      <vt:lpstr>Proposed Timeline – 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Summary</dc:title>
  <dc:creator>Brian Davis</dc:creator>
  <cp:lastModifiedBy>Brian Davis</cp:lastModifiedBy>
  <cp:revision>67</cp:revision>
  <dcterms:created xsi:type="dcterms:W3CDTF">2019-09-21T13:21:48Z</dcterms:created>
  <dcterms:modified xsi:type="dcterms:W3CDTF">2019-09-25T15:05:20Z</dcterms:modified>
</cp:coreProperties>
</file>