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1C6F-4AEA-467A-B298-2DB352A45F9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16C5F-3D3C-4627-9160-2F3ECE39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945-9EC7-47C8-A159-AD350BAE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E0ED-81B1-4EC0-8E98-19273CBE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7222-3B19-4701-87E2-E755FEB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2167-CD1C-4AF9-BC61-8C3E25A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E082-3350-45D9-9B9B-478BC3A2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5053-333B-4C69-9942-5EDBFB2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81EE-B797-4E2A-BBF7-8A33E3A9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43E6-4A52-420A-AF59-C0CBA2E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83E7-80B5-402F-853C-B9B762E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020-BA50-46C1-BB6B-9C449F3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A67F-F22D-408D-BBD4-EEF42E9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EB3E-2F53-4F85-92DB-4F9AEF5D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19D4-2B4F-4941-9EAD-F7FCD3CE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CBCF-71B9-4DBA-88FE-8EE9577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28D3-D5D6-4BFF-85B1-4D7551E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0FE-EF10-44C2-8C3B-BDF410C0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DCB-BA87-4896-90AC-04C0D634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6BDD-160B-4FDB-9E7D-A0A733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18AB-8C5A-4D00-ACD8-BD8FC1A3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80F0-E14C-466E-852E-A115BE29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A9E1-29F8-4C95-B816-5828E28F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85AC-48F9-43DE-A20E-03FE184A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7BA-1E5F-4FDD-9A15-C7BE1DF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5B27-CEC6-4512-A9F3-7E17A51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E069-8038-4B9D-8EE6-9FF736B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456-4091-40E7-968D-2562A8B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5807-DC9B-43CA-9110-14EAC7A7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A633-F996-4B79-9A27-34250716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FCD0-80C3-47D6-A8D7-9F84F4E9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8A9C-EF32-4D42-B64C-F9262C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BFEC-25CD-4E60-B8BF-623C93F9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923-685D-4F2B-94F7-0E25C8F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F06-C115-409B-BE77-AB3AFD41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9E92-7B79-4AFC-B967-8FB40458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CA5C0-B421-4B08-B684-52A5B0D0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AE7B-E009-410E-ABBC-DF1D9AFB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B69-C46F-486D-B8F8-A8452119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CC33-0971-4E6F-9DF5-21055B25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CF72E-E1AB-4AE1-B633-F62AA5DE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760-A0BD-4930-BB25-D11B9E0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08BE-F2AE-4A12-83EF-8D1CB30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EBC2-EE45-46C8-B1EA-5D3F149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F62A-43F7-4F8E-8216-6C17B1B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1A4-6C3F-42FC-9CF7-E702835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EE03-4004-45AD-9AF8-9AB5933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1E55-1DD3-4CAB-9890-28016683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E75C-2ECF-4E71-A98E-3308A05A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6712-BD4C-49D5-B16E-76DE524C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5297-AB39-438F-9C60-C3229746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B3C3-435D-4720-AD4E-C4EA78A7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D0E0-18D4-418F-BE32-FA325952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6E96-E944-4F58-A6EF-4EDC51F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9C49-B385-4E1B-88A8-9CD144EE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C2D12-6071-495E-A01A-6638F681A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25A5-191D-4A16-B188-05355C61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21E4-01B8-4FBC-AA44-BB2DEA1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D734-7331-401A-85E1-1692B300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91F2-4914-4738-A7BE-827364D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9A311-9381-4147-A142-E94EAC2E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4C9B-0884-4E11-B593-F6E94ED9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C735-4B03-4997-AB2F-AE5AF227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99A2-59B8-4D61-97BE-ADE16AE8135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B5F3-320C-4EBE-80B3-621A4D35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1D46-E44B-4F8F-890C-3D9CB8D87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7BC-6023-465E-953F-289B1C1B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A7F7-9988-4D81-9699-E698162F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Davis</a:t>
            </a:r>
          </a:p>
          <a:p>
            <a:r>
              <a:rPr lang="en-US" dirty="0"/>
              <a:t>Supervisor: Berenice Batut</a:t>
            </a:r>
          </a:p>
          <a:p>
            <a:r>
              <a:rPr lang="en-US" dirty="0"/>
              <a:t>Supervisor: Anika </a:t>
            </a:r>
            <a:r>
              <a:rPr lang="en-US" dirty="0" err="1"/>
              <a:t>Erxleben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A63-F1E5-4823-9191-15786DF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9FA6-22E1-4993-AD1D-1449DD5D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Purpose of the Thesis</a:t>
            </a:r>
          </a:p>
          <a:p>
            <a:r>
              <a:rPr lang="en-US" dirty="0"/>
              <a:t>Research Questions Answered by the Thesis</a:t>
            </a:r>
          </a:p>
          <a:p>
            <a:r>
              <a:rPr lang="en-US" dirty="0"/>
              <a:t>Description of the State of the Art</a:t>
            </a:r>
          </a:p>
          <a:p>
            <a:r>
              <a:rPr lang="en-US" dirty="0"/>
              <a:t>What Have I Done So Far?</a:t>
            </a:r>
          </a:p>
          <a:p>
            <a:r>
              <a:rPr lang="en-US" dirty="0"/>
              <a:t>Proposed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B4B-CF42-4CB3-9C09-815EA6F8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7810-4428-41AD-8536-4EB296F5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aspects of evolution are not completely understood</a:t>
            </a:r>
          </a:p>
          <a:p>
            <a:pPr lvl="1"/>
            <a:r>
              <a:rPr lang="en-US" dirty="0"/>
              <a:t>E.g. second-order selection (i.e. selection acting on gene expression, not proteins)</a:t>
            </a:r>
          </a:p>
          <a:p>
            <a:r>
              <a:rPr lang="en-US" dirty="0"/>
              <a:t>Studying this with </a:t>
            </a:r>
            <a:r>
              <a:rPr lang="en-US" i="1" dirty="0"/>
              <a:t>in vivo</a:t>
            </a:r>
            <a:r>
              <a:rPr lang="en-US" dirty="0"/>
              <a:t> evolutionary experiments would be too difficult and expensive</a:t>
            </a:r>
          </a:p>
          <a:p>
            <a:r>
              <a:rPr lang="en-US" dirty="0"/>
              <a:t>Use </a:t>
            </a:r>
            <a:r>
              <a:rPr lang="en-US" i="1" dirty="0"/>
              <a:t>in silico </a:t>
            </a:r>
            <a:r>
              <a:rPr lang="en-US" dirty="0"/>
              <a:t>evolution to simulate organisms evolving</a:t>
            </a:r>
          </a:p>
          <a:p>
            <a:r>
              <a:rPr lang="en-US" dirty="0"/>
              <a:t>Aevol is a set of software tools designed to study genome structure</a:t>
            </a:r>
          </a:p>
        </p:txBody>
      </p:sp>
    </p:spTree>
    <p:extLst>
      <p:ext uri="{BB962C8B-B14F-4D97-AF65-F5344CB8AC3E}">
        <p14:creationId xmlns:p14="http://schemas.microsoft.com/office/powerpoint/2010/main" val="2675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ACD7-8CD0-4730-9C4C-CDD4ED00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8447-D10F-4077-8DD7-A2AE2E38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genome structure</a:t>
            </a:r>
          </a:p>
          <a:p>
            <a:r>
              <a:rPr lang="en-US" dirty="0"/>
              <a:t>Study the effects on the genome of varying conditions:</a:t>
            </a:r>
          </a:p>
          <a:p>
            <a:pPr lvl="1"/>
            <a:r>
              <a:rPr lang="en-US" dirty="0"/>
              <a:t>Changes in population size</a:t>
            </a:r>
          </a:p>
          <a:p>
            <a:pPr lvl="1"/>
            <a:r>
              <a:rPr lang="en-US" dirty="0"/>
              <a:t>Changes in mutation rates</a:t>
            </a:r>
          </a:p>
          <a:p>
            <a:pPr lvl="1"/>
            <a:r>
              <a:rPr lang="en-US" dirty="0"/>
              <a:t>Changes in selection rates</a:t>
            </a:r>
          </a:p>
          <a:p>
            <a:r>
              <a:rPr lang="en-US" dirty="0"/>
              <a:t>Identify some factor(s) leading to a reduced genome</a:t>
            </a:r>
          </a:p>
          <a:p>
            <a:r>
              <a:rPr lang="en-US" dirty="0"/>
              <a:t>Relate this to real-world bacteria like Prochlorococcus</a:t>
            </a:r>
          </a:p>
        </p:txBody>
      </p:sp>
    </p:spTree>
    <p:extLst>
      <p:ext uri="{BB962C8B-B14F-4D97-AF65-F5344CB8AC3E}">
        <p14:creationId xmlns:p14="http://schemas.microsoft.com/office/powerpoint/2010/main" val="97085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2297-F230-4C8B-A3C5-8995D25F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to Answer in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FE98-6574-4C95-8C82-A26A4A88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effects the different conditions have on the </a:t>
            </a:r>
            <a:r>
              <a:rPr lang="en-US" u="sng" dirty="0"/>
              <a:t>genome structure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Coding vs. non-coding, etc.</a:t>
            </a:r>
          </a:p>
          <a:p>
            <a:r>
              <a:rPr lang="en-US" dirty="0"/>
              <a:t>What are some of the effects the different conditions have on: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r>
              <a:rPr lang="en-US" dirty="0"/>
              <a:t>Are individuals fitter in these conditions?</a:t>
            </a:r>
          </a:p>
          <a:p>
            <a:r>
              <a:rPr lang="en-US" dirty="0"/>
              <a:t>Do we see these same patterns in Prochlorococcus or other bacteria with a reduced genome?</a:t>
            </a:r>
          </a:p>
        </p:txBody>
      </p:sp>
    </p:spTree>
    <p:extLst>
      <p:ext uri="{BB962C8B-B14F-4D97-AF65-F5344CB8AC3E}">
        <p14:creationId xmlns:p14="http://schemas.microsoft.com/office/powerpoint/2010/main" val="161898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7E1-0AAB-4F5C-8663-CAED91E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E9D8-BDD6-487E-89C2-435AF3C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formalisms</a:t>
            </a:r>
          </a:p>
          <a:p>
            <a:pPr lvl="1"/>
            <a:r>
              <a:rPr lang="en-US" dirty="0"/>
              <a:t>Program, allelic, network, string-of-pearls, sequence-of-nucleotides </a:t>
            </a:r>
          </a:p>
          <a:p>
            <a:r>
              <a:rPr lang="en-US" dirty="0"/>
              <a:t>Allelic – mutator alleles promote accelerated adaptation (</a:t>
            </a:r>
            <a:r>
              <a:rPr lang="en-US" i="1" dirty="0" err="1"/>
              <a:t>Taddei</a:t>
            </a:r>
            <a:r>
              <a:rPr lang="en-US" i="1" dirty="0"/>
              <a:t>, F. et al</a:t>
            </a:r>
            <a:r>
              <a:rPr lang="en-US" dirty="0"/>
              <a:t>.) and moderate mutations can reach fixation (</a:t>
            </a:r>
            <a:r>
              <a:rPr lang="en-US" i="1" dirty="0" err="1"/>
              <a:t>Tenaillon</a:t>
            </a:r>
            <a:r>
              <a:rPr lang="en-US" i="1" dirty="0"/>
              <a:t>, O., </a:t>
            </a:r>
            <a:r>
              <a:rPr lang="en-US" i="1" dirty="0" err="1"/>
              <a:t>Toupance</a:t>
            </a:r>
            <a:r>
              <a:rPr lang="en-US" i="1" dirty="0"/>
              <a:t>, B., Le </a:t>
            </a:r>
            <a:r>
              <a:rPr lang="en-US" i="1" dirty="0" err="1"/>
              <a:t>Nagard</a:t>
            </a:r>
            <a:r>
              <a:rPr lang="en-US" i="1" dirty="0"/>
              <a:t>, H., </a:t>
            </a:r>
            <a:r>
              <a:rPr lang="en-US" i="1" dirty="0" err="1"/>
              <a:t>Taddei</a:t>
            </a:r>
            <a:r>
              <a:rPr lang="en-US" i="1" dirty="0"/>
              <a:t>, F. &amp; </a:t>
            </a:r>
            <a:r>
              <a:rPr lang="en-US" i="1" dirty="0" err="1"/>
              <a:t>Godelle</a:t>
            </a:r>
            <a:r>
              <a:rPr lang="en-US" i="1" dirty="0"/>
              <a:t>, B.</a:t>
            </a:r>
            <a:r>
              <a:rPr lang="en-US" dirty="0"/>
              <a:t>)</a:t>
            </a:r>
          </a:p>
          <a:p>
            <a:r>
              <a:rPr lang="en-US" dirty="0"/>
              <a:t>String-of-pearls – evolution favors a genotype-phenotype map that allows for ever faster adaptation to environmental changes (</a:t>
            </a:r>
            <a:r>
              <a:rPr lang="en-US" i="1" dirty="0" err="1"/>
              <a:t>Crombach</a:t>
            </a:r>
            <a:r>
              <a:rPr lang="en-US" i="1" dirty="0"/>
              <a:t>, A. &amp; </a:t>
            </a:r>
            <a:r>
              <a:rPr lang="en-US" i="1" dirty="0" err="1"/>
              <a:t>Hogeweg</a:t>
            </a:r>
            <a:r>
              <a:rPr lang="en-US" i="1" dirty="0"/>
              <a:t>, P.</a:t>
            </a:r>
            <a:r>
              <a:rPr lang="en-US" dirty="0"/>
              <a:t>)</a:t>
            </a:r>
          </a:p>
          <a:p>
            <a:r>
              <a:rPr lang="en-US" dirty="0"/>
              <a:t>Sequence-of-nucleotides –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2178-BD35-4611-97C4-4B06371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715-C630-4B97-B95E-C60634F1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Preliminary research</a:t>
            </a:r>
          </a:p>
          <a:p>
            <a:pPr lvl="1"/>
            <a:r>
              <a:rPr lang="en-US" dirty="0"/>
              <a:t>Familiarization with topic</a:t>
            </a:r>
          </a:p>
          <a:p>
            <a:pPr lvl="1"/>
            <a:r>
              <a:rPr lang="en-US" dirty="0"/>
              <a:t>Identifying research goals</a:t>
            </a:r>
          </a:p>
          <a:p>
            <a:r>
              <a:rPr lang="en-US" dirty="0"/>
              <a:t>Experiments using Aevol</a:t>
            </a:r>
          </a:p>
          <a:p>
            <a:pPr lvl="1"/>
            <a:r>
              <a:rPr lang="en-US" dirty="0"/>
              <a:t>7 conditions</a:t>
            </a:r>
          </a:p>
          <a:p>
            <a:pPr lvl="2"/>
            <a:r>
              <a:rPr lang="en-US" dirty="0"/>
              <a:t>Control (1)</a:t>
            </a:r>
          </a:p>
          <a:p>
            <a:pPr lvl="2"/>
            <a:r>
              <a:rPr lang="en-US" dirty="0"/>
              <a:t>Population up/down (2)</a:t>
            </a:r>
          </a:p>
          <a:p>
            <a:pPr lvl="2"/>
            <a:r>
              <a:rPr lang="en-US" dirty="0"/>
              <a:t>Selection up/down (2)</a:t>
            </a:r>
          </a:p>
          <a:p>
            <a:pPr lvl="2"/>
            <a:r>
              <a:rPr lang="en-US" dirty="0"/>
              <a:t>Mutation up/down (2)</a:t>
            </a:r>
          </a:p>
          <a:p>
            <a:pPr lvl="1"/>
            <a:r>
              <a:rPr lang="en-US" dirty="0"/>
              <a:t>500,000 generations each</a:t>
            </a:r>
          </a:p>
          <a:p>
            <a:pPr lvl="1"/>
            <a:r>
              <a:rPr lang="en-US" dirty="0"/>
              <a:t>5 seeds</a:t>
            </a:r>
          </a:p>
          <a:p>
            <a:r>
              <a:rPr lang="en-US" dirty="0"/>
              <a:t>Thesis Report</a:t>
            </a:r>
          </a:p>
          <a:p>
            <a:pPr lvl="1"/>
            <a:r>
              <a:rPr lang="en-US" dirty="0"/>
              <a:t>Basic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069-D962-4D7B-A38D-606EEB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CC05-4BD2-4D2E-8091-08AFDB0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October 1</a:t>
            </a:r>
          </a:p>
          <a:p>
            <a:r>
              <a:rPr lang="en-US" dirty="0"/>
              <a:t>Work with Berenice until December 21, 2019</a:t>
            </a:r>
          </a:p>
          <a:p>
            <a:r>
              <a:rPr lang="en-US" dirty="0"/>
              <a:t>Work with Anika through March 31, 2020</a:t>
            </a:r>
          </a:p>
        </p:txBody>
      </p:sp>
    </p:spTree>
    <p:extLst>
      <p:ext uri="{BB962C8B-B14F-4D97-AF65-F5344CB8AC3E}">
        <p14:creationId xmlns:p14="http://schemas.microsoft.com/office/powerpoint/2010/main" val="82056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D386-088A-429F-A8B6-5B040898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7ADECF0-BC49-4E0A-92AD-E333EAA2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60701"/>
              </p:ext>
            </p:extLst>
          </p:nvPr>
        </p:nvGraphicFramePr>
        <p:xfrm>
          <a:off x="58724" y="1690688"/>
          <a:ext cx="12029812" cy="507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049">
                  <a:extLst>
                    <a:ext uri="{9D8B030D-6E8A-4147-A177-3AD203B41FA5}">
                      <a16:colId xmlns:a16="http://schemas.microsoft.com/office/drawing/2014/main" val="1533361333"/>
                    </a:ext>
                  </a:extLst>
                </a:gridCol>
                <a:gridCol w="1928942">
                  <a:extLst>
                    <a:ext uri="{9D8B030D-6E8A-4147-A177-3AD203B41FA5}">
                      <a16:colId xmlns:a16="http://schemas.microsoft.com/office/drawing/2014/main" val="4069261642"/>
                    </a:ext>
                  </a:extLst>
                </a:gridCol>
                <a:gridCol w="2658810">
                  <a:extLst>
                    <a:ext uri="{9D8B030D-6E8A-4147-A177-3AD203B41FA5}">
                      <a16:colId xmlns:a16="http://schemas.microsoft.com/office/drawing/2014/main" val="3653800956"/>
                    </a:ext>
                  </a:extLst>
                </a:gridCol>
                <a:gridCol w="3128011">
                  <a:extLst>
                    <a:ext uri="{9D8B030D-6E8A-4147-A177-3AD203B41FA5}">
                      <a16:colId xmlns:a16="http://schemas.microsoft.com/office/drawing/2014/main" val="1921783447"/>
                    </a:ext>
                  </a:extLst>
                </a:gridCol>
              </a:tblGrid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TASK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START DATE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END DATE (Ideal)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END DATE (Plan B)</a:t>
                      </a:r>
                      <a:endParaRPr lang="en-US" sz="1700" b="1" i="0" u="none" strike="noStrike" dirty="0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3523034121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sng" strike="noStrike">
                          <a:effectLst/>
                        </a:rPr>
                        <a:t>1. Analysis</a:t>
                      </a:r>
                      <a:endParaRPr lang="en-US" sz="1700" b="1" i="0" u="sng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10/1/2019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3/10/2020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3/17/2020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79086095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Population Up Condition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10/1/2019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10/29/2019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11/5/2019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1972000652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Population Down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10/22/2019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11/19/2019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11/26/2019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1545550835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Mutation Up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11/19/2019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12/17/2019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12/24/2019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789327538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Mutation Down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12/17/2019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1/14/2020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1/21/2020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1832009010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Selection Up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1/14/2020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2/11/2020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2/18/2020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706364796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Selection Down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2/11/2020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3/10/2020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3/17/2020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842135113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sng" strike="noStrike">
                          <a:effectLst/>
                        </a:rPr>
                        <a:t>2. Report</a:t>
                      </a:r>
                      <a:endParaRPr lang="en-US" sz="1700" b="1" i="0" u="sng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10/1/2019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3/24/2020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3/31/2020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2817668119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Introduction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11/19/2019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12/24/2019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12/31/2019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3375943183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Background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12/24/2019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1/21/2020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1/28/2020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1435876933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Methods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12/31/2019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1/28/2020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84526669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Results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1/28/2020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2/25/2020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3/3/2020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4206346829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Conclusion and Future  Work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2/25/2020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3/17/2020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3/24/2020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1457439396"/>
                  </a:ext>
                </a:extLst>
              </a:tr>
              <a:tr h="338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sng" strike="noStrike">
                          <a:effectLst/>
                        </a:rPr>
                        <a:t>3. Final Presentation</a:t>
                      </a:r>
                      <a:endParaRPr lang="en-US" sz="1700" b="1" i="0" u="sng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3/3/2020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3/24/2020</a:t>
                      </a:r>
                      <a:endParaRPr lang="en-US" sz="17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3/30/2020</a:t>
                      </a:r>
                      <a:endParaRPr lang="en-US" sz="1700" b="0" i="0" u="none" strike="noStrike" dirty="0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8288" marR="8288" marT="8288" marB="0" anchor="b"/>
                </a:tc>
                <a:extLst>
                  <a:ext uri="{0D108BD9-81ED-4DB2-BD59-A6C34878D82A}">
                    <a16:rowId xmlns:a16="http://schemas.microsoft.com/office/drawing/2014/main" val="7606808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AF512A0-D9F1-439A-8AA0-059359318CF2}"/>
              </a:ext>
            </a:extLst>
          </p:cNvPr>
          <p:cNvSpPr txBox="1"/>
          <p:nvPr/>
        </p:nvSpPr>
        <p:spPr>
          <a:xfrm>
            <a:off x="5229263" y="843241"/>
            <a:ext cx="31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(dates in [mm/dd/</a:t>
            </a:r>
            <a:r>
              <a:rPr lang="en-US" dirty="0" err="1"/>
              <a:t>yyyy</a:t>
            </a:r>
            <a:r>
              <a:rPr lang="en-US" dirty="0"/>
              <a:t>] format)</a:t>
            </a:r>
          </a:p>
        </p:txBody>
      </p:sp>
    </p:spTree>
    <p:extLst>
      <p:ext uri="{BB962C8B-B14F-4D97-AF65-F5344CB8AC3E}">
        <p14:creationId xmlns:p14="http://schemas.microsoft.com/office/powerpoint/2010/main" val="23717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483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Office Theme</vt:lpstr>
      <vt:lpstr>Thesis Summary</vt:lpstr>
      <vt:lpstr>Overview</vt:lpstr>
      <vt:lpstr>Introduction</vt:lpstr>
      <vt:lpstr>Purpose of the Thesis</vt:lpstr>
      <vt:lpstr>Research Questions to Answer in the Thesis</vt:lpstr>
      <vt:lpstr>Description of the State of the Art</vt:lpstr>
      <vt:lpstr>What Have I Done So Far?</vt:lpstr>
      <vt:lpstr>Proposed Timeline - Overview</vt:lpstr>
      <vt:lpstr>Proposed 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Summary</dc:title>
  <dc:creator>Brian Davis</dc:creator>
  <cp:lastModifiedBy>Brian Davis</cp:lastModifiedBy>
  <cp:revision>36</cp:revision>
  <dcterms:created xsi:type="dcterms:W3CDTF">2019-09-21T13:21:48Z</dcterms:created>
  <dcterms:modified xsi:type="dcterms:W3CDTF">2019-09-23T23:48:27Z</dcterms:modified>
</cp:coreProperties>
</file>