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83" r:id="rId4"/>
    <p:sldId id="284" r:id="rId5"/>
    <p:sldId id="285" r:id="rId6"/>
    <p:sldId id="286" r:id="rId7"/>
    <p:sldId id="288" r:id="rId8"/>
    <p:sldId id="289" r:id="rId9"/>
    <p:sldId id="290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  <a:srgbClr val="FF0D5A"/>
    <a:srgbClr val="F8F8F8"/>
    <a:srgbClr val="B2B2B2"/>
    <a:srgbClr val="808080"/>
    <a:srgbClr val="4D4D4D"/>
    <a:srgbClr val="E5C867"/>
    <a:srgbClr val="F6F7FC"/>
    <a:srgbClr val="7D0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3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1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2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3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0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8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745A-02EE-439F-9715-4781A8E2D2F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5924940" y="1675131"/>
            <a:ext cx="1418253" cy="1418253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47251" y="1968760"/>
            <a:ext cx="4562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 err="1" smtClean="0"/>
              <a:t>파이썬과</a:t>
            </a:r>
            <a:r>
              <a:rPr lang="ko-KR" altLang="en-US" sz="4800" b="1" dirty="0" smtClean="0"/>
              <a:t> 설치</a:t>
            </a:r>
            <a:endParaRPr lang="ko-KR" altLang="en-US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57798" y="3212924"/>
            <a:ext cx="4068147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altLang="ko-KR" sz="2400" dirty="0" smtClean="0"/>
              <a:t>1.1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개요</a:t>
            </a:r>
            <a:endParaRPr lang="en-US" altLang="ko-KR" sz="2400" dirty="0" smtClean="0"/>
          </a:p>
          <a:p>
            <a:pPr algn="r">
              <a:lnSpc>
                <a:spcPts val="3500"/>
              </a:lnSpc>
            </a:pPr>
            <a:r>
              <a:rPr lang="en-US" altLang="ko-KR" sz="2400" dirty="0" smtClean="0"/>
              <a:t>1.2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설치</a:t>
            </a:r>
            <a:endParaRPr lang="en-US" altLang="ko-KR" sz="2400" dirty="0" smtClean="0"/>
          </a:p>
          <a:p>
            <a:pPr algn="r">
              <a:lnSpc>
                <a:spcPts val="3500"/>
              </a:lnSpc>
            </a:pPr>
            <a:r>
              <a:rPr lang="en-US" altLang="ko-KR" sz="2400" dirty="0" smtClean="0"/>
              <a:t>1.3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1.4 </a:t>
            </a:r>
            <a:r>
              <a:rPr lang="ko-KR" altLang="en-US" sz="2400" dirty="0" smtClean="0"/>
              <a:t>프로그램 작성과 실행</a:t>
            </a:r>
            <a:endParaRPr lang="ko-KR" altLang="en-US" sz="2400" dirty="0"/>
          </a:p>
        </p:txBody>
      </p:sp>
      <p:sp>
        <p:nvSpPr>
          <p:cNvPr id="18" name="타원 17"/>
          <p:cNvSpPr/>
          <p:nvPr/>
        </p:nvSpPr>
        <p:spPr>
          <a:xfrm>
            <a:off x="6132547" y="1864076"/>
            <a:ext cx="1024035" cy="10240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0D5A"/>
                </a:solidFill>
              </a:rPr>
              <a:t>01</a:t>
            </a:r>
            <a:endParaRPr lang="ko-KR" altLang="en-US" sz="3600" b="1" dirty="0">
              <a:solidFill>
                <a:srgbClr val="FF0D5A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91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3083" y="266007"/>
            <a:ext cx="614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IDLE </a:t>
            </a:r>
            <a:r>
              <a:rPr lang="ko-KR" altLang="en-US" sz="3200" b="1" dirty="0" smtClean="0"/>
              <a:t>에디터 창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2545702" y="1384266"/>
            <a:ext cx="7100596" cy="1937432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08514" y="1543157"/>
            <a:ext cx="5430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a = 10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b = 20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c = a + b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print(c)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02" y="3683384"/>
            <a:ext cx="7100596" cy="26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138599"/>
              </p:ext>
            </p:extLst>
          </p:nvPr>
        </p:nvGraphicFramePr>
        <p:xfrm>
          <a:off x="1506250" y="118058"/>
          <a:ext cx="9893406" cy="600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3" imgW="10818720" imgH="6564960" progId="Photoshop.Image.13">
                  <p:embed/>
                </p:oleObj>
              </mc:Choice>
              <mc:Fallback>
                <p:oleObj name="Image" r:id="rId3" imgW="10818720" imgH="6564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6250" y="118058"/>
                        <a:ext cx="9893406" cy="600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9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18911"/>
              </p:ext>
            </p:extLst>
          </p:nvPr>
        </p:nvGraphicFramePr>
        <p:xfrm>
          <a:off x="2213592" y="830878"/>
          <a:ext cx="7858125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Image" r:id="rId3" imgW="10425240" imgH="7022160" progId="Photoshop.Image.13">
                  <p:embed/>
                </p:oleObj>
              </mc:Choice>
              <mc:Fallback>
                <p:oleObj name="Image" r:id="rId3" imgW="10425240" imgH="70221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3592" y="830878"/>
                        <a:ext cx="7858125" cy="528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9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227895"/>
              </p:ext>
            </p:extLst>
          </p:nvPr>
        </p:nvGraphicFramePr>
        <p:xfrm>
          <a:off x="2232383" y="1400597"/>
          <a:ext cx="8253583" cy="407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Image" r:id="rId3" imgW="10285560" imgH="5079240" progId="Photoshop.Image.13">
                  <p:embed/>
                </p:oleObj>
              </mc:Choice>
              <mc:Fallback>
                <p:oleObj name="Image" r:id="rId3" imgW="10285560" imgH="5079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2383" y="1400597"/>
                        <a:ext cx="8253583" cy="4076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408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파이썬이란</a:t>
            </a:r>
            <a:r>
              <a:rPr lang="en-US" altLang="ko-KR" sz="3200" b="1" dirty="0" smtClean="0"/>
              <a:t>?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342" y="1402815"/>
            <a:ext cx="106236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1991</a:t>
            </a:r>
            <a:r>
              <a:rPr lang="ko-KR" altLang="en-US" sz="2400" dirty="0"/>
              <a:t>년 </a:t>
            </a:r>
            <a:r>
              <a:rPr lang="ko-KR" altLang="en-US" sz="2400" dirty="0" smtClean="0"/>
              <a:t>귀도 </a:t>
            </a:r>
            <a:r>
              <a:rPr lang="ko-KR" altLang="en-US" sz="2400" dirty="0"/>
              <a:t>반 </a:t>
            </a:r>
            <a:r>
              <a:rPr lang="ko-KR" altLang="en-US" sz="2400" dirty="0" err="1"/>
              <a:t>로섬</a:t>
            </a:r>
            <a:r>
              <a:rPr lang="en-US" altLang="ko-KR" sz="2400" dirty="0"/>
              <a:t>(Guido van Rossum)</a:t>
            </a:r>
            <a:r>
              <a:rPr lang="ko-KR" altLang="en-US" sz="2400" dirty="0"/>
              <a:t>이 개발 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다른 </a:t>
            </a:r>
            <a:r>
              <a:rPr lang="ko-KR" altLang="en-US" sz="2400" dirty="0"/>
              <a:t>컴퓨터 언어보다도 직관적이고 단순하며 쉬운 </a:t>
            </a:r>
            <a:r>
              <a:rPr lang="ko-KR" altLang="en-US" sz="2400" dirty="0" smtClean="0"/>
              <a:t>문법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인공지능에 관련된 소프트웨어를 개발하는 </a:t>
            </a:r>
            <a:r>
              <a:rPr lang="ko-KR" altLang="en-US" sz="2400" dirty="0" smtClean="0"/>
              <a:t>데에 최적의 </a:t>
            </a:r>
            <a:r>
              <a:rPr lang="ko-KR" altLang="en-US" sz="2400" dirty="0"/>
              <a:t>개발 환경을 </a:t>
            </a:r>
            <a:r>
              <a:rPr lang="ko-KR" altLang="en-US" sz="2400" dirty="0" smtClean="0"/>
              <a:t>제공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err="1"/>
              <a:t>파이썬의</a:t>
            </a:r>
            <a:r>
              <a:rPr lang="ko-KR" altLang="en-US" sz="2400" dirty="0"/>
              <a:t> 최신 버전은 </a:t>
            </a:r>
            <a:r>
              <a:rPr lang="en-US" altLang="ko-KR" sz="2400" dirty="0"/>
              <a:t>2008</a:t>
            </a:r>
            <a:r>
              <a:rPr lang="ko-KR" altLang="en-US" sz="2400" dirty="0"/>
              <a:t>년 </a:t>
            </a:r>
            <a:r>
              <a:rPr lang="en-US" altLang="ko-KR" sz="2400" dirty="0"/>
              <a:t>12</a:t>
            </a:r>
            <a:r>
              <a:rPr lang="ko-KR" altLang="en-US" sz="2400" dirty="0"/>
              <a:t>월에 출시된 </a:t>
            </a:r>
            <a:r>
              <a:rPr lang="ko-KR" altLang="en-US" sz="2400" dirty="0" err="1"/>
              <a:t>파이썬</a:t>
            </a:r>
            <a:r>
              <a:rPr lang="ko-KR" altLang="en-US" sz="2400" dirty="0"/>
              <a:t> </a:t>
            </a:r>
            <a:r>
              <a:rPr lang="en-US" altLang="ko-KR" sz="2400" dirty="0"/>
              <a:t>3 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err="1"/>
              <a:t>파이썬은</a:t>
            </a:r>
            <a:r>
              <a:rPr lang="ko-KR" altLang="en-US" sz="2400" dirty="0"/>
              <a:t> 웹 서버</a:t>
            </a:r>
            <a:r>
              <a:rPr lang="en-US" altLang="ko-KR" sz="2400" dirty="0"/>
              <a:t>, </a:t>
            </a:r>
            <a:r>
              <a:rPr lang="ko-KR" altLang="en-US" sz="2400" dirty="0"/>
              <a:t>과학적 연산</a:t>
            </a:r>
            <a:r>
              <a:rPr lang="en-US" altLang="ko-KR" sz="2400" dirty="0"/>
              <a:t>, </a:t>
            </a:r>
            <a:r>
              <a:rPr lang="ko-KR" altLang="en-US" sz="2400" dirty="0"/>
              <a:t>사물 인터넷</a:t>
            </a:r>
            <a:r>
              <a:rPr lang="en-US" altLang="ko-KR" sz="2400" dirty="0"/>
              <a:t>(Internet Of Things), </a:t>
            </a:r>
            <a:r>
              <a:rPr lang="ko-KR" altLang="en-US" sz="2400" dirty="0"/>
              <a:t>인공지능</a:t>
            </a:r>
            <a:r>
              <a:rPr lang="en-US" altLang="ko-KR" sz="2400" dirty="0"/>
              <a:t>(</a:t>
            </a:r>
            <a:r>
              <a:rPr lang="en-US" altLang="ko-KR" sz="2400" dirty="0" smtClean="0"/>
              <a:t>AI), </a:t>
            </a:r>
            <a:r>
              <a:rPr lang="ko-KR" altLang="en-US" sz="2400" dirty="0"/>
              <a:t>게임 등 </a:t>
            </a:r>
            <a:r>
              <a:rPr lang="en-US" altLang="ko-KR" sz="2400" dirty="0"/>
              <a:t>IT </a:t>
            </a:r>
            <a:r>
              <a:rPr lang="ko-KR" altLang="en-US" sz="2400" dirty="0"/>
              <a:t>전문 분야의 다양한 애플리케이션 프로그램을 개발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605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3083" y="266007"/>
            <a:ext cx="408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파이썬의</a:t>
            </a:r>
            <a:r>
              <a:rPr lang="ko-KR" altLang="en-US" sz="3200" b="1" dirty="0" smtClean="0"/>
              <a:t> 특징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7738" y="1216203"/>
            <a:ext cx="10623666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ko-KR" altLang="en-US" sz="2400" b="1" dirty="0"/>
              <a:t>직관적이고 </a:t>
            </a:r>
            <a:r>
              <a:rPr lang="ko-KR" altLang="en-US" sz="2400" b="1" dirty="0" smtClean="0"/>
              <a:t>쉬움 </a:t>
            </a:r>
            <a:r>
              <a:rPr lang="en-US" altLang="ko-KR" sz="2400" dirty="0" smtClean="0"/>
              <a:t>: </a:t>
            </a:r>
            <a:r>
              <a:rPr lang="ko-KR" altLang="en-US" sz="2400" dirty="0" err="1"/>
              <a:t>파이썬은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C</a:t>
            </a:r>
            <a:r>
              <a:rPr lang="ko-KR" altLang="en-US" sz="2400" dirty="0"/>
              <a:t>나 자바 등 다른 프로그래밍 언어들에 비해 문법 구조가 단순하면서도 간단하다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ko-KR" altLang="en-US" sz="2400" b="1" dirty="0" smtClean="0"/>
              <a:t>널리 사용 </a:t>
            </a:r>
            <a:r>
              <a:rPr lang="en-US" altLang="ko-KR" sz="2400" dirty="0" smtClean="0"/>
              <a:t>: </a:t>
            </a:r>
            <a:r>
              <a:rPr lang="ko-KR" altLang="en-US" sz="2400" dirty="0"/>
              <a:t>구글</a:t>
            </a:r>
            <a:r>
              <a:rPr lang="en-US" altLang="ko-KR" sz="2400" dirty="0"/>
              <a:t>, </a:t>
            </a:r>
            <a:r>
              <a:rPr lang="ko-KR" altLang="en-US" sz="2400" dirty="0"/>
              <a:t>아마존</a:t>
            </a:r>
            <a:r>
              <a:rPr lang="en-US" altLang="ko-KR" sz="2400" dirty="0"/>
              <a:t>, </a:t>
            </a:r>
            <a:r>
              <a:rPr lang="ko-KR" altLang="en-US" sz="2400" dirty="0" err="1" smtClean="0"/>
              <a:t>인스타그램</a:t>
            </a:r>
            <a:r>
              <a:rPr lang="en-US" altLang="ko-KR" sz="2400" dirty="0"/>
              <a:t>, IBM, </a:t>
            </a:r>
            <a:r>
              <a:rPr lang="ko-KR" altLang="en-US" sz="2400" dirty="0"/>
              <a:t>디즈니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유튜브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NASA </a:t>
            </a:r>
            <a:r>
              <a:rPr lang="ko-KR" altLang="en-US" sz="2400" dirty="0"/>
              <a:t>등의 세계적인 기업이나 </a:t>
            </a:r>
            <a:r>
              <a:rPr lang="ko-KR" altLang="en-US" sz="2400" dirty="0" smtClean="0"/>
              <a:t>기관과 국내의 학계와 기업에서도 많이 사용된다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ko-KR" altLang="en-US" sz="2400" b="1" dirty="0"/>
              <a:t>개발 환경이 </a:t>
            </a:r>
            <a:r>
              <a:rPr lang="ko-KR" altLang="en-US" sz="2400" b="1" dirty="0" smtClean="0"/>
              <a:t>좋음 </a:t>
            </a:r>
            <a:r>
              <a:rPr lang="en-US" altLang="ko-KR" sz="2400" dirty="0" smtClean="0"/>
              <a:t>: </a:t>
            </a:r>
            <a:r>
              <a:rPr lang="ko-KR" altLang="en-US" sz="2400" dirty="0"/>
              <a:t>온라인 커뮤니티가 많이 활성화 되어 있어 프로젝트 수행 시 경험이 많은 프로그래머의 도움을 </a:t>
            </a:r>
            <a:r>
              <a:rPr lang="ko-KR" altLang="en-US" sz="2400" dirty="0" smtClean="0"/>
              <a:t>받을 수 있다</a:t>
            </a:r>
            <a:r>
              <a:rPr lang="en-US" altLang="ko-KR" sz="2400" dirty="0" smtClean="0"/>
              <a:t>. </a:t>
            </a:r>
          </a:p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ko-KR" altLang="en-US" sz="2400" b="1" dirty="0" smtClean="0"/>
              <a:t>강력함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/>
              <a:t>이미지 처리</a:t>
            </a:r>
            <a:r>
              <a:rPr lang="en-US" altLang="ko-KR" sz="2400" dirty="0"/>
              <a:t>, </a:t>
            </a:r>
            <a:r>
              <a:rPr lang="ko-KR" altLang="en-US" sz="2400" dirty="0"/>
              <a:t>웹 서버</a:t>
            </a:r>
            <a:r>
              <a:rPr lang="en-US" altLang="ko-KR" sz="2400" dirty="0"/>
              <a:t>, </a:t>
            </a:r>
            <a:r>
              <a:rPr lang="ko-KR" altLang="en-US" sz="2400" dirty="0"/>
              <a:t>게임</a:t>
            </a:r>
            <a:r>
              <a:rPr lang="en-US" altLang="ko-KR" sz="2400" dirty="0"/>
              <a:t>, </a:t>
            </a:r>
            <a:r>
              <a:rPr lang="ko-KR" altLang="en-US" sz="2400" dirty="0"/>
              <a:t>빅데이터 처리 </a:t>
            </a:r>
            <a:r>
              <a:rPr lang="ko-KR" altLang="en-US" sz="2400" dirty="0" smtClean="0"/>
              <a:t>등의 다양한 </a:t>
            </a:r>
            <a:r>
              <a:rPr lang="ko-KR" altLang="en-US" sz="2400" dirty="0" err="1" smtClean="0"/>
              <a:t>파이썬의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표준 라이브러리를 </a:t>
            </a:r>
            <a:r>
              <a:rPr lang="ko-KR" altLang="en-US" sz="2400" dirty="0" smtClean="0"/>
              <a:t>활용하는 것이 가능한다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9788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3083" y="266007"/>
            <a:ext cx="5329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IDLE </a:t>
            </a:r>
            <a:r>
              <a:rPr lang="ko-KR" altLang="en-US" sz="3200" b="1" dirty="0" smtClean="0"/>
              <a:t>프로그램 다운로드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7738" y="1216203"/>
            <a:ext cx="10623666" cy="65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htpp://python.org </a:t>
            </a:r>
            <a:r>
              <a:rPr lang="ko-KR" altLang="en-US" sz="2400" dirty="0" smtClean="0"/>
              <a:t>접속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67" y="2338292"/>
            <a:ext cx="8416477" cy="39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3083" y="266007"/>
            <a:ext cx="5329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IDLE </a:t>
            </a:r>
            <a:r>
              <a:rPr lang="ko-KR" altLang="en-US" sz="3200" b="1" dirty="0" smtClean="0"/>
              <a:t>프로그램 설치 완료</a:t>
            </a:r>
            <a:endParaRPr lang="ko-KR" altLang="en-US" sz="3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90" y="1858930"/>
            <a:ext cx="6343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3083" y="266007"/>
            <a:ext cx="5329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파이썬</a:t>
            </a:r>
            <a:r>
              <a:rPr lang="ko-KR" altLang="en-US" sz="3200" b="1" dirty="0" smtClean="0"/>
              <a:t> 쉘 화면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39" y="2354812"/>
            <a:ext cx="10223256" cy="277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3083" y="266007"/>
            <a:ext cx="614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파이썬</a:t>
            </a:r>
            <a:r>
              <a:rPr lang="ko-KR" altLang="en-US" sz="3200" b="1" dirty="0" smtClean="0"/>
              <a:t> 쉘에서 사칙연산 실습</a:t>
            </a:r>
            <a:endParaRPr lang="ko-KR" altLang="en-US" sz="3200" b="1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754532"/>
              </p:ext>
            </p:extLst>
          </p:nvPr>
        </p:nvGraphicFramePr>
        <p:xfrm>
          <a:off x="1687578" y="1668722"/>
          <a:ext cx="9117012" cy="471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9117360" imgH="4710960" progId="Photoshop.Image.13">
                  <p:embed/>
                </p:oleObj>
              </mc:Choice>
              <mc:Fallback>
                <p:oleObj name="Image" r:id="rId3" imgW="9117360" imgH="4710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7578" y="1668722"/>
                        <a:ext cx="9117012" cy="471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3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3083" y="266007"/>
            <a:ext cx="614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메시지 출력</a:t>
            </a:r>
            <a:endParaRPr lang="ko-KR" altLang="en-US" sz="3200" b="1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82952"/>
              </p:ext>
            </p:extLst>
          </p:nvPr>
        </p:nvGraphicFramePr>
        <p:xfrm>
          <a:off x="1491117" y="2208472"/>
          <a:ext cx="9472612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3" imgW="9472680" imgH="3631680" progId="Photoshop.Image.13">
                  <p:embed/>
                </p:oleObj>
              </mc:Choice>
              <mc:Fallback>
                <p:oleObj name="Image" r:id="rId3" imgW="9472680" imgH="3631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1117" y="2208472"/>
                        <a:ext cx="9472612" cy="363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3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3083" y="266007"/>
            <a:ext cx="614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파이썬</a:t>
            </a:r>
            <a:r>
              <a:rPr lang="ko-KR" altLang="en-US" sz="3200" b="1" dirty="0" smtClean="0"/>
              <a:t> 쉘에서 오류 발생</a:t>
            </a:r>
            <a:endParaRPr lang="ko-KR" altLang="en-US" sz="32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273" y="2581080"/>
            <a:ext cx="7327454" cy="22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206</Words>
  <Application>Microsoft Office PowerPoint</Application>
  <PresentationFormat>와이드스크린</PresentationFormat>
  <Paragraphs>28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재호황</dc:creator>
  <cp:lastModifiedBy>재호황</cp:lastModifiedBy>
  <cp:revision>34</cp:revision>
  <dcterms:created xsi:type="dcterms:W3CDTF">2020-11-24T02:02:16Z</dcterms:created>
  <dcterms:modified xsi:type="dcterms:W3CDTF">2021-02-02T08:09:46Z</dcterms:modified>
</cp:coreProperties>
</file>