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078" r:id="rId2"/>
    <p:sldId id="107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0" autoAdjust="0"/>
    <p:restoredTop sz="86358" autoAdjust="0"/>
  </p:normalViewPr>
  <p:slideViewPr>
    <p:cSldViewPr>
      <p:cViewPr>
        <p:scale>
          <a:sx n="100" d="100"/>
          <a:sy n="100" d="100"/>
        </p:scale>
        <p:origin x="7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EBE1B-68D5-4866-95C3-6B38F5C0439F}"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4EEF0-31D5-42FA-AFFB-D2C211558E84}" type="slidenum">
              <a:rPr lang="en-US" smtClean="0"/>
              <a:t>‹#›</a:t>
            </a:fld>
            <a:endParaRPr lang="en-US"/>
          </a:p>
        </p:txBody>
      </p:sp>
    </p:spTree>
    <p:extLst>
      <p:ext uri="{BB962C8B-B14F-4D97-AF65-F5344CB8AC3E}">
        <p14:creationId xmlns:p14="http://schemas.microsoft.com/office/powerpoint/2010/main" val="78076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 Elevator Pitch: Hello, I'm Chris Davis, an MBA and CISSP-certified security leader with 25 years of frontline experience in cybersecurity, risk management and compliance architecture. I've written 13 books on information security and compliance. At companies like VMware and Caveonix, I've driven cybersecurity frameworks and cloud security strategies that safeguard assets and align with global standards. My background demonstrates strategic vision with tactical execution, ensuring that complex security solutions deliver tangible business value. I'm now seeking new challenges where I can leverage my expertise to drive customer and business value.</a:t>
            </a:r>
          </a:p>
        </p:txBody>
      </p:sp>
      <p:sp>
        <p:nvSpPr>
          <p:cNvPr id="4" name="Slide Number Placeholder 3"/>
          <p:cNvSpPr>
            <a:spLocks noGrp="1"/>
          </p:cNvSpPr>
          <p:nvPr>
            <p:ph type="sldNum" sz="quarter" idx="5"/>
          </p:nvPr>
        </p:nvSpPr>
        <p:spPr/>
        <p:txBody>
          <a:bodyPr/>
          <a:lstStyle/>
          <a:p>
            <a:fld id="{B5A4EEF0-31D5-42FA-AFFB-D2C211558E84}" type="slidenum">
              <a:rPr lang="en-US" smtClean="0"/>
              <a:t>1</a:t>
            </a:fld>
            <a:endParaRPr lang="en-US"/>
          </a:p>
        </p:txBody>
      </p:sp>
    </p:spTree>
    <p:extLst>
      <p:ext uri="{BB962C8B-B14F-4D97-AF65-F5344CB8AC3E}">
        <p14:creationId xmlns:p14="http://schemas.microsoft.com/office/powerpoint/2010/main" val="4214239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Second Elevator Pitch: Hello, I'm Chris Davis, an MBA and CISSP-certified security leader with 25 years of frontline experience in cybersecurity, risk management and compliance architecture. I've written 13 books on information security and compliance. At companies like VMware and Caveonix, I've driven cybersecurity frameworks and cloud security strategies that safeguard assets and align with global standards. My background demonstrates strategic vision with tactical execution, ensuring that complex security solutions deliver tangible business value. I'm now seeking new challenges where I can leverage my expertise to drive customer and business value.</a:t>
            </a:r>
          </a:p>
        </p:txBody>
      </p:sp>
      <p:sp>
        <p:nvSpPr>
          <p:cNvPr id="4" name="Slide Number Placeholder 3"/>
          <p:cNvSpPr>
            <a:spLocks noGrp="1"/>
          </p:cNvSpPr>
          <p:nvPr>
            <p:ph type="sldNum" sz="quarter" idx="5"/>
          </p:nvPr>
        </p:nvSpPr>
        <p:spPr/>
        <p:txBody>
          <a:bodyPr/>
          <a:lstStyle/>
          <a:p>
            <a:fld id="{B5A4EEF0-31D5-42FA-AFFB-D2C211558E84}" type="slidenum">
              <a:rPr lang="en-US" smtClean="0"/>
              <a:t>2</a:t>
            </a:fld>
            <a:endParaRPr lang="en-US"/>
          </a:p>
        </p:txBody>
      </p:sp>
    </p:spTree>
    <p:extLst>
      <p:ext uri="{BB962C8B-B14F-4D97-AF65-F5344CB8AC3E}">
        <p14:creationId xmlns:p14="http://schemas.microsoft.com/office/powerpoint/2010/main" val="3081533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289FC6-007A-4DF1-96C3-5D9219E4B9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238143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89FC6-007A-4DF1-96C3-5D9219E4B9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185275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89FC6-007A-4DF1-96C3-5D9219E4B9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2502669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a:xfrm>
            <a:off x="609600" y="365126"/>
            <a:ext cx="10515600" cy="446706"/>
          </a:xfrm>
        </p:spPr>
        <p:txBody>
          <a:bodyPr>
            <a:normAutofit/>
          </a:bodyPr>
          <a:lstStyle>
            <a:lvl1pPr>
              <a:defRPr sz="3600">
                <a:solidFill>
                  <a:schemeClr val="tx1"/>
                </a:solidFill>
              </a:defRPr>
            </a:lvl1pPr>
          </a:lstStyle>
          <a:p>
            <a:r>
              <a:rPr lang="en-US" dirty="0"/>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3020" y="1295400"/>
            <a:ext cx="3594528" cy="914400"/>
          </a:xfrm>
          <a:noFill/>
        </p:spPr>
        <p:txBody>
          <a:bodyPr lIns="0" tIns="91440" rIns="182880" bIns="91440" anchor="b"/>
          <a:lstStyle>
            <a:lvl1pPr>
              <a:defRPr sz="1800">
                <a:solidFill>
                  <a:schemeClr val="tx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30" name="Text Placeholder 15">
            <a:extLst>
              <a:ext uri="{FF2B5EF4-FFF2-40B4-BE49-F238E27FC236}">
                <a16:creationId xmlns:a16="http://schemas.microsoft.com/office/drawing/2014/main" id="{088F3A7B-ECB7-0E49-B754-464BE3E44868}"/>
              </a:ext>
            </a:extLst>
          </p:cNvPr>
          <p:cNvSpPr>
            <a:spLocks noGrp="1"/>
          </p:cNvSpPr>
          <p:nvPr>
            <p:ph type="body" sz="quarter" idx="27" hasCustomPrompt="1"/>
          </p:nvPr>
        </p:nvSpPr>
        <p:spPr>
          <a:xfrm>
            <a:off x="593020" y="2258976"/>
            <a:ext cx="3594528" cy="3619363"/>
          </a:xfrm>
          <a:noFill/>
          <a:ln>
            <a:noFill/>
          </a:ln>
        </p:spPr>
        <p:txBody>
          <a:bodyPr lIns="0" tIns="182880" rIns="182880" bIns="182880"/>
          <a:lstStyle>
            <a:lvl1pPr>
              <a:defRPr sz="1600">
                <a:solidFill>
                  <a:schemeClr val="tx1"/>
                </a:solidFill>
              </a:defRPr>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416304" y="1312292"/>
            <a:ext cx="3594528" cy="914400"/>
          </a:xfrm>
          <a:noFill/>
        </p:spPr>
        <p:txBody>
          <a:bodyPr lIns="0" tIns="91440" rIns="182880" bIns="91440" anchor="b"/>
          <a:lstStyle>
            <a:lvl1pPr>
              <a:defRPr sz="1800">
                <a:solidFill>
                  <a:schemeClr val="tx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31" name="Text Placeholder 13">
            <a:extLst>
              <a:ext uri="{FF2B5EF4-FFF2-40B4-BE49-F238E27FC236}">
                <a16:creationId xmlns:a16="http://schemas.microsoft.com/office/drawing/2014/main" id="{44EE5778-B7AD-374C-B107-63971E570839}"/>
              </a:ext>
            </a:extLst>
          </p:cNvPr>
          <p:cNvSpPr>
            <a:spLocks noGrp="1"/>
          </p:cNvSpPr>
          <p:nvPr>
            <p:ph type="body" sz="quarter" idx="25" hasCustomPrompt="1"/>
          </p:nvPr>
        </p:nvSpPr>
        <p:spPr>
          <a:xfrm>
            <a:off x="4416304" y="2258975"/>
            <a:ext cx="3594528" cy="3627562"/>
          </a:xfrm>
          <a:noFill/>
          <a:ln>
            <a:noFill/>
          </a:ln>
        </p:spPr>
        <p:txBody>
          <a:bodyPr lIns="0" tIns="182880" rIns="182880" bIns="182880"/>
          <a:lstStyle>
            <a:lvl1pPr>
              <a:defRPr sz="1600">
                <a:solidFill>
                  <a:schemeClr val="tx1"/>
                </a:solidFill>
              </a:defRPr>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239588" y="1312846"/>
            <a:ext cx="3594528" cy="914400"/>
          </a:xfrm>
          <a:noFill/>
        </p:spPr>
        <p:txBody>
          <a:bodyPr lIns="0" tIns="91440" rIns="182880" bIns="91440" anchor="b"/>
          <a:lstStyle>
            <a:lvl1pPr>
              <a:defRPr sz="1800">
                <a:solidFill>
                  <a:schemeClr val="tx1"/>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32" name="Text Placeholder 12">
            <a:extLst>
              <a:ext uri="{FF2B5EF4-FFF2-40B4-BE49-F238E27FC236}">
                <a16:creationId xmlns:a16="http://schemas.microsoft.com/office/drawing/2014/main" id="{7C6F38D2-AD30-AE4E-B0AD-4BAFB463F8B5}"/>
              </a:ext>
            </a:extLst>
          </p:cNvPr>
          <p:cNvSpPr>
            <a:spLocks noGrp="1"/>
          </p:cNvSpPr>
          <p:nvPr>
            <p:ph type="body" sz="quarter" idx="24" hasCustomPrompt="1"/>
          </p:nvPr>
        </p:nvSpPr>
        <p:spPr>
          <a:xfrm>
            <a:off x="8239588" y="2281279"/>
            <a:ext cx="3594528" cy="3627773"/>
          </a:xfrm>
          <a:noFill/>
          <a:ln>
            <a:noFill/>
          </a:ln>
        </p:spPr>
        <p:txBody>
          <a:bodyPr lIns="0" tIns="182880" rIns="182880" bIns="182880"/>
          <a:lstStyle>
            <a:lvl1pPr>
              <a:defRPr sz="1600">
                <a:solidFill>
                  <a:schemeClr val="tx1"/>
                </a:solidFill>
              </a:defRPr>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Tree>
    <p:extLst>
      <p:ext uri="{BB962C8B-B14F-4D97-AF65-F5344CB8AC3E}">
        <p14:creationId xmlns:p14="http://schemas.microsoft.com/office/powerpoint/2010/main" val="209661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289FC6-007A-4DF1-96C3-5D9219E4B9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360419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89FC6-007A-4DF1-96C3-5D9219E4B972}"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72359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289FC6-007A-4DF1-96C3-5D9219E4B9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119764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549275"/>
          </a:xfrm>
        </p:spPr>
        <p:txBody>
          <a:bodyPr/>
          <a:lstStyle/>
          <a:p>
            <a:r>
              <a:rPr lang="en-US"/>
              <a:t>Click to edit Master title style</a:t>
            </a:r>
          </a:p>
        </p:txBody>
      </p:sp>
      <p:sp>
        <p:nvSpPr>
          <p:cNvPr id="3" name="Text Placeholder 2"/>
          <p:cNvSpPr>
            <a:spLocks noGrp="1"/>
          </p:cNvSpPr>
          <p:nvPr>
            <p:ph type="body" idx="1"/>
          </p:nvPr>
        </p:nvSpPr>
        <p:spPr>
          <a:xfrm>
            <a:off x="839788" y="990600"/>
            <a:ext cx="5157787" cy="447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514475"/>
            <a:ext cx="5157787" cy="520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990600"/>
            <a:ext cx="5183188" cy="447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514475"/>
            <a:ext cx="5183188" cy="5207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C289FC6-007A-4DF1-96C3-5D9219E4B972}"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247362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289FC6-007A-4DF1-96C3-5D9219E4B972}"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180434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89FC6-007A-4DF1-96C3-5D9219E4B972}"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400205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89FC6-007A-4DF1-96C3-5D9219E4B9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285295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89FC6-007A-4DF1-96C3-5D9219E4B972}"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7C5CF-1C2E-4442-9BD6-07CA8DA7C4DA}" type="slidenum">
              <a:rPr lang="en-US" smtClean="0"/>
              <a:t>‹#›</a:t>
            </a:fld>
            <a:endParaRPr lang="en-US"/>
          </a:p>
        </p:txBody>
      </p:sp>
    </p:spTree>
    <p:extLst>
      <p:ext uri="{BB962C8B-B14F-4D97-AF65-F5344CB8AC3E}">
        <p14:creationId xmlns:p14="http://schemas.microsoft.com/office/powerpoint/2010/main" val="226043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9FC6-007A-4DF1-96C3-5D9219E4B972}"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7C5CF-1C2E-4442-9BD6-07CA8DA7C4DA}" type="slidenum">
              <a:rPr lang="en-US" smtClean="0"/>
              <a:t>‹#›</a:t>
            </a:fld>
            <a:endParaRPr lang="en-US"/>
          </a:p>
        </p:txBody>
      </p:sp>
    </p:spTree>
    <p:extLst>
      <p:ext uri="{BB962C8B-B14F-4D97-AF65-F5344CB8AC3E}">
        <p14:creationId xmlns:p14="http://schemas.microsoft.com/office/powerpoint/2010/main" val="2766879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christopherdavi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mailto:chris@securethebits.com" TargetMode="External"/><Relationship Id="rId5" Type="http://schemas.openxmlformats.org/officeDocument/2006/relationships/hyperlink" Target="http://www.criticalstart.org/" TargetMode="External"/><Relationship Id="rId4" Type="http://schemas.openxmlformats.org/officeDocument/2006/relationships/hyperlink" Target="http://www.cloudauditcontrols.com/" TargetMode="External"/></Relationships>
</file>

<file path=ppt/slides/_rels/slide3.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image" Target="../media/image20.png"/><Relationship Id="rId42" Type="http://schemas.openxmlformats.org/officeDocument/2006/relationships/image" Target="../media/image41.png"/><Relationship Id="rId47" Type="http://schemas.openxmlformats.org/officeDocument/2006/relationships/hyperlink" Target="http://www.cloudauditcontrols.com/" TargetMode="External"/><Relationship Id="rId63" Type="http://schemas.openxmlformats.org/officeDocument/2006/relationships/image" Target="../media/image58.png"/><Relationship Id="rId68" Type="http://schemas.openxmlformats.org/officeDocument/2006/relationships/image" Target="../media/image63.png"/><Relationship Id="rId7" Type="http://schemas.openxmlformats.org/officeDocument/2006/relationships/image" Target="../media/image6.png"/><Relationship Id="rId71" Type="http://schemas.openxmlformats.org/officeDocument/2006/relationships/image" Target="../media/image66.jpe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jpe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jpeg"/><Relationship Id="rId37" Type="http://schemas.openxmlformats.org/officeDocument/2006/relationships/image" Target="../media/image36.png"/><Relationship Id="rId40" Type="http://schemas.openxmlformats.org/officeDocument/2006/relationships/image" Target="../media/image39.jpeg"/><Relationship Id="rId45" Type="http://schemas.openxmlformats.org/officeDocument/2006/relationships/image" Target="../media/image44.png"/><Relationship Id="rId53" Type="http://schemas.openxmlformats.org/officeDocument/2006/relationships/image" Target="../media/image49.png"/><Relationship Id="rId58" Type="http://schemas.openxmlformats.org/officeDocument/2006/relationships/image" Target="../media/image53.png"/><Relationship Id="rId66" Type="http://schemas.openxmlformats.org/officeDocument/2006/relationships/image" Target="../media/image61.png"/><Relationship Id="rId5" Type="http://schemas.openxmlformats.org/officeDocument/2006/relationships/image" Target="../media/image4.png"/><Relationship Id="rId61" Type="http://schemas.openxmlformats.org/officeDocument/2006/relationships/image" Target="../media/image56.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jpeg"/><Relationship Id="rId35" Type="http://schemas.openxmlformats.org/officeDocument/2006/relationships/image" Target="../media/image34.jpeg"/><Relationship Id="rId43" Type="http://schemas.openxmlformats.org/officeDocument/2006/relationships/image" Target="../media/image42.png"/><Relationship Id="rId48" Type="http://schemas.openxmlformats.org/officeDocument/2006/relationships/image" Target="../media/image46.png"/><Relationship Id="rId56" Type="http://schemas.openxmlformats.org/officeDocument/2006/relationships/image" Target="../media/image51.png"/><Relationship Id="rId64" Type="http://schemas.openxmlformats.org/officeDocument/2006/relationships/image" Target="../media/image59.jpeg"/><Relationship Id="rId69" Type="http://schemas.openxmlformats.org/officeDocument/2006/relationships/image" Target="../media/image64.png"/><Relationship Id="rId8" Type="http://schemas.openxmlformats.org/officeDocument/2006/relationships/image" Target="../media/image7.png"/><Relationship Id="rId51" Type="http://schemas.openxmlformats.org/officeDocument/2006/relationships/image" Target="../media/image48.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jpeg"/><Relationship Id="rId38" Type="http://schemas.openxmlformats.org/officeDocument/2006/relationships/image" Target="../media/image37.jpeg"/><Relationship Id="rId46" Type="http://schemas.openxmlformats.org/officeDocument/2006/relationships/image" Target="../media/image45.png"/><Relationship Id="rId59" Type="http://schemas.openxmlformats.org/officeDocument/2006/relationships/image" Target="../media/image54.jpeg"/><Relationship Id="rId67" Type="http://schemas.openxmlformats.org/officeDocument/2006/relationships/image" Target="../media/image62.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hyperlink" Target="mailto:chris@securethebits.com" TargetMode="External"/><Relationship Id="rId62" Type="http://schemas.openxmlformats.org/officeDocument/2006/relationships/image" Target="../media/image57.png"/><Relationship Id="rId70"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jpeg"/><Relationship Id="rId49" Type="http://schemas.openxmlformats.org/officeDocument/2006/relationships/image" Target="../media/image47.png"/><Relationship Id="rId57" Type="http://schemas.openxmlformats.org/officeDocument/2006/relationships/image" Target="../media/image52.png"/><Relationship Id="rId10" Type="http://schemas.openxmlformats.org/officeDocument/2006/relationships/image" Target="../media/image9.png"/><Relationship Id="rId31" Type="http://schemas.openxmlformats.org/officeDocument/2006/relationships/image" Target="../media/image30.jpeg"/><Relationship Id="rId44" Type="http://schemas.openxmlformats.org/officeDocument/2006/relationships/image" Target="../media/image43.png"/><Relationship Id="rId52" Type="http://schemas.openxmlformats.org/officeDocument/2006/relationships/hyperlink" Target="https://www.amazon.com/author/chrisdavis" TargetMode="External"/><Relationship Id="rId60" Type="http://schemas.openxmlformats.org/officeDocument/2006/relationships/image" Target="../media/image55.png"/><Relationship Id="rId65" Type="http://schemas.openxmlformats.org/officeDocument/2006/relationships/image" Target="../media/image60.png"/><Relationship Id="rId4" Type="http://schemas.openxmlformats.org/officeDocument/2006/relationships/image" Target="../media/image3.png"/><Relationship Id="rId9"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9" Type="http://schemas.openxmlformats.org/officeDocument/2006/relationships/image" Target="../media/image38.png"/><Relationship Id="rId34" Type="http://schemas.openxmlformats.org/officeDocument/2006/relationships/image" Target="../media/image33.jpeg"/><Relationship Id="rId50" Type="http://schemas.openxmlformats.org/officeDocument/2006/relationships/hyperlink" Target="http://www.linkedin.com/christopherdavis" TargetMode="External"/><Relationship Id="rId55"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7BCE-1050-8E9E-989E-CDD2E2DC011B}"/>
              </a:ext>
            </a:extLst>
          </p:cNvPr>
          <p:cNvSpPr>
            <a:spLocks noGrp="1"/>
          </p:cNvSpPr>
          <p:nvPr>
            <p:ph type="title"/>
          </p:nvPr>
        </p:nvSpPr>
        <p:spPr>
          <a:xfrm>
            <a:off x="240699" y="182791"/>
            <a:ext cx="10515600" cy="549275"/>
          </a:xfrm>
        </p:spPr>
        <p:txBody>
          <a:bodyPr>
            <a:normAutofit fontScale="90000"/>
          </a:bodyPr>
          <a:lstStyle/>
          <a:p>
            <a:r>
              <a:rPr lang="en-US" dirty="0"/>
              <a:t>Career Pitch Slide</a:t>
            </a:r>
          </a:p>
        </p:txBody>
      </p:sp>
      <p:grpSp>
        <p:nvGrpSpPr>
          <p:cNvPr id="5" name="Group 4">
            <a:extLst>
              <a:ext uri="{FF2B5EF4-FFF2-40B4-BE49-F238E27FC236}">
                <a16:creationId xmlns:a16="http://schemas.microsoft.com/office/drawing/2014/main" id="{45EE489A-09D5-F354-8925-D27A59000D2F}"/>
              </a:ext>
            </a:extLst>
          </p:cNvPr>
          <p:cNvGrpSpPr/>
          <p:nvPr/>
        </p:nvGrpSpPr>
        <p:grpSpPr>
          <a:xfrm>
            <a:off x="228600" y="2209800"/>
            <a:ext cx="3738288" cy="4395884"/>
            <a:chOff x="240699" y="762000"/>
            <a:chExt cx="3738288" cy="4395884"/>
          </a:xfrm>
        </p:grpSpPr>
        <p:sp>
          <p:nvSpPr>
            <p:cNvPr id="10" name="Right Arrow 119">
              <a:extLst>
                <a:ext uri="{FF2B5EF4-FFF2-40B4-BE49-F238E27FC236}">
                  <a16:creationId xmlns:a16="http://schemas.microsoft.com/office/drawing/2014/main" id="{302F57DB-73B5-AB6A-70D1-94382B80E30F}"/>
                </a:ext>
              </a:extLst>
            </p:cNvPr>
            <p:cNvSpPr/>
            <p:nvPr/>
          </p:nvSpPr>
          <p:spPr>
            <a:xfrm>
              <a:off x="240699" y="1001908"/>
              <a:ext cx="3737326" cy="4155976"/>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Values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endParaRPr lang="en-US" sz="1200" b="0" i="0" dirty="0">
                <a:solidFill>
                  <a:srgbClr val="374151"/>
                </a:solidFill>
                <a:effectLst/>
              </a:endParaRPr>
            </a:p>
            <a:p>
              <a:pPr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Personal Core Competencies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Online</a:t>
              </a:r>
            </a:p>
            <a:p>
              <a:pPr marL="171450" indent="-171450" algn="l">
                <a:buFont typeface="Arial" panose="020B0604020202020204" pitchFamily="34" charset="0"/>
                <a:buChar char="•"/>
              </a:pPr>
              <a:r>
                <a:rPr lang="en-US" sz="1200" b="0" i="0" dirty="0">
                  <a:solidFill>
                    <a:srgbClr val="374151"/>
                  </a:solidFill>
                  <a:effectLst/>
                </a:rPr>
                <a:t>LinkedIn: </a:t>
              </a:r>
            </a:p>
          </p:txBody>
        </p:sp>
        <p:sp>
          <p:nvSpPr>
            <p:cNvPr id="11" name="Rectangle 10">
              <a:extLst>
                <a:ext uri="{FF2B5EF4-FFF2-40B4-BE49-F238E27FC236}">
                  <a16:creationId xmlns:a16="http://schemas.microsoft.com/office/drawing/2014/main" id="{805BFFEA-847E-DDAB-39AE-1B0042E7B27B}"/>
                </a:ext>
              </a:extLst>
            </p:cNvPr>
            <p:cNvSpPr/>
            <p:nvPr/>
          </p:nvSpPr>
          <p:spPr>
            <a:xfrm>
              <a:off x="241660"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VALUES &amp; COMPETENCIES</a:t>
              </a:r>
            </a:p>
          </p:txBody>
        </p:sp>
        <p:sp>
          <p:nvSpPr>
            <p:cNvPr id="12" name="Rectangle 11">
              <a:extLst>
                <a:ext uri="{FF2B5EF4-FFF2-40B4-BE49-F238E27FC236}">
                  <a16:creationId xmlns:a16="http://schemas.microsoft.com/office/drawing/2014/main" id="{B9AAB6A3-267E-DA58-F6D0-1B3AA866002D}"/>
                </a:ext>
                <a:ext uri="{C183D7F6-B498-43B3-948B-1728B52AA6E4}">
                  <adec:decorative xmlns:adec="http://schemas.microsoft.com/office/drawing/2017/decorative" val="1"/>
                </a:ext>
              </a:extLst>
            </p:cNvPr>
            <p:cNvSpPr/>
            <p:nvPr/>
          </p:nvSpPr>
          <p:spPr>
            <a:xfrm>
              <a:off x="241661" y="1001450"/>
              <a:ext cx="3737326"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3" name="Group 2">
            <a:extLst>
              <a:ext uri="{FF2B5EF4-FFF2-40B4-BE49-F238E27FC236}">
                <a16:creationId xmlns:a16="http://schemas.microsoft.com/office/drawing/2014/main" id="{6C454A2B-FE95-3901-193B-562BEE9645E1}"/>
              </a:ext>
            </a:extLst>
          </p:cNvPr>
          <p:cNvGrpSpPr/>
          <p:nvPr/>
        </p:nvGrpSpPr>
        <p:grpSpPr>
          <a:xfrm>
            <a:off x="4255957" y="2209800"/>
            <a:ext cx="3739249" cy="4395884"/>
            <a:chOff x="4268056" y="762000"/>
            <a:chExt cx="3739249" cy="4395884"/>
          </a:xfrm>
        </p:grpSpPr>
        <p:sp>
          <p:nvSpPr>
            <p:cNvPr id="33" name="Right Arrow 119">
              <a:extLst>
                <a:ext uri="{FF2B5EF4-FFF2-40B4-BE49-F238E27FC236}">
                  <a16:creationId xmlns:a16="http://schemas.microsoft.com/office/drawing/2014/main" id="{453D1B4C-7465-D78B-2233-2BD78D13965D}"/>
                </a:ext>
              </a:extLst>
            </p:cNvPr>
            <p:cNvSpPr/>
            <p:nvPr/>
          </p:nvSpPr>
          <p:spPr>
            <a:xfrm>
              <a:off x="4269979" y="1001450"/>
              <a:ext cx="3737326" cy="4156434"/>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Core Competencies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endParaRPr lang="en-US" sz="1200" b="0" i="0" dirty="0">
                <a:solidFill>
                  <a:srgbClr val="374151"/>
                </a:solidFill>
                <a:effectLst/>
              </a:endParaRPr>
            </a:p>
            <a:p>
              <a:pPr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Skills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endParaRPr lang="en-US" sz="1200" b="0" i="0" dirty="0">
                <a:solidFill>
                  <a:srgbClr val="374151"/>
                </a:solidFill>
                <a:effectLst/>
              </a:endParaRPr>
            </a:p>
            <a:p>
              <a:pPr marL="171450" indent="-171450"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Leadership</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p>
            <a:p>
              <a:pPr marL="171450" indent="-171450" algn="l">
                <a:buFont typeface="Arial" panose="020B0604020202020204" pitchFamily="34" charset="0"/>
                <a:buChar char="•"/>
              </a:pPr>
              <a:r>
                <a:rPr lang="en-US" sz="1200" b="0" i="0" dirty="0">
                  <a:solidFill>
                    <a:srgbClr val="374151"/>
                  </a:solidFill>
                  <a:effectLst/>
                </a:rPr>
                <a:t> </a:t>
              </a:r>
            </a:p>
            <a:p>
              <a:pPr marL="171450" indent="-171450" algn="l">
                <a:buFont typeface="Arial" panose="020B0604020202020204" pitchFamily="34" charset="0"/>
                <a:buChar char="•"/>
              </a:pPr>
              <a:r>
                <a:rPr lang="en-US" sz="1200" dirty="0">
                  <a:solidFill>
                    <a:srgbClr val="374151"/>
                  </a:solidFill>
                </a:rPr>
                <a:t> </a:t>
              </a:r>
              <a:endParaRPr lang="en-US" sz="1200" b="0" i="0" dirty="0">
                <a:solidFill>
                  <a:srgbClr val="374151"/>
                </a:solidFill>
                <a:effectLst/>
              </a:endParaRPr>
            </a:p>
          </p:txBody>
        </p:sp>
        <p:sp>
          <p:nvSpPr>
            <p:cNvPr id="31" name="Rectangle 30">
              <a:extLst>
                <a:ext uri="{FF2B5EF4-FFF2-40B4-BE49-F238E27FC236}">
                  <a16:creationId xmlns:a16="http://schemas.microsoft.com/office/drawing/2014/main" id="{93262C6D-76D3-5DF8-51D2-B61C4641D45E}"/>
                </a:ext>
              </a:extLst>
            </p:cNvPr>
            <p:cNvSpPr/>
            <p:nvPr/>
          </p:nvSpPr>
          <p:spPr>
            <a:xfrm>
              <a:off x="4268205"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CAREER HIGHLIGHTS</a:t>
              </a:r>
            </a:p>
          </p:txBody>
        </p:sp>
        <p:sp>
          <p:nvSpPr>
            <p:cNvPr id="32" name="Rectangle 31">
              <a:extLst>
                <a:ext uri="{FF2B5EF4-FFF2-40B4-BE49-F238E27FC236}">
                  <a16:creationId xmlns:a16="http://schemas.microsoft.com/office/drawing/2014/main" id="{EBA188CA-3208-6380-613C-09879FBCB9DA}"/>
                </a:ext>
                <a:ext uri="{C183D7F6-B498-43B3-948B-1728B52AA6E4}">
                  <adec:decorative xmlns:adec="http://schemas.microsoft.com/office/drawing/2017/decorative" val="1"/>
                </a:ext>
              </a:extLst>
            </p:cNvPr>
            <p:cNvSpPr/>
            <p:nvPr/>
          </p:nvSpPr>
          <p:spPr>
            <a:xfrm>
              <a:off x="4268056" y="1001450"/>
              <a:ext cx="3738287"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4" name="Group 3">
            <a:extLst>
              <a:ext uri="{FF2B5EF4-FFF2-40B4-BE49-F238E27FC236}">
                <a16:creationId xmlns:a16="http://schemas.microsoft.com/office/drawing/2014/main" id="{188BE224-460A-9BC9-8DA6-3BF7FBE781D0}"/>
              </a:ext>
            </a:extLst>
          </p:cNvPr>
          <p:cNvGrpSpPr/>
          <p:nvPr/>
        </p:nvGrpSpPr>
        <p:grpSpPr>
          <a:xfrm>
            <a:off x="8285234" y="2211659"/>
            <a:ext cx="3742267" cy="4394025"/>
            <a:chOff x="8297333" y="763859"/>
            <a:chExt cx="3742267" cy="4394025"/>
          </a:xfrm>
        </p:grpSpPr>
        <p:sp>
          <p:nvSpPr>
            <p:cNvPr id="34" name="Right Arrow 119">
              <a:extLst>
                <a:ext uri="{FF2B5EF4-FFF2-40B4-BE49-F238E27FC236}">
                  <a16:creationId xmlns:a16="http://schemas.microsoft.com/office/drawing/2014/main" id="{840C408E-E0CD-8C7B-6331-E09C8C5DB94C}"/>
                </a:ext>
              </a:extLst>
            </p:cNvPr>
            <p:cNvSpPr/>
            <p:nvPr/>
          </p:nvSpPr>
          <p:spPr>
            <a:xfrm>
              <a:off x="8297333" y="1003766"/>
              <a:ext cx="3741306" cy="4154118"/>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My superpower</a:t>
              </a:r>
            </a:p>
            <a:p>
              <a:pPr algn="l"/>
              <a:endParaRPr lang="en-US" sz="1200" b="0" i="0" dirty="0">
                <a:solidFill>
                  <a:srgbClr val="374151"/>
                </a:solidFill>
                <a:effectLst/>
              </a:endParaRPr>
            </a:p>
            <a:p>
              <a:pPr algn="l"/>
              <a:endParaRPr lang="en-US" sz="1200" b="0" i="0" dirty="0">
                <a:solidFill>
                  <a:srgbClr val="374151"/>
                </a:solidFill>
                <a:effectLst/>
              </a:endParaRPr>
            </a:p>
            <a:p>
              <a:pPr algn="l"/>
              <a:r>
                <a:rPr lang="en-US" sz="1200" b="1" i="0" dirty="0">
                  <a:solidFill>
                    <a:srgbClr val="374151"/>
                  </a:solidFill>
                  <a:effectLst/>
                </a:rPr>
                <a:t>My previous managers say that...</a:t>
              </a:r>
              <a:r>
                <a:rPr lang="en-US" sz="1200" b="0" i="0" dirty="0">
                  <a:solidFill>
                    <a:srgbClr val="374151"/>
                  </a:solidFill>
                  <a:effectLst/>
                </a:rPr>
                <a:t> </a:t>
              </a:r>
            </a:p>
            <a:p>
              <a:pPr algn="l"/>
              <a:endParaRPr lang="en-US" sz="1200" b="0" i="0" dirty="0">
                <a:solidFill>
                  <a:srgbClr val="374151"/>
                </a:solidFill>
                <a:effectLst/>
              </a:endParaRPr>
            </a:p>
            <a:p>
              <a:pPr algn="l"/>
              <a:endParaRPr lang="en-US" sz="1200" b="0" i="0" dirty="0">
                <a:solidFill>
                  <a:srgbClr val="374151"/>
                </a:solidFill>
                <a:effectLst/>
              </a:endParaRPr>
            </a:p>
            <a:p>
              <a:pPr algn="l"/>
              <a:r>
                <a:rPr lang="en-US" sz="1200" b="1" i="0" dirty="0">
                  <a:solidFill>
                    <a:srgbClr val="374151"/>
                  </a:solidFill>
                  <a:effectLst/>
                </a:rPr>
                <a:t>My coworkers say that...</a:t>
              </a:r>
              <a:r>
                <a:rPr lang="en-US" sz="1200" b="0" i="0" dirty="0">
                  <a:solidFill>
                    <a:srgbClr val="374151"/>
                  </a:solidFill>
                  <a:effectLst/>
                </a:rPr>
                <a:t> </a:t>
              </a:r>
            </a:p>
            <a:p>
              <a:pPr algn="l"/>
              <a:endParaRPr lang="en-US" sz="1200" b="0" i="0" dirty="0">
                <a:solidFill>
                  <a:srgbClr val="374151"/>
                </a:solidFill>
                <a:effectLst/>
              </a:endParaRPr>
            </a:p>
            <a:p>
              <a:pPr algn="l"/>
              <a:endParaRPr lang="en-US" sz="1200" b="0" i="0" dirty="0">
                <a:solidFill>
                  <a:srgbClr val="374151"/>
                </a:solidFill>
                <a:effectLst/>
              </a:endParaRPr>
            </a:p>
            <a:p>
              <a:pPr algn="l"/>
              <a:r>
                <a:rPr lang="en-US" sz="1200" b="1" i="0" dirty="0">
                  <a:solidFill>
                    <a:srgbClr val="374151"/>
                  </a:solidFill>
                  <a:effectLst/>
                </a:rPr>
                <a:t>My customers say that...</a:t>
              </a:r>
              <a:r>
                <a:rPr lang="en-US" sz="1200" b="0" i="0" dirty="0">
                  <a:solidFill>
                    <a:srgbClr val="374151"/>
                  </a:solidFill>
                  <a:effectLst/>
                </a:rPr>
                <a:t> </a:t>
              </a:r>
            </a:p>
            <a:p>
              <a:pPr algn="l"/>
              <a:endParaRPr lang="en-US" sz="1200" b="0" i="0" dirty="0">
                <a:solidFill>
                  <a:srgbClr val="374151"/>
                </a:solidFill>
                <a:effectLst/>
              </a:endParaRPr>
            </a:p>
            <a:p>
              <a:pPr algn="l"/>
              <a:endParaRPr lang="en-US" sz="1200" b="0" i="0" dirty="0">
                <a:solidFill>
                  <a:srgbClr val="374151"/>
                </a:solidFill>
                <a:effectLst/>
              </a:endParaRPr>
            </a:p>
            <a:p>
              <a:pPr algn="l"/>
              <a:r>
                <a:rPr lang="en-US" sz="1200" b="1" i="0" dirty="0">
                  <a:solidFill>
                    <a:srgbClr val="374151"/>
                  </a:solidFill>
                  <a:effectLst/>
                </a:rPr>
                <a:t>My staff members say that...</a:t>
              </a:r>
              <a:r>
                <a:rPr lang="en-US" sz="1200" b="0" i="0" dirty="0">
                  <a:solidFill>
                    <a:srgbClr val="374151"/>
                  </a:solidFill>
                  <a:effectLst/>
                </a:rPr>
                <a:t> </a:t>
              </a:r>
            </a:p>
            <a:p>
              <a:pPr algn="l"/>
              <a:endParaRPr lang="en-US" sz="1200" b="0" i="0" dirty="0">
                <a:solidFill>
                  <a:srgbClr val="374151"/>
                </a:solidFill>
                <a:effectLst/>
              </a:endParaRPr>
            </a:p>
          </p:txBody>
        </p:sp>
        <p:sp>
          <p:nvSpPr>
            <p:cNvPr id="35" name="Rectangle 34">
              <a:extLst>
                <a:ext uri="{FF2B5EF4-FFF2-40B4-BE49-F238E27FC236}">
                  <a16:creationId xmlns:a16="http://schemas.microsoft.com/office/drawing/2014/main" id="{AA7472C3-5E35-0B97-2B6E-A4C63E0CA5C9}"/>
                </a:ext>
              </a:extLst>
            </p:cNvPr>
            <p:cNvSpPr/>
            <p:nvPr/>
          </p:nvSpPr>
          <p:spPr>
            <a:xfrm>
              <a:off x="8301461" y="763859"/>
              <a:ext cx="3737177"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PEOPLE SAY THAT</a:t>
              </a:r>
            </a:p>
          </p:txBody>
        </p:sp>
        <p:sp>
          <p:nvSpPr>
            <p:cNvPr id="36" name="Rectangle 35">
              <a:extLst>
                <a:ext uri="{FF2B5EF4-FFF2-40B4-BE49-F238E27FC236}">
                  <a16:creationId xmlns:a16="http://schemas.microsoft.com/office/drawing/2014/main" id="{9267AE98-B016-1F48-F74B-B8620D4C8BE6}"/>
                </a:ext>
                <a:ext uri="{C183D7F6-B498-43B3-948B-1728B52AA6E4}">
                  <adec:decorative xmlns:adec="http://schemas.microsoft.com/office/drawing/2017/decorative" val="1"/>
                </a:ext>
              </a:extLst>
            </p:cNvPr>
            <p:cNvSpPr/>
            <p:nvPr/>
          </p:nvSpPr>
          <p:spPr>
            <a:xfrm>
              <a:off x="8301313" y="1003309"/>
              <a:ext cx="3738287"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6" name="Group 5">
            <a:extLst>
              <a:ext uri="{FF2B5EF4-FFF2-40B4-BE49-F238E27FC236}">
                <a16:creationId xmlns:a16="http://schemas.microsoft.com/office/drawing/2014/main" id="{CDF726D4-328F-4274-8368-0F53BFEB884E}"/>
              </a:ext>
            </a:extLst>
          </p:cNvPr>
          <p:cNvGrpSpPr/>
          <p:nvPr/>
        </p:nvGrpSpPr>
        <p:grpSpPr>
          <a:xfrm>
            <a:off x="226423" y="902684"/>
            <a:ext cx="11800116" cy="1186456"/>
            <a:chOff x="240699" y="762000"/>
            <a:chExt cx="3738288" cy="1186456"/>
          </a:xfrm>
        </p:grpSpPr>
        <p:sp>
          <p:nvSpPr>
            <p:cNvPr id="7" name="Right Arrow 119">
              <a:extLst>
                <a:ext uri="{FF2B5EF4-FFF2-40B4-BE49-F238E27FC236}">
                  <a16:creationId xmlns:a16="http://schemas.microsoft.com/office/drawing/2014/main" id="{01550ABB-344D-9A8E-8D67-8DE9BB506025}"/>
                </a:ext>
              </a:extLst>
            </p:cNvPr>
            <p:cNvSpPr/>
            <p:nvPr/>
          </p:nvSpPr>
          <p:spPr>
            <a:xfrm>
              <a:off x="240699" y="1001907"/>
              <a:ext cx="3737326" cy="946549"/>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endParaRPr lang="en-US" sz="1200" b="0" i="0" dirty="0">
                <a:solidFill>
                  <a:srgbClr val="374151"/>
                </a:solidFill>
                <a:effectLst/>
              </a:endParaRPr>
            </a:p>
          </p:txBody>
        </p:sp>
        <p:sp>
          <p:nvSpPr>
            <p:cNvPr id="8" name="Rectangle 7">
              <a:extLst>
                <a:ext uri="{FF2B5EF4-FFF2-40B4-BE49-F238E27FC236}">
                  <a16:creationId xmlns:a16="http://schemas.microsoft.com/office/drawing/2014/main" id="{770627D0-4759-7EB4-40EC-03775E2D5206}"/>
                </a:ext>
              </a:extLst>
            </p:cNvPr>
            <p:cNvSpPr/>
            <p:nvPr/>
          </p:nvSpPr>
          <p:spPr>
            <a:xfrm>
              <a:off x="241660"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30 SECOND ELEVATOR PITCH</a:t>
              </a:r>
            </a:p>
          </p:txBody>
        </p:sp>
        <p:sp>
          <p:nvSpPr>
            <p:cNvPr id="9" name="Rectangle 8">
              <a:extLst>
                <a:ext uri="{FF2B5EF4-FFF2-40B4-BE49-F238E27FC236}">
                  <a16:creationId xmlns:a16="http://schemas.microsoft.com/office/drawing/2014/main" id="{9DC3AC51-2E07-2736-7796-E79D9199A342}"/>
                </a:ext>
                <a:ext uri="{C183D7F6-B498-43B3-948B-1728B52AA6E4}">
                  <adec:decorative xmlns:adec="http://schemas.microsoft.com/office/drawing/2017/decorative" val="1"/>
                </a:ext>
              </a:extLst>
            </p:cNvPr>
            <p:cNvSpPr/>
            <p:nvPr/>
          </p:nvSpPr>
          <p:spPr>
            <a:xfrm>
              <a:off x="241661" y="1001450"/>
              <a:ext cx="3737326"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spTree>
    <p:extLst>
      <p:ext uri="{BB962C8B-B14F-4D97-AF65-F5344CB8AC3E}">
        <p14:creationId xmlns:p14="http://schemas.microsoft.com/office/powerpoint/2010/main" val="342427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7BCE-1050-8E9E-989E-CDD2E2DC011B}"/>
              </a:ext>
            </a:extLst>
          </p:cNvPr>
          <p:cNvSpPr>
            <a:spLocks noGrp="1"/>
          </p:cNvSpPr>
          <p:nvPr>
            <p:ph type="title"/>
          </p:nvPr>
        </p:nvSpPr>
        <p:spPr>
          <a:xfrm>
            <a:off x="240699" y="182791"/>
            <a:ext cx="10515600" cy="549275"/>
          </a:xfrm>
        </p:spPr>
        <p:txBody>
          <a:bodyPr>
            <a:normAutofit fontScale="90000"/>
          </a:bodyPr>
          <a:lstStyle/>
          <a:p>
            <a:r>
              <a:rPr lang="en-US" dirty="0"/>
              <a:t>Career Pitch Slide</a:t>
            </a:r>
          </a:p>
        </p:txBody>
      </p:sp>
      <p:grpSp>
        <p:nvGrpSpPr>
          <p:cNvPr id="5" name="Group 4">
            <a:extLst>
              <a:ext uri="{FF2B5EF4-FFF2-40B4-BE49-F238E27FC236}">
                <a16:creationId xmlns:a16="http://schemas.microsoft.com/office/drawing/2014/main" id="{45EE489A-09D5-F354-8925-D27A59000D2F}"/>
              </a:ext>
            </a:extLst>
          </p:cNvPr>
          <p:cNvGrpSpPr/>
          <p:nvPr/>
        </p:nvGrpSpPr>
        <p:grpSpPr>
          <a:xfrm>
            <a:off x="229564" y="2209800"/>
            <a:ext cx="3738288" cy="4572000"/>
            <a:chOff x="240699" y="762000"/>
            <a:chExt cx="3738288" cy="4572000"/>
          </a:xfrm>
        </p:grpSpPr>
        <p:sp>
          <p:nvSpPr>
            <p:cNvPr id="10" name="Right Arrow 119">
              <a:extLst>
                <a:ext uri="{FF2B5EF4-FFF2-40B4-BE49-F238E27FC236}">
                  <a16:creationId xmlns:a16="http://schemas.microsoft.com/office/drawing/2014/main" id="{302F57DB-73B5-AB6A-70D1-94382B80E30F}"/>
                </a:ext>
              </a:extLst>
            </p:cNvPr>
            <p:cNvSpPr/>
            <p:nvPr/>
          </p:nvSpPr>
          <p:spPr>
            <a:xfrm>
              <a:off x="240699" y="1001908"/>
              <a:ext cx="3737326" cy="4332092"/>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Values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Integrity in safeguarding information</a:t>
              </a:r>
            </a:p>
            <a:p>
              <a:pPr marL="171450" indent="-171450" algn="l">
                <a:buFont typeface="Arial" panose="020B0604020202020204" pitchFamily="34" charset="0"/>
                <a:buChar char="•"/>
              </a:pPr>
              <a:r>
                <a:rPr lang="en-US" sz="1200" b="0" i="0" dirty="0">
                  <a:solidFill>
                    <a:srgbClr val="374151"/>
                  </a:solidFill>
                  <a:effectLst/>
                </a:rPr>
                <a:t>Innovation in security solutions</a:t>
              </a:r>
            </a:p>
            <a:p>
              <a:pPr marL="171450" indent="-171450" algn="l">
                <a:buFont typeface="Arial" panose="020B0604020202020204" pitchFamily="34" charset="0"/>
                <a:buChar char="•"/>
              </a:pPr>
              <a:r>
                <a:rPr lang="en-US" sz="1200" b="0" i="0" dirty="0">
                  <a:solidFill>
                    <a:srgbClr val="374151"/>
                  </a:solidFill>
                  <a:effectLst/>
                </a:rPr>
                <a:t>Commitment to industry-leading standards</a:t>
              </a:r>
            </a:p>
            <a:p>
              <a:pPr marL="171450" indent="-171450" algn="l">
                <a:buFont typeface="Arial" panose="020B0604020202020204" pitchFamily="34" charset="0"/>
                <a:buChar char="•"/>
              </a:pPr>
              <a:r>
                <a:rPr lang="en-US" sz="1200" b="0" i="0" dirty="0">
                  <a:solidFill>
                    <a:srgbClr val="374151"/>
                  </a:solidFill>
                  <a:effectLst/>
                </a:rPr>
                <a:t>Passion for educating and leading in cybersecurity</a:t>
              </a:r>
            </a:p>
            <a:p>
              <a:pPr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Personal Core Competencies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Lifelong learner committed to staying at the forefront of information security trends and technologies.</a:t>
              </a:r>
            </a:p>
            <a:p>
              <a:pPr marL="171450" indent="-171450" algn="l">
                <a:buFont typeface="Arial" panose="020B0604020202020204" pitchFamily="34" charset="0"/>
                <a:buChar char="•"/>
              </a:pPr>
              <a:r>
                <a:rPr lang="en-US" sz="1200" b="0" i="0" dirty="0">
                  <a:solidFill>
                    <a:srgbClr val="374151"/>
                  </a:solidFill>
                  <a:effectLst/>
                </a:rPr>
                <a:t>Ethical professional with a strong moral compass.</a:t>
              </a:r>
            </a:p>
            <a:p>
              <a:pPr marL="171450" indent="-171450" algn="l">
                <a:buFont typeface="Arial" panose="020B0604020202020204" pitchFamily="34" charset="0"/>
                <a:buChar char="•"/>
              </a:pPr>
              <a:r>
                <a:rPr lang="en-US" sz="1200" b="0" i="0" dirty="0">
                  <a:solidFill>
                    <a:srgbClr val="374151"/>
                  </a:solidFill>
                  <a:effectLst/>
                </a:rPr>
                <a:t>Team collaborator who values the insights of colleagues and knowledge-sharing.</a:t>
              </a:r>
            </a:p>
            <a:p>
              <a:pPr marL="171450" indent="-171450" algn="l">
                <a:buFont typeface="Arial" panose="020B0604020202020204" pitchFamily="34" charset="0"/>
                <a:buChar char="•"/>
              </a:pPr>
              <a:r>
                <a:rPr lang="en-US" sz="1200" b="0" i="0" dirty="0">
                  <a:solidFill>
                    <a:srgbClr val="374151"/>
                  </a:solidFill>
                  <a:effectLst/>
                </a:rPr>
                <a:t>Dedicated mentor and educator, enriching the cybersecurity community through training, speaking engagements, and published works.</a:t>
              </a:r>
            </a:p>
            <a:p>
              <a:pPr marL="171450" indent="-171450" algn="l">
                <a:buFont typeface="Arial" panose="020B0604020202020204" pitchFamily="34" charset="0"/>
                <a:buChar char="•"/>
              </a:pPr>
              <a:r>
                <a:rPr lang="en-US" sz="1200" b="0" i="0" dirty="0">
                  <a:solidFill>
                    <a:srgbClr val="374151"/>
                  </a:solidFill>
                  <a:effectLst/>
                </a:rPr>
                <a:t>Veteran with disciplined military training, bringing a unique perspective to strategic planning and execution.</a:t>
              </a:r>
            </a:p>
            <a:p>
              <a:pPr marL="171450" indent="-171450" algn="l">
                <a:buFont typeface="Arial" panose="020B0604020202020204" pitchFamily="34" charset="0"/>
                <a:buChar char="•"/>
              </a:pPr>
              <a:endParaRPr lang="en-US" sz="1200" dirty="0">
                <a:solidFill>
                  <a:srgbClr val="374151"/>
                </a:solidFill>
              </a:endParaRPr>
            </a:p>
            <a:p>
              <a:pPr algn="l"/>
              <a:r>
                <a:rPr lang="en-US" sz="1200" b="1" i="0" dirty="0">
                  <a:solidFill>
                    <a:srgbClr val="374151"/>
                  </a:solidFill>
                  <a:effectLst/>
                </a:rPr>
                <a:t>Online</a:t>
              </a:r>
            </a:p>
            <a:p>
              <a:pPr marL="171450" indent="-171450" algn="l">
                <a:buFont typeface="Arial" panose="020B0604020202020204" pitchFamily="34" charset="0"/>
                <a:buChar char="•"/>
              </a:pPr>
              <a:r>
                <a:rPr lang="en-US" sz="1200" b="0" i="0" dirty="0">
                  <a:solidFill>
                    <a:srgbClr val="374151"/>
                  </a:solidFill>
                  <a:effectLst/>
                </a:rPr>
                <a:t>LinkedIn: </a:t>
              </a:r>
              <a:r>
                <a:rPr lang="en-US" sz="1200" b="0" i="0" dirty="0">
                  <a:solidFill>
                    <a:srgbClr val="374151"/>
                  </a:solidFill>
                  <a:effectLst/>
                  <a:hlinkClick r:id="rId3"/>
                </a:rPr>
                <a:t>www.linkedin.com/christopherdavis</a:t>
              </a:r>
              <a:endParaRPr lang="en-US" sz="1200" b="0" i="0" dirty="0">
                <a:solidFill>
                  <a:srgbClr val="374151"/>
                </a:solidFill>
                <a:effectLst/>
              </a:endParaRPr>
            </a:p>
            <a:p>
              <a:pPr marL="171450" indent="-171450" algn="l">
                <a:buFont typeface="Arial" panose="020B0604020202020204" pitchFamily="34" charset="0"/>
                <a:buChar char="•"/>
              </a:pPr>
              <a:r>
                <a:rPr lang="en-US" sz="1200" dirty="0">
                  <a:solidFill>
                    <a:srgbClr val="374151"/>
                  </a:solidFill>
                </a:rPr>
                <a:t>Blog: </a:t>
              </a:r>
              <a:r>
                <a:rPr lang="en-US" sz="1200" dirty="0">
                  <a:solidFill>
                    <a:srgbClr val="374151"/>
                  </a:solidFill>
                  <a:hlinkClick r:id="rId4"/>
                </a:rPr>
                <a:t>www.cloudauditcontrols.com</a:t>
              </a:r>
              <a:endParaRPr lang="en-US" sz="1200" dirty="0">
                <a:solidFill>
                  <a:srgbClr val="374151"/>
                </a:solidFill>
              </a:endParaRPr>
            </a:p>
            <a:p>
              <a:pPr marL="171450" indent="-171450" algn="l">
                <a:buFont typeface="Arial" panose="020B0604020202020204" pitchFamily="34" charset="0"/>
                <a:buChar char="•"/>
              </a:pPr>
              <a:r>
                <a:rPr lang="en-US" sz="1200" b="0" i="0" dirty="0">
                  <a:solidFill>
                    <a:srgbClr val="374151"/>
                  </a:solidFill>
                  <a:effectLst/>
                </a:rPr>
                <a:t>GitHub: </a:t>
              </a:r>
              <a:r>
                <a:rPr lang="en-US" sz="1200" b="0" i="0" dirty="0">
                  <a:solidFill>
                    <a:srgbClr val="374151"/>
                  </a:solidFill>
                  <a:effectLst/>
                  <a:hlinkClick r:id="rId5"/>
                </a:rPr>
                <a:t>www.criticalstart.org</a:t>
              </a:r>
              <a:r>
                <a:rPr lang="en-US" sz="1200" b="0" i="0" dirty="0">
                  <a:solidFill>
                    <a:srgbClr val="374151"/>
                  </a:solidFill>
                  <a:effectLst/>
                </a:rPr>
                <a:t> </a:t>
              </a:r>
            </a:p>
            <a:p>
              <a:pPr marL="171450" indent="-171450" algn="l">
                <a:buFont typeface="Arial" panose="020B0604020202020204" pitchFamily="34" charset="0"/>
                <a:buChar char="•"/>
              </a:pPr>
              <a:endParaRPr lang="en-US" sz="1200" b="0" i="0" dirty="0">
                <a:solidFill>
                  <a:srgbClr val="374151"/>
                </a:solidFill>
                <a:effectLst/>
              </a:endParaRPr>
            </a:p>
          </p:txBody>
        </p:sp>
        <p:sp>
          <p:nvSpPr>
            <p:cNvPr id="11" name="Rectangle 10">
              <a:extLst>
                <a:ext uri="{FF2B5EF4-FFF2-40B4-BE49-F238E27FC236}">
                  <a16:creationId xmlns:a16="http://schemas.microsoft.com/office/drawing/2014/main" id="{805BFFEA-847E-DDAB-39AE-1B0042E7B27B}"/>
                </a:ext>
              </a:extLst>
            </p:cNvPr>
            <p:cNvSpPr/>
            <p:nvPr/>
          </p:nvSpPr>
          <p:spPr>
            <a:xfrm>
              <a:off x="241660"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VALUES &amp; COMPETENCIES</a:t>
              </a:r>
            </a:p>
          </p:txBody>
        </p:sp>
        <p:sp>
          <p:nvSpPr>
            <p:cNvPr id="12" name="Rectangle 11">
              <a:extLst>
                <a:ext uri="{FF2B5EF4-FFF2-40B4-BE49-F238E27FC236}">
                  <a16:creationId xmlns:a16="http://schemas.microsoft.com/office/drawing/2014/main" id="{B9AAB6A3-267E-DA58-F6D0-1B3AA866002D}"/>
                </a:ext>
                <a:ext uri="{C183D7F6-B498-43B3-948B-1728B52AA6E4}">
                  <adec:decorative xmlns:adec="http://schemas.microsoft.com/office/drawing/2017/decorative" val="1"/>
                </a:ext>
              </a:extLst>
            </p:cNvPr>
            <p:cNvSpPr/>
            <p:nvPr/>
          </p:nvSpPr>
          <p:spPr>
            <a:xfrm>
              <a:off x="241661" y="1001450"/>
              <a:ext cx="3737326"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3" name="Group 2">
            <a:extLst>
              <a:ext uri="{FF2B5EF4-FFF2-40B4-BE49-F238E27FC236}">
                <a16:creationId xmlns:a16="http://schemas.microsoft.com/office/drawing/2014/main" id="{6C454A2B-FE95-3901-193B-562BEE9645E1}"/>
              </a:ext>
            </a:extLst>
          </p:cNvPr>
          <p:cNvGrpSpPr/>
          <p:nvPr/>
        </p:nvGrpSpPr>
        <p:grpSpPr>
          <a:xfrm>
            <a:off x="4255957" y="2209800"/>
            <a:ext cx="3739249" cy="4571542"/>
            <a:chOff x="4268056" y="762000"/>
            <a:chExt cx="3739249" cy="4571542"/>
          </a:xfrm>
        </p:grpSpPr>
        <p:sp>
          <p:nvSpPr>
            <p:cNvPr id="33" name="Right Arrow 119">
              <a:extLst>
                <a:ext uri="{FF2B5EF4-FFF2-40B4-BE49-F238E27FC236}">
                  <a16:creationId xmlns:a16="http://schemas.microsoft.com/office/drawing/2014/main" id="{453D1B4C-7465-D78B-2233-2BD78D13965D}"/>
                </a:ext>
              </a:extLst>
            </p:cNvPr>
            <p:cNvSpPr/>
            <p:nvPr/>
          </p:nvSpPr>
          <p:spPr>
            <a:xfrm>
              <a:off x="4269979" y="1001450"/>
              <a:ext cx="3737326" cy="4332092"/>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Core Competencies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Expert knowledge of diverse security frameworks</a:t>
              </a:r>
            </a:p>
            <a:p>
              <a:pPr marL="171450" indent="-171450" algn="l">
                <a:buFont typeface="Arial" panose="020B0604020202020204" pitchFamily="34" charset="0"/>
                <a:buChar char="•"/>
              </a:pPr>
              <a:r>
                <a:rPr lang="en-US" sz="1200" b="0" i="0" dirty="0">
                  <a:solidFill>
                    <a:srgbClr val="374151"/>
                  </a:solidFill>
                  <a:effectLst/>
                </a:rPr>
                <a:t>Mastery in creating secure cloud infrastructure</a:t>
              </a:r>
            </a:p>
            <a:p>
              <a:pPr marL="171450" indent="-171450" algn="l">
                <a:buFont typeface="Arial" panose="020B0604020202020204" pitchFamily="34" charset="0"/>
                <a:buChar char="•"/>
              </a:pPr>
              <a:r>
                <a:rPr lang="en-US" sz="1200" b="0" i="0" dirty="0">
                  <a:solidFill>
                    <a:srgbClr val="374151"/>
                  </a:solidFill>
                  <a:effectLst/>
                </a:rPr>
                <a:t>Thought leadership in </a:t>
              </a:r>
              <a:r>
                <a:rPr lang="en-US" sz="1200" dirty="0">
                  <a:solidFill>
                    <a:srgbClr val="374151"/>
                  </a:solidFill>
                </a:rPr>
                <a:t>cyber</a:t>
              </a:r>
              <a:r>
                <a:rPr lang="en-US" sz="1200" b="0" i="0" dirty="0">
                  <a:solidFill>
                    <a:srgbClr val="374151"/>
                  </a:solidFill>
                  <a:effectLst/>
                </a:rPr>
                <a:t>security and risk</a:t>
              </a:r>
            </a:p>
            <a:p>
              <a:pPr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Skills</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Security architecture and system design</a:t>
              </a:r>
            </a:p>
            <a:p>
              <a:pPr marL="171450" indent="-171450" algn="l">
                <a:buFont typeface="Arial" panose="020B0604020202020204" pitchFamily="34" charset="0"/>
                <a:buChar char="•"/>
              </a:pPr>
              <a:r>
                <a:rPr lang="en-US" sz="1200" b="0" i="0" dirty="0">
                  <a:solidFill>
                    <a:srgbClr val="374151"/>
                  </a:solidFill>
                  <a:effectLst/>
                </a:rPr>
                <a:t>Cybersecurity risk assessment and management</a:t>
              </a:r>
            </a:p>
            <a:p>
              <a:pPr marL="171450" indent="-171450" algn="l">
                <a:buFont typeface="Arial" panose="020B0604020202020204" pitchFamily="34" charset="0"/>
                <a:buChar char="•"/>
              </a:pPr>
              <a:r>
                <a:rPr lang="en-US" sz="1200" b="0" i="0" dirty="0">
                  <a:solidFill>
                    <a:srgbClr val="374151"/>
                  </a:solidFill>
                  <a:effectLst/>
                </a:rPr>
                <a:t>Comprehensive compliance proficiency, ensuring alignment with regulatory standards such as NIST, CMMC, PCI DSS, and SOC</a:t>
              </a:r>
            </a:p>
            <a:p>
              <a:pPr marL="171450" indent="-171450" algn="l">
                <a:buFont typeface="Arial" panose="020B0604020202020204" pitchFamily="34" charset="0"/>
                <a:buChar char="•"/>
              </a:pPr>
              <a:r>
                <a:rPr lang="en-US" sz="1200" b="0" i="0" dirty="0">
                  <a:solidFill>
                    <a:srgbClr val="374151"/>
                  </a:solidFill>
                  <a:effectLst/>
                </a:rPr>
                <a:t>Public speaking and training on security topics</a:t>
              </a:r>
            </a:p>
            <a:p>
              <a:pPr marL="171450" indent="-171450" algn="l">
                <a:buFont typeface="Arial" panose="020B0604020202020204" pitchFamily="34" charset="0"/>
                <a:buChar char="•"/>
              </a:pPr>
              <a:r>
                <a:rPr lang="en-US" sz="1200" b="0" i="0" dirty="0">
                  <a:solidFill>
                    <a:srgbClr val="374151"/>
                  </a:solidFill>
                  <a:effectLst/>
                </a:rPr>
                <a:t>Authoring comprehensive literature on IT security and auditing</a:t>
              </a:r>
            </a:p>
            <a:p>
              <a:pPr marL="171450" indent="-171450" algn="l">
                <a:buFont typeface="Arial" panose="020B0604020202020204" pitchFamily="34" charset="0"/>
                <a:buChar char="•"/>
              </a:pPr>
              <a:endParaRPr lang="en-US" sz="1200" b="0" i="0" dirty="0">
                <a:solidFill>
                  <a:srgbClr val="374151"/>
                </a:solidFill>
                <a:effectLst/>
              </a:endParaRPr>
            </a:p>
            <a:p>
              <a:pPr algn="l"/>
              <a:r>
                <a:rPr lang="en-US" sz="1200" b="1" i="0" dirty="0">
                  <a:solidFill>
                    <a:srgbClr val="374151"/>
                  </a:solidFill>
                  <a:effectLst/>
                </a:rPr>
                <a:t>Leadership</a:t>
              </a:r>
              <a:endParaRPr lang="en-US" sz="1200" b="0" i="0" dirty="0">
                <a:solidFill>
                  <a:srgbClr val="374151"/>
                </a:solidFill>
                <a:effectLst/>
              </a:endParaRPr>
            </a:p>
            <a:p>
              <a:pPr marL="171450" indent="-171450" algn="l">
                <a:buFont typeface="Arial" panose="020B0604020202020204" pitchFamily="34" charset="0"/>
                <a:buChar char="•"/>
              </a:pPr>
              <a:r>
                <a:rPr lang="en-US" sz="1200" b="0" i="0" dirty="0">
                  <a:solidFill>
                    <a:srgbClr val="374151"/>
                  </a:solidFill>
                  <a:effectLst/>
                </a:rPr>
                <a:t>Directed major security relationship management across ecosystem partners</a:t>
              </a:r>
            </a:p>
            <a:p>
              <a:pPr marL="171450" indent="-171450" algn="l">
                <a:buFont typeface="Arial" panose="020B0604020202020204" pitchFamily="34" charset="0"/>
                <a:buChar char="•"/>
              </a:pPr>
              <a:r>
                <a:rPr lang="en-US" sz="1200" b="0" i="0" dirty="0">
                  <a:solidFill>
                    <a:srgbClr val="374151"/>
                  </a:solidFill>
                  <a:effectLst/>
                </a:rPr>
                <a:t>Steered sales teams towards integrating product capabilities with compliance needs</a:t>
              </a:r>
            </a:p>
            <a:p>
              <a:pPr marL="171450" indent="-171450" algn="l">
                <a:buFont typeface="Arial" panose="020B0604020202020204" pitchFamily="34" charset="0"/>
                <a:buChar char="•"/>
              </a:pPr>
              <a:r>
                <a:rPr lang="en-US" sz="1200" b="0" i="0" dirty="0">
                  <a:solidFill>
                    <a:srgbClr val="374151"/>
                  </a:solidFill>
                  <a:effectLst/>
                </a:rPr>
                <a:t>Served as a global strategist on compliance and cyber risk solutions</a:t>
              </a:r>
            </a:p>
          </p:txBody>
        </p:sp>
        <p:sp>
          <p:nvSpPr>
            <p:cNvPr id="31" name="Rectangle 30">
              <a:extLst>
                <a:ext uri="{FF2B5EF4-FFF2-40B4-BE49-F238E27FC236}">
                  <a16:creationId xmlns:a16="http://schemas.microsoft.com/office/drawing/2014/main" id="{93262C6D-76D3-5DF8-51D2-B61C4641D45E}"/>
                </a:ext>
              </a:extLst>
            </p:cNvPr>
            <p:cNvSpPr/>
            <p:nvPr/>
          </p:nvSpPr>
          <p:spPr>
            <a:xfrm>
              <a:off x="4268205"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CAREER HIGHLIGHTS</a:t>
              </a:r>
            </a:p>
          </p:txBody>
        </p:sp>
        <p:sp>
          <p:nvSpPr>
            <p:cNvPr id="32" name="Rectangle 31">
              <a:extLst>
                <a:ext uri="{FF2B5EF4-FFF2-40B4-BE49-F238E27FC236}">
                  <a16:creationId xmlns:a16="http://schemas.microsoft.com/office/drawing/2014/main" id="{EBA188CA-3208-6380-613C-09879FBCB9DA}"/>
                </a:ext>
                <a:ext uri="{C183D7F6-B498-43B3-948B-1728B52AA6E4}">
                  <adec:decorative xmlns:adec="http://schemas.microsoft.com/office/drawing/2017/decorative" val="1"/>
                </a:ext>
              </a:extLst>
            </p:cNvPr>
            <p:cNvSpPr/>
            <p:nvPr/>
          </p:nvSpPr>
          <p:spPr>
            <a:xfrm>
              <a:off x="4268056" y="1001450"/>
              <a:ext cx="3738287"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4" name="Group 3">
            <a:extLst>
              <a:ext uri="{FF2B5EF4-FFF2-40B4-BE49-F238E27FC236}">
                <a16:creationId xmlns:a16="http://schemas.microsoft.com/office/drawing/2014/main" id="{188BE224-460A-9BC9-8DA6-3BF7FBE781D0}"/>
              </a:ext>
            </a:extLst>
          </p:cNvPr>
          <p:cNvGrpSpPr/>
          <p:nvPr/>
        </p:nvGrpSpPr>
        <p:grpSpPr>
          <a:xfrm>
            <a:off x="8285234" y="2211659"/>
            <a:ext cx="3742267" cy="4569683"/>
            <a:chOff x="8297333" y="763859"/>
            <a:chExt cx="3742267" cy="4569683"/>
          </a:xfrm>
        </p:grpSpPr>
        <p:sp>
          <p:nvSpPr>
            <p:cNvPr id="34" name="Right Arrow 119">
              <a:extLst>
                <a:ext uri="{FF2B5EF4-FFF2-40B4-BE49-F238E27FC236}">
                  <a16:creationId xmlns:a16="http://schemas.microsoft.com/office/drawing/2014/main" id="{840C408E-E0CD-8C7B-6331-E09C8C5DB94C}"/>
                </a:ext>
              </a:extLst>
            </p:cNvPr>
            <p:cNvSpPr/>
            <p:nvPr/>
          </p:nvSpPr>
          <p:spPr>
            <a:xfrm>
              <a:off x="8297333" y="1003766"/>
              <a:ext cx="3741306" cy="4329776"/>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1" i="0" dirty="0">
                  <a:solidFill>
                    <a:srgbClr val="374151"/>
                  </a:solidFill>
                  <a:effectLst/>
                </a:rPr>
                <a:t>My superpower</a:t>
              </a:r>
            </a:p>
            <a:p>
              <a:pPr algn="l"/>
              <a:r>
                <a:rPr lang="en-US" sz="1200" b="0" i="0" dirty="0">
                  <a:solidFill>
                    <a:srgbClr val="374151"/>
                  </a:solidFill>
                  <a:effectLst/>
                </a:rPr>
                <a:t>Synthesizing complex security concepts into actionable strategies and leading teams to execute.</a:t>
              </a:r>
            </a:p>
            <a:p>
              <a:pPr algn="l"/>
              <a:endParaRPr lang="en-US" sz="1200" b="0" i="0" dirty="0">
                <a:solidFill>
                  <a:srgbClr val="374151"/>
                </a:solidFill>
                <a:effectLst/>
              </a:endParaRPr>
            </a:p>
            <a:p>
              <a:pPr algn="l"/>
              <a:r>
                <a:rPr lang="en-US" sz="1200" b="1" i="0" dirty="0">
                  <a:solidFill>
                    <a:srgbClr val="374151"/>
                  </a:solidFill>
                  <a:effectLst/>
                </a:rPr>
                <a:t>My previous managers say that...</a:t>
              </a:r>
              <a:r>
                <a:rPr lang="en-US" sz="1200" b="0" i="0" dirty="0">
                  <a:solidFill>
                    <a:srgbClr val="374151"/>
                  </a:solidFill>
                  <a:effectLst/>
                </a:rPr>
                <a:t> </a:t>
              </a:r>
            </a:p>
            <a:p>
              <a:pPr algn="l"/>
              <a:r>
                <a:rPr lang="en-US" sz="1200" b="0" i="0" dirty="0">
                  <a:solidFill>
                    <a:srgbClr val="374151"/>
                  </a:solidFill>
                  <a:effectLst/>
                </a:rPr>
                <a:t>Chris is a visionary in cybersecurity, consistently ahead of the curve in identifying and mitigating potential risks.</a:t>
              </a:r>
            </a:p>
            <a:p>
              <a:pPr algn="l"/>
              <a:endParaRPr lang="en-US" sz="1200" b="0" i="0" dirty="0">
                <a:solidFill>
                  <a:srgbClr val="374151"/>
                </a:solidFill>
                <a:effectLst/>
              </a:endParaRPr>
            </a:p>
            <a:p>
              <a:pPr algn="l"/>
              <a:r>
                <a:rPr lang="en-US" sz="1200" b="1" i="0" dirty="0">
                  <a:solidFill>
                    <a:srgbClr val="374151"/>
                  </a:solidFill>
                  <a:effectLst/>
                </a:rPr>
                <a:t>My coworkers say that...</a:t>
              </a:r>
              <a:r>
                <a:rPr lang="en-US" sz="1200" b="0" i="0" dirty="0">
                  <a:solidFill>
                    <a:srgbClr val="374151"/>
                  </a:solidFill>
                  <a:effectLst/>
                </a:rPr>
                <a:t> </a:t>
              </a:r>
            </a:p>
            <a:p>
              <a:pPr algn="l"/>
              <a:r>
                <a:rPr lang="en-US" sz="1200" b="0" i="0" dirty="0">
                  <a:solidFill>
                    <a:srgbClr val="374151"/>
                  </a:solidFill>
                  <a:effectLst/>
                </a:rPr>
                <a:t>He is a collaborative leader who elevates the team's knowledge and performance through his expertise and enthusiasm for security.</a:t>
              </a:r>
            </a:p>
            <a:p>
              <a:pPr algn="l"/>
              <a:endParaRPr lang="en-US" sz="1200" b="0" i="0" dirty="0">
                <a:solidFill>
                  <a:srgbClr val="374151"/>
                </a:solidFill>
                <a:effectLst/>
              </a:endParaRPr>
            </a:p>
            <a:p>
              <a:pPr algn="l"/>
              <a:r>
                <a:rPr lang="en-US" sz="1200" b="1" i="0" dirty="0">
                  <a:solidFill>
                    <a:srgbClr val="374151"/>
                  </a:solidFill>
                  <a:effectLst/>
                </a:rPr>
                <a:t>My customers say that...</a:t>
              </a:r>
              <a:r>
                <a:rPr lang="en-US" sz="1200" b="0" i="0" dirty="0">
                  <a:solidFill>
                    <a:srgbClr val="374151"/>
                  </a:solidFill>
                  <a:effectLst/>
                </a:rPr>
                <a:t> </a:t>
              </a:r>
            </a:p>
            <a:p>
              <a:pPr algn="l"/>
              <a:r>
                <a:rPr lang="en-US" sz="1200" b="0" i="0" dirty="0">
                  <a:solidFill>
                    <a:srgbClr val="374151"/>
                  </a:solidFill>
                  <a:effectLst/>
                </a:rPr>
                <a:t>Chris’s insights and recommendations have been pivotal in transforming our security posture and compliance alignment.</a:t>
              </a:r>
            </a:p>
            <a:p>
              <a:pPr algn="l"/>
              <a:endParaRPr lang="en-US" sz="1200" b="0" i="0" dirty="0">
                <a:solidFill>
                  <a:srgbClr val="374151"/>
                </a:solidFill>
                <a:effectLst/>
              </a:endParaRPr>
            </a:p>
            <a:p>
              <a:pPr algn="l"/>
              <a:r>
                <a:rPr lang="en-US" sz="1200" b="1" i="0" dirty="0">
                  <a:solidFill>
                    <a:srgbClr val="374151"/>
                  </a:solidFill>
                  <a:effectLst/>
                </a:rPr>
                <a:t>My staff members say that...</a:t>
              </a:r>
              <a:r>
                <a:rPr lang="en-US" sz="1200" b="0" i="0" dirty="0">
                  <a:solidFill>
                    <a:srgbClr val="374151"/>
                  </a:solidFill>
                  <a:effectLst/>
                </a:rPr>
                <a:t> </a:t>
              </a:r>
            </a:p>
            <a:p>
              <a:pPr algn="l"/>
              <a:r>
                <a:rPr lang="en-US" sz="1200" b="0" i="0" dirty="0">
                  <a:solidFill>
                    <a:srgbClr val="374151"/>
                  </a:solidFill>
                  <a:effectLst/>
                </a:rPr>
                <a:t>Chris is a mentor who fosters professional growth by encouraging innovative thinking and ownership of projects.</a:t>
              </a:r>
            </a:p>
          </p:txBody>
        </p:sp>
        <p:sp>
          <p:nvSpPr>
            <p:cNvPr id="35" name="Rectangle 34">
              <a:extLst>
                <a:ext uri="{FF2B5EF4-FFF2-40B4-BE49-F238E27FC236}">
                  <a16:creationId xmlns:a16="http://schemas.microsoft.com/office/drawing/2014/main" id="{AA7472C3-5E35-0B97-2B6E-A4C63E0CA5C9}"/>
                </a:ext>
              </a:extLst>
            </p:cNvPr>
            <p:cNvSpPr/>
            <p:nvPr/>
          </p:nvSpPr>
          <p:spPr>
            <a:xfrm>
              <a:off x="8301461" y="763859"/>
              <a:ext cx="3737177"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PEOPLE SAY THAT</a:t>
              </a:r>
            </a:p>
          </p:txBody>
        </p:sp>
        <p:sp>
          <p:nvSpPr>
            <p:cNvPr id="36" name="Rectangle 35">
              <a:extLst>
                <a:ext uri="{FF2B5EF4-FFF2-40B4-BE49-F238E27FC236}">
                  <a16:creationId xmlns:a16="http://schemas.microsoft.com/office/drawing/2014/main" id="{9267AE98-B016-1F48-F74B-B8620D4C8BE6}"/>
                </a:ext>
                <a:ext uri="{C183D7F6-B498-43B3-948B-1728B52AA6E4}">
                  <adec:decorative xmlns:adec="http://schemas.microsoft.com/office/drawing/2017/decorative" val="1"/>
                </a:ext>
              </a:extLst>
            </p:cNvPr>
            <p:cNvSpPr/>
            <p:nvPr/>
          </p:nvSpPr>
          <p:spPr>
            <a:xfrm>
              <a:off x="8301313" y="1003309"/>
              <a:ext cx="3738287"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grpSp>
        <p:nvGrpSpPr>
          <p:cNvPr id="6" name="Group 5">
            <a:extLst>
              <a:ext uri="{FF2B5EF4-FFF2-40B4-BE49-F238E27FC236}">
                <a16:creationId xmlns:a16="http://schemas.microsoft.com/office/drawing/2014/main" id="{CDF726D4-328F-4274-8368-0F53BFEB884E}"/>
              </a:ext>
            </a:extLst>
          </p:cNvPr>
          <p:cNvGrpSpPr/>
          <p:nvPr/>
        </p:nvGrpSpPr>
        <p:grpSpPr>
          <a:xfrm>
            <a:off x="226423" y="902684"/>
            <a:ext cx="11800116" cy="1186456"/>
            <a:chOff x="240699" y="762000"/>
            <a:chExt cx="3738288" cy="1186456"/>
          </a:xfrm>
        </p:grpSpPr>
        <p:sp>
          <p:nvSpPr>
            <p:cNvPr id="7" name="Right Arrow 119">
              <a:extLst>
                <a:ext uri="{FF2B5EF4-FFF2-40B4-BE49-F238E27FC236}">
                  <a16:creationId xmlns:a16="http://schemas.microsoft.com/office/drawing/2014/main" id="{01550ABB-344D-9A8E-8D67-8DE9BB506025}"/>
                </a:ext>
              </a:extLst>
            </p:cNvPr>
            <p:cNvSpPr/>
            <p:nvPr/>
          </p:nvSpPr>
          <p:spPr>
            <a:xfrm>
              <a:off x="240699" y="1001907"/>
              <a:ext cx="3737326" cy="946549"/>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b="0" i="0" dirty="0">
                  <a:solidFill>
                    <a:srgbClr val="374151"/>
                  </a:solidFill>
                  <a:effectLst/>
                </a:rPr>
                <a:t>Hello, I'm Chris Davis, an MBA and CISSP-certified security leader with 25 years of frontline experience in cybersecurity, risk management and compliance architecture. I've written 13 books on information security and compliance. At companies like VMware and Caveonix, I've driven cybersecurity frameworks and cloud security strategies that safeguard assets and align with global standards. My background demonstrates strategic vision with tactical execution, ensuring that complex security solutions deliver tangible business value. I'm now seeking new challenges where I can leverage my expertise to drive customer and business value.</a:t>
              </a:r>
            </a:p>
          </p:txBody>
        </p:sp>
        <p:sp>
          <p:nvSpPr>
            <p:cNvPr id="8" name="Rectangle 7">
              <a:extLst>
                <a:ext uri="{FF2B5EF4-FFF2-40B4-BE49-F238E27FC236}">
                  <a16:creationId xmlns:a16="http://schemas.microsoft.com/office/drawing/2014/main" id="{770627D0-4759-7EB4-40EC-03775E2D5206}"/>
                </a:ext>
              </a:extLst>
            </p:cNvPr>
            <p:cNvSpPr/>
            <p:nvPr/>
          </p:nvSpPr>
          <p:spPr>
            <a:xfrm>
              <a:off x="241660" y="762000"/>
              <a:ext cx="3737326"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30 SECOND ELEVATOR PITCH</a:t>
              </a:r>
            </a:p>
          </p:txBody>
        </p:sp>
        <p:sp>
          <p:nvSpPr>
            <p:cNvPr id="9" name="Rectangle 8">
              <a:extLst>
                <a:ext uri="{FF2B5EF4-FFF2-40B4-BE49-F238E27FC236}">
                  <a16:creationId xmlns:a16="http://schemas.microsoft.com/office/drawing/2014/main" id="{9DC3AC51-2E07-2736-7796-E79D9199A342}"/>
                </a:ext>
                <a:ext uri="{C183D7F6-B498-43B3-948B-1728B52AA6E4}">
                  <adec:decorative xmlns:adec="http://schemas.microsoft.com/office/drawing/2017/decorative" val="1"/>
                </a:ext>
              </a:extLst>
            </p:cNvPr>
            <p:cNvSpPr/>
            <p:nvPr/>
          </p:nvSpPr>
          <p:spPr>
            <a:xfrm>
              <a:off x="241661" y="1001450"/>
              <a:ext cx="3737326" cy="4995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tx1"/>
                </a:solidFill>
              </a:endParaRPr>
            </a:p>
          </p:txBody>
        </p:sp>
      </p:grpSp>
      <p:sp>
        <p:nvSpPr>
          <p:cNvPr id="13" name="Title 1">
            <a:extLst>
              <a:ext uri="{FF2B5EF4-FFF2-40B4-BE49-F238E27FC236}">
                <a16:creationId xmlns:a16="http://schemas.microsoft.com/office/drawing/2014/main" id="{36367E09-38C4-1FFE-002B-15027C850767}"/>
              </a:ext>
            </a:extLst>
          </p:cNvPr>
          <p:cNvSpPr txBox="1">
            <a:spLocks/>
          </p:cNvSpPr>
          <p:nvPr/>
        </p:nvSpPr>
        <p:spPr>
          <a:xfrm>
            <a:off x="7993432" y="228600"/>
            <a:ext cx="4030070" cy="90112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dirty="0"/>
              <a:t>Christopher Davis</a:t>
            </a:r>
          </a:p>
          <a:p>
            <a:pPr algn="r"/>
            <a:r>
              <a:rPr lang="en-US" sz="1600" dirty="0">
                <a:hlinkClick r:id="rId6"/>
              </a:rPr>
              <a:t>chris@securethebits.com</a:t>
            </a:r>
            <a:r>
              <a:rPr lang="en-US" sz="1600" dirty="0"/>
              <a:t> </a:t>
            </a:r>
          </a:p>
        </p:txBody>
      </p:sp>
    </p:spTree>
    <p:extLst>
      <p:ext uri="{BB962C8B-B14F-4D97-AF65-F5344CB8AC3E}">
        <p14:creationId xmlns:p14="http://schemas.microsoft.com/office/powerpoint/2010/main" val="297557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ight Arrow 119"/>
          <p:cNvSpPr/>
          <p:nvPr/>
        </p:nvSpPr>
        <p:spPr>
          <a:xfrm>
            <a:off x="4472994" y="712268"/>
            <a:ext cx="7258334" cy="731520"/>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5" name="Right Arrow 119"/>
          <p:cNvSpPr/>
          <p:nvPr/>
        </p:nvSpPr>
        <p:spPr>
          <a:xfrm>
            <a:off x="248185" y="4777945"/>
            <a:ext cx="6240421" cy="1927655"/>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3" name="Right Arrow 119"/>
          <p:cNvSpPr/>
          <p:nvPr/>
        </p:nvSpPr>
        <p:spPr>
          <a:xfrm>
            <a:off x="4471614" y="1689143"/>
            <a:ext cx="4054019" cy="731049"/>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3" name="Right Arrow 119"/>
          <p:cNvSpPr/>
          <p:nvPr/>
        </p:nvSpPr>
        <p:spPr>
          <a:xfrm>
            <a:off x="8643013" y="1685329"/>
            <a:ext cx="3088316" cy="1896071"/>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69" name="Right Arrow 119"/>
          <p:cNvSpPr/>
          <p:nvPr/>
        </p:nvSpPr>
        <p:spPr>
          <a:xfrm>
            <a:off x="240800" y="3815397"/>
            <a:ext cx="11490528" cy="731520"/>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1" name="Right Arrow 119"/>
          <p:cNvSpPr/>
          <p:nvPr/>
        </p:nvSpPr>
        <p:spPr>
          <a:xfrm>
            <a:off x="235036" y="2758440"/>
            <a:ext cx="8290598" cy="822960"/>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t="-1" b="-1587"/>
          <a:stretch/>
        </p:blipFill>
        <p:spPr>
          <a:xfrm>
            <a:off x="471439" y="4902910"/>
            <a:ext cx="2454440" cy="457200"/>
          </a:xfrm>
          <a:prstGeom prst="roundRect">
            <a:avLst>
              <a:gd name="adj" fmla="val 8594"/>
            </a:avLst>
          </a:prstGeom>
          <a:solidFill>
            <a:srgbClr val="FFFFFF">
              <a:shade val="85000"/>
            </a:srgbClr>
          </a:solidFill>
          <a:ln w="3175">
            <a:noFill/>
          </a:ln>
          <a:effectLst/>
        </p:spPr>
      </p:pic>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41078" y="5486400"/>
            <a:ext cx="1575640" cy="457200"/>
          </a:xfrm>
          <a:prstGeom prst="roundRect">
            <a:avLst>
              <a:gd name="adj" fmla="val 8594"/>
            </a:avLst>
          </a:prstGeom>
          <a:solidFill>
            <a:srgbClr val="FFFFFF">
              <a:shade val="85000"/>
            </a:srgbClr>
          </a:solidFill>
          <a:ln w="3175">
            <a:noFill/>
          </a:ln>
          <a:effectLst/>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3400" y="5486400"/>
            <a:ext cx="457200" cy="457200"/>
          </a:xfrm>
          <a:prstGeom prst="roundRect">
            <a:avLst>
              <a:gd name="adj" fmla="val 8594"/>
            </a:avLst>
          </a:prstGeom>
          <a:solidFill>
            <a:srgbClr val="FFFFFF">
              <a:shade val="85000"/>
            </a:srgbClr>
          </a:solidFill>
          <a:ln w="3175">
            <a:noFill/>
          </a:ln>
          <a:effectLst/>
        </p:spPr>
      </p:pic>
      <p:pic>
        <p:nvPicPr>
          <p:cNvPr id="6" name="Picture 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099738" y="4902910"/>
            <a:ext cx="831385" cy="457200"/>
          </a:xfrm>
          <a:prstGeom prst="roundRect">
            <a:avLst>
              <a:gd name="adj" fmla="val 8594"/>
            </a:avLst>
          </a:prstGeom>
          <a:solidFill>
            <a:srgbClr val="FFFFFF">
              <a:shade val="85000"/>
            </a:srgbClr>
          </a:solidFill>
          <a:ln w="3175">
            <a:noFill/>
          </a:ln>
          <a:effectLst/>
        </p:spPr>
      </p:pic>
      <p:pic>
        <p:nvPicPr>
          <p:cNvPr id="7" name="Picture 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5731" y="6019800"/>
            <a:ext cx="1600200" cy="457200"/>
          </a:xfrm>
          <a:prstGeom prst="roundRect">
            <a:avLst>
              <a:gd name="adj" fmla="val 8594"/>
            </a:avLst>
          </a:prstGeom>
          <a:solidFill>
            <a:srgbClr val="FFFFFF">
              <a:shade val="85000"/>
            </a:srgbClr>
          </a:solidFill>
          <a:ln w="3175">
            <a:noFill/>
          </a:ln>
          <a:effectLst/>
        </p:spPr>
      </p:pic>
      <p:pic>
        <p:nvPicPr>
          <p:cNvPr id="8" name="Picture 7"/>
          <p:cNvPicPr>
            <a:picLocks noChangeAspect="1"/>
          </p:cNvPicPr>
          <p:nvPr/>
        </p:nvPicPr>
        <p:blipFill>
          <a:blip r:embed="rId7"/>
          <a:stretch>
            <a:fillRect/>
          </a:stretch>
        </p:blipFill>
        <p:spPr>
          <a:xfrm>
            <a:off x="2240165" y="6019800"/>
            <a:ext cx="1329265" cy="457200"/>
          </a:xfrm>
          <a:prstGeom prst="roundRect">
            <a:avLst>
              <a:gd name="adj" fmla="val 8594"/>
            </a:avLst>
          </a:prstGeom>
          <a:solidFill>
            <a:srgbClr val="FFFFFF">
              <a:shade val="85000"/>
            </a:srgbClr>
          </a:solidFill>
          <a:ln w="3175">
            <a:noFill/>
          </a:ln>
          <a:effectLst/>
        </p:spPr>
      </p:pic>
      <p:pic>
        <p:nvPicPr>
          <p:cNvPr id="9" name="Picture 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073082" y="5486400"/>
            <a:ext cx="1283370" cy="457200"/>
          </a:xfrm>
          <a:prstGeom prst="roundRect">
            <a:avLst>
              <a:gd name="adj" fmla="val 8594"/>
            </a:avLst>
          </a:prstGeom>
          <a:solidFill>
            <a:srgbClr val="FFFFFF">
              <a:shade val="85000"/>
            </a:srgbClr>
          </a:solidFill>
          <a:ln w="3175">
            <a:noFill/>
          </a:ln>
          <a:effectLst/>
        </p:spPr>
      </p:pic>
      <p:pic>
        <p:nvPicPr>
          <p:cNvPr id="11" name="Picture 10"/>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773664" y="6019800"/>
            <a:ext cx="1228055" cy="457200"/>
          </a:xfrm>
          <a:prstGeom prst="roundRect">
            <a:avLst>
              <a:gd name="adj" fmla="val 8594"/>
            </a:avLst>
          </a:prstGeom>
          <a:solidFill>
            <a:srgbClr val="FFFFFF">
              <a:shade val="85000"/>
            </a:srgbClr>
          </a:solidFill>
          <a:ln w="3175">
            <a:noFill/>
          </a:ln>
          <a:effectLst/>
        </p:spPr>
      </p:pic>
      <p:pic>
        <p:nvPicPr>
          <p:cNvPr id="12" name="Picture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75226" y="5486400"/>
            <a:ext cx="713230" cy="457200"/>
          </a:xfrm>
          <a:prstGeom prst="roundRect">
            <a:avLst>
              <a:gd name="adj" fmla="val 8594"/>
            </a:avLst>
          </a:prstGeom>
          <a:solidFill>
            <a:srgbClr val="FFFFFF">
              <a:shade val="85000"/>
            </a:srgbClr>
          </a:solidFill>
          <a:ln w="3175">
            <a:noFill/>
          </a:ln>
          <a:effectLst/>
        </p:spPr>
      </p:pic>
      <p:pic>
        <p:nvPicPr>
          <p:cNvPr id="13" name="Picture 12"/>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205953" y="6019800"/>
            <a:ext cx="914400" cy="457200"/>
          </a:xfrm>
          <a:prstGeom prst="roundRect">
            <a:avLst>
              <a:gd name="adj" fmla="val 8594"/>
            </a:avLst>
          </a:prstGeom>
          <a:solidFill>
            <a:srgbClr val="FFFFFF">
              <a:shade val="85000"/>
            </a:srgbClr>
          </a:solidFill>
          <a:ln w="3175">
            <a:noFill/>
          </a:ln>
          <a:effectLst/>
        </p:spPr>
      </p:pic>
      <p:pic>
        <p:nvPicPr>
          <p:cNvPr id="14" name="Picture 13"/>
          <p:cNvPicPr>
            <a:picLocks noChangeAspect="1"/>
          </p:cNvPicPr>
          <p:nvPr/>
        </p:nvPicPr>
        <p:blipFill>
          <a:blip r:embed="rId12"/>
          <a:stretch>
            <a:fillRect/>
          </a:stretch>
        </p:blipFill>
        <p:spPr>
          <a:xfrm>
            <a:off x="4104982" y="4902910"/>
            <a:ext cx="1066800" cy="457200"/>
          </a:xfrm>
          <a:prstGeom prst="roundRect">
            <a:avLst>
              <a:gd name="adj" fmla="val 8594"/>
            </a:avLst>
          </a:prstGeom>
          <a:solidFill>
            <a:srgbClr val="FFFFFF">
              <a:shade val="85000"/>
            </a:srgbClr>
          </a:solidFill>
          <a:ln w="3175">
            <a:noFill/>
          </a:ln>
          <a:effectLst/>
        </p:spPr>
      </p:pic>
      <p:pic>
        <p:nvPicPr>
          <p:cNvPr id="15" name="Picture 14"/>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5345640" y="4902910"/>
            <a:ext cx="678425" cy="457200"/>
          </a:xfrm>
          <a:prstGeom prst="roundRect">
            <a:avLst>
              <a:gd name="adj" fmla="val 8594"/>
            </a:avLst>
          </a:prstGeom>
          <a:solidFill>
            <a:srgbClr val="FFFFFF">
              <a:shade val="85000"/>
            </a:srgbClr>
          </a:solidFill>
          <a:ln w="3175">
            <a:noFill/>
          </a:ln>
          <a:effectLst/>
        </p:spPr>
      </p:pic>
      <p:pic>
        <p:nvPicPr>
          <p:cNvPr id="19" name="Picture 18"/>
          <p:cNvPicPr>
            <a:picLocks noChangeAspect="1"/>
          </p:cNvPicPr>
          <p:nvPr/>
        </p:nvPicPr>
        <p:blipFill>
          <a:blip r:embed="rId14"/>
          <a:stretch>
            <a:fillRect/>
          </a:stretch>
        </p:blipFill>
        <p:spPr>
          <a:xfrm>
            <a:off x="5301345" y="5486400"/>
            <a:ext cx="718455" cy="457200"/>
          </a:xfrm>
          <a:prstGeom prst="roundRect">
            <a:avLst>
              <a:gd name="adj" fmla="val 8594"/>
            </a:avLst>
          </a:prstGeom>
          <a:solidFill>
            <a:srgbClr val="FFFFFF">
              <a:shade val="85000"/>
            </a:srgbClr>
          </a:solidFill>
          <a:ln w="3175">
            <a:noFill/>
          </a:ln>
          <a:effectLst/>
        </p:spPr>
      </p:pic>
      <p:pic>
        <p:nvPicPr>
          <p:cNvPr id="22" name="Picture 21"/>
          <p:cNvPicPr>
            <a:picLocks noChangeAspect="1"/>
          </p:cNvPicPr>
          <p:nvPr/>
        </p:nvPicPr>
        <p:blipFill>
          <a:blip r:embed="rId15"/>
          <a:stretch>
            <a:fillRect/>
          </a:stretch>
        </p:blipFill>
        <p:spPr>
          <a:xfrm>
            <a:off x="8796123" y="1815935"/>
            <a:ext cx="1092200" cy="457200"/>
          </a:xfrm>
          <a:prstGeom prst="roundRect">
            <a:avLst>
              <a:gd name="adj" fmla="val 8594"/>
            </a:avLst>
          </a:prstGeom>
          <a:solidFill>
            <a:srgbClr val="FFFFFF">
              <a:shade val="85000"/>
            </a:srgbClr>
          </a:solidFill>
          <a:ln w="3175">
            <a:noFill/>
          </a:ln>
          <a:effectLst/>
        </p:spPr>
      </p:pic>
      <p:pic>
        <p:nvPicPr>
          <p:cNvPr id="23" name="Picture 22"/>
          <p:cNvPicPr>
            <a:picLocks noChangeAspect="1"/>
          </p:cNvPicPr>
          <p:nvPr/>
        </p:nvPicPr>
        <p:blipFill>
          <a:blip r:embed="rId16"/>
          <a:stretch>
            <a:fillRect/>
          </a:stretch>
        </p:blipFill>
        <p:spPr>
          <a:xfrm>
            <a:off x="10066950" y="1815935"/>
            <a:ext cx="1163780" cy="457200"/>
          </a:xfrm>
          <a:prstGeom prst="roundRect">
            <a:avLst>
              <a:gd name="adj" fmla="val 8594"/>
            </a:avLst>
          </a:prstGeom>
          <a:solidFill>
            <a:srgbClr val="FFFFFF">
              <a:shade val="85000"/>
            </a:srgbClr>
          </a:solidFill>
          <a:ln w="3175">
            <a:noFill/>
          </a:ln>
          <a:effectLst/>
        </p:spPr>
      </p:pic>
      <p:pic>
        <p:nvPicPr>
          <p:cNvPr id="25" name="Picture 24"/>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0786335" y="2388823"/>
            <a:ext cx="796065" cy="457200"/>
          </a:xfrm>
          <a:prstGeom prst="roundRect">
            <a:avLst>
              <a:gd name="adj" fmla="val 8594"/>
            </a:avLst>
          </a:prstGeom>
          <a:solidFill>
            <a:srgbClr val="FFFFFF">
              <a:shade val="85000"/>
            </a:srgbClr>
          </a:solidFill>
          <a:ln w="3175">
            <a:noFill/>
          </a:ln>
          <a:effectLst/>
        </p:spPr>
      </p:pic>
      <p:pic>
        <p:nvPicPr>
          <p:cNvPr id="27" name="Picture 26"/>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a:off x="8812949" y="2388823"/>
            <a:ext cx="900275" cy="457200"/>
          </a:xfrm>
          <a:prstGeom prst="roundRect">
            <a:avLst>
              <a:gd name="adj" fmla="val 8594"/>
            </a:avLst>
          </a:prstGeom>
          <a:solidFill>
            <a:srgbClr val="FFFFFF">
              <a:shade val="85000"/>
            </a:srgbClr>
          </a:solidFill>
          <a:ln w="3175">
            <a:noFill/>
          </a:ln>
          <a:effectLst/>
        </p:spPr>
      </p:pic>
      <p:pic>
        <p:nvPicPr>
          <p:cNvPr id="28" name="Picture 27"/>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9848462" y="2388823"/>
            <a:ext cx="793215" cy="457200"/>
          </a:xfrm>
          <a:prstGeom prst="roundRect">
            <a:avLst>
              <a:gd name="adj" fmla="val 8594"/>
            </a:avLst>
          </a:prstGeom>
          <a:solidFill>
            <a:srgbClr val="FFFFFF">
              <a:shade val="85000"/>
            </a:srgbClr>
          </a:solidFill>
          <a:ln w="3175">
            <a:noFill/>
          </a:ln>
          <a:effectLst/>
        </p:spPr>
      </p:pic>
      <p:pic>
        <p:nvPicPr>
          <p:cNvPr id="29" name="Picture 28"/>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48200" y="1825832"/>
            <a:ext cx="457200" cy="457200"/>
          </a:xfrm>
          <a:prstGeom prst="roundRect">
            <a:avLst>
              <a:gd name="adj" fmla="val 8594"/>
            </a:avLst>
          </a:prstGeom>
          <a:solidFill>
            <a:srgbClr val="FFFFFF">
              <a:shade val="85000"/>
            </a:srgbClr>
          </a:solidFill>
          <a:ln w="3175">
            <a:noFill/>
          </a:ln>
          <a:effectLst/>
        </p:spPr>
      </p:pic>
      <p:pic>
        <p:nvPicPr>
          <p:cNvPr id="30" name="Picture 29"/>
          <p:cNvPicPr>
            <a:picLocks noChangeAspect="1"/>
          </p:cNvPicPr>
          <p:nvPr/>
        </p:nvPicPr>
        <p:blipFill>
          <a:blip r:embed="rId21"/>
          <a:stretch>
            <a:fillRect/>
          </a:stretch>
        </p:blipFill>
        <p:spPr>
          <a:xfrm>
            <a:off x="5200251" y="841692"/>
            <a:ext cx="762000" cy="457200"/>
          </a:xfrm>
          <a:prstGeom prst="roundRect">
            <a:avLst>
              <a:gd name="adj" fmla="val 8594"/>
            </a:avLst>
          </a:prstGeom>
          <a:solidFill>
            <a:srgbClr val="FFFFFF">
              <a:shade val="85000"/>
            </a:srgbClr>
          </a:solidFill>
          <a:ln w="3175">
            <a:noFill/>
          </a:ln>
          <a:effectLst/>
        </p:spPr>
      </p:pic>
      <p:pic>
        <p:nvPicPr>
          <p:cNvPr id="31" name="Picture 30"/>
          <p:cNvPicPr>
            <a:picLocks noChangeAspect="1"/>
          </p:cNvPicPr>
          <p:nvPr/>
        </p:nvPicPr>
        <p:blipFill>
          <a:blip r:embed="rId22"/>
          <a:stretch>
            <a:fillRect/>
          </a:stretch>
        </p:blipFill>
        <p:spPr>
          <a:xfrm>
            <a:off x="6084652" y="841692"/>
            <a:ext cx="502920" cy="457200"/>
          </a:xfrm>
          <a:prstGeom prst="roundRect">
            <a:avLst>
              <a:gd name="adj" fmla="val 8594"/>
            </a:avLst>
          </a:prstGeom>
          <a:solidFill>
            <a:srgbClr val="FFFFFF">
              <a:shade val="85000"/>
            </a:srgbClr>
          </a:solidFill>
          <a:ln w="3175">
            <a:noFill/>
          </a:ln>
          <a:effectLst/>
        </p:spPr>
      </p:pic>
      <p:pic>
        <p:nvPicPr>
          <p:cNvPr id="33" name="Picture 32"/>
          <p:cNvPicPr>
            <a:picLocks noChangeAspect="1"/>
          </p:cNvPicPr>
          <p:nvPr/>
        </p:nvPicPr>
        <p:blipFill>
          <a:blip r:embed="rId23"/>
          <a:stretch>
            <a:fillRect/>
          </a:stretch>
        </p:blipFill>
        <p:spPr>
          <a:xfrm>
            <a:off x="7661049" y="841692"/>
            <a:ext cx="541020" cy="457200"/>
          </a:xfrm>
          <a:prstGeom prst="roundRect">
            <a:avLst>
              <a:gd name="adj" fmla="val 8594"/>
            </a:avLst>
          </a:prstGeom>
          <a:solidFill>
            <a:srgbClr val="FFFFFF">
              <a:shade val="85000"/>
            </a:srgbClr>
          </a:solidFill>
          <a:ln w="3175">
            <a:noFill/>
          </a:ln>
          <a:effectLst/>
        </p:spPr>
      </p:pic>
      <p:pic>
        <p:nvPicPr>
          <p:cNvPr id="35" name="Picture 34"/>
          <p:cNvPicPr>
            <a:picLocks noChangeAspect="1"/>
          </p:cNvPicPr>
          <p:nvPr/>
        </p:nvPicPr>
        <p:blipFill>
          <a:blip r:embed="rId24"/>
          <a:stretch>
            <a:fillRect/>
          </a:stretch>
        </p:blipFill>
        <p:spPr>
          <a:xfrm>
            <a:off x="8324470" y="841692"/>
            <a:ext cx="457200" cy="457200"/>
          </a:xfrm>
          <a:prstGeom prst="roundRect">
            <a:avLst>
              <a:gd name="adj" fmla="val 8594"/>
            </a:avLst>
          </a:prstGeom>
          <a:solidFill>
            <a:srgbClr val="FFFFFF">
              <a:shade val="85000"/>
            </a:srgbClr>
          </a:solidFill>
          <a:ln w="3175">
            <a:noFill/>
          </a:ln>
          <a:effectLst/>
        </p:spPr>
      </p:pic>
      <p:pic>
        <p:nvPicPr>
          <p:cNvPr id="36" name="Picture 35"/>
          <p:cNvPicPr>
            <a:picLocks noChangeAspect="1"/>
          </p:cNvPicPr>
          <p:nvPr/>
        </p:nvPicPr>
        <p:blipFill>
          <a:blip r:embed="rId25"/>
          <a:stretch>
            <a:fillRect/>
          </a:stretch>
        </p:blipFill>
        <p:spPr>
          <a:xfrm>
            <a:off x="8904071" y="841692"/>
            <a:ext cx="457200" cy="457200"/>
          </a:xfrm>
          <a:prstGeom prst="roundRect">
            <a:avLst>
              <a:gd name="adj" fmla="val 8594"/>
            </a:avLst>
          </a:prstGeom>
          <a:solidFill>
            <a:srgbClr val="FFFFFF">
              <a:shade val="85000"/>
            </a:srgbClr>
          </a:solidFill>
          <a:ln w="3175">
            <a:noFill/>
          </a:ln>
          <a:effectLst/>
        </p:spPr>
      </p:pic>
      <p:pic>
        <p:nvPicPr>
          <p:cNvPr id="38" name="Picture 37"/>
          <p:cNvPicPr>
            <a:picLocks noChangeAspect="1"/>
          </p:cNvPicPr>
          <p:nvPr/>
        </p:nvPicPr>
        <p:blipFill>
          <a:blip r:embed="rId26"/>
          <a:stretch>
            <a:fillRect/>
          </a:stretch>
        </p:blipFill>
        <p:spPr>
          <a:xfrm>
            <a:off x="6288390" y="1825832"/>
            <a:ext cx="682285" cy="457200"/>
          </a:xfrm>
          <a:prstGeom prst="roundRect">
            <a:avLst>
              <a:gd name="adj" fmla="val 8594"/>
            </a:avLst>
          </a:prstGeom>
          <a:solidFill>
            <a:srgbClr val="FFFFFF">
              <a:shade val="85000"/>
            </a:srgbClr>
          </a:solidFill>
          <a:ln w="3175">
            <a:noFill/>
          </a:ln>
          <a:effectLst/>
        </p:spPr>
      </p:pic>
      <p:pic>
        <p:nvPicPr>
          <p:cNvPr id="39" name="Picture 38"/>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7086600" y="1825832"/>
            <a:ext cx="1080370" cy="457200"/>
          </a:xfrm>
          <a:prstGeom prst="roundRect">
            <a:avLst>
              <a:gd name="adj" fmla="val 8594"/>
            </a:avLst>
          </a:prstGeom>
          <a:solidFill>
            <a:srgbClr val="FFFFFF">
              <a:shade val="85000"/>
            </a:srgbClr>
          </a:solidFill>
          <a:ln w="3175">
            <a:noFill/>
          </a:ln>
          <a:effectLst/>
        </p:spPr>
      </p:pic>
      <p:pic>
        <p:nvPicPr>
          <p:cNvPr id="40" name="Picture 39"/>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5221325" y="1825832"/>
            <a:ext cx="951140" cy="457200"/>
          </a:xfrm>
          <a:prstGeom prst="roundRect">
            <a:avLst>
              <a:gd name="adj" fmla="val 8594"/>
            </a:avLst>
          </a:prstGeom>
          <a:solidFill>
            <a:srgbClr val="FFFFFF">
              <a:shade val="85000"/>
            </a:srgbClr>
          </a:solidFill>
          <a:ln w="3175">
            <a:noFill/>
          </a:ln>
          <a:effectLst/>
        </p:spPr>
      </p:pic>
      <p:pic>
        <p:nvPicPr>
          <p:cNvPr id="41" name="Picture 11" descr="D:\DATA\02011 PROJECTS\2011 PUBLICATIONS\All Publication Icons\2011 IT Auditing 2nd Edition.pdf.jpg"/>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5956044" y="2902388"/>
            <a:ext cx="550384" cy="548640"/>
          </a:xfrm>
          <a:prstGeom prst="roundRect">
            <a:avLst>
              <a:gd name="adj" fmla="val 8594"/>
            </a:avLst>
          </a:prstGeom>
          <a:solidFill>
            <a:srgbClr val="FFFFFF">
              <a:shade val="85000"/>
            </a:srgbClr>
          </a:solidFill>
          <a:ln w="3175">
            <a:noFill/>
          </a:ln>
          <a:effectLst/>
        </p:spPr>
      </p:pic>
      <p:pic>
        <p:nvPicPr>
          <p:cNvPr id="42" name="Picture 12" descr="D:\DATA\02011 PROJECTS\2011 PUBLICATIONS\All Publication Icons\2001 Securing Windows 2000 Step by Step.jpg"/>
          <p:cNvPicPr>
            <a:picLocks noChangeAspect="1" noChangeArrowheads="1"/>
          </p:cNvPicPr>
          <p:nvPr/>
        </p:nvPicPr>
        <p:blipFill>
          <a:blip r:embed="rId30" cstate="screen">
            <a:extLst>
              <a:ext uri="{28A0092B-C50C-407E-A947-70E740481C1C}">
                <a14:useLocalDpi xmlns:a14="http://schemas.microsoft.com/office/drawing/2010/main"/>
              </a:ext>
            </a:extLst>
          </a:blip>
          <a:srcRect/>
          <a:stretch>
            <a:fillRect/>
          </a:stretch>
        </p:blipFill>
        <p:spPr bwMode="auto">
          <a:xfrm>
            <a:off x="410190" y="2908045"/>
            <a:ext cx="550384" cy="548640"/>
          </a:xfrm>
          <a:prstGeom prst="roundRect">
            <a:avLst>
              <a:gd name="adj" fmla="val 8594"/>
            </a:avLst>
          </a:prstGeom>
          <a:solidFill>
            <a:srgbClr val="FFFFFF">
              <a:shade val="85000"/>
            </a:srgbClr>
          </a:solidFill>
          <a:ln w="3175">
            <a:noFill/>
          </a:ln>
          <a:effectLst/>
        </p:spPr>
      </p:pic>
      <p:pic>
        <p:nvPicPr>
          <p:cNvPr id="43" name="Picture 13" descr="D:\DATA\02011 PROJECTS\2011 PUBLICATIONS\All Publication Icons\2004 Anti Hacker Toolkit 2nd Edition.jpg"/>
          <p:cNvPicPr>
            <a:picLocks noChangeAspect="1" noChangeArrowheads="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1026396" y="2899831"/>
            <a:ext cx="550384" cy="548640"/>
          </a:xfrm>
          <a:prstGeom prst="roundRect">
            <a:avLst>
              <a:gd name="adj" fmla="val 8594"/>
            </a:avLst>
          </a:prstGeom>
          <a:solidFill>
            <a:srgbClr val="FFFFFF">
              <a:shade val="85000"/>
            </a:srgbClr>
          </a:solidFill>
          <a:ln w="3175">
            <a:noFill/>
          </a:ln>
          <a:effectLst/>
        </p:spPr>
      </p:pic>
      <p:pic>
        <p:nvPicPr>
          <p:cNvPr id="44" name="Picture 14" descr="D:\DATA\02011 PROJECTS\2011 PUBLICATIONS\All Publication Icons\2005 Hacking Exposed Computer Forensics 1st Edition.jpg"/>
          <p:cNvPicPr>
            <a:picLocks noChangeAspect="1" noChangeArrowheads="1"/>
          </p:cNvPicPr>
          <p:nvPr/>
        </p:nvPicPr>
        <p:blipFill>
          <a:blip r:embed="rId32" cstate="screen">
            <a:extLst>
              <a:ext uri="{28A0092B-C50C-407E-A947-70E740481C1C}">
                <a14:useLocalDpi xmlns:a14="http://schemas.microsoft.com/office/drawing/2010/main"/>
              </a:ext>
            </a:extLst>
          </a:blip>
          <a:srcRect/>
          <a:stretch>
            <a:fillRect/>
          </a:stretch>
        </p:blipFill>
        <p:spPr bwMode="auto">
          <a:xfrm>
            <a:off x="1642602" y="2899831"/>
            <a:ext cx="550384" cy="548640"/>
          </a:xfrm>
          <a:prstGeom prst="roundRect">
            <a:avLst>
              <a:gd name="adj" fmla="val 8594"/>
            </a:avLst>
          </a:prstGeom>
          <a:solidFill>
            <a:srgbClr val="FFFFFF">
              <a:shade val="85000"/>
            </a:srgbClr>
          </a:solidFill>
          <a:ln w="3175">
            <a:noFill/>
          </a:ln>
          <a:effectLst/>
        </p:spPr>
      </p:pic>
      <p:pic>
        <p:nvPicPr>
          <p:cNvPr id="45" name="Picture 15" descr="D:\DATA\02011 PROJECTS\2011 PUBLICATIONS\All Publication Icons\2006 Anti Hacker Toolkit 3rd Edition.jpg"/>
          <p:cNvPicPr>
            <a:picLocks noChangeAspect="1" noChangeArrowheads="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2258808" y="2908045"/>
            <a:ext cx="550384" cy="548640"/>
          </a:xfrm>
          <a:prstGeom prst="roundRect">
            <a:avLst>
              <a:gd name="adj" fmla="val 8594"/>
            </a:avLst>
          </a:prstGeom>
          <a:solidFill>
            <a:srgbClr val="FFFFFF">
              <a:shade val="85000"/>
            </a:srgbClr>
          </a:solidFill>
          <a:ln w="3175">
            <a:noFill/>
          </a:ln>
          <a:effectLst/>
        </p:spPr>
      </p:pic>
      <p:pic>
        <p:nvPicPr>
          <p:cNvPr id="46" name="Picture 16" descr="D:\DATA\02011 PROJECTS\2011 PUBLICATIONS\All Publication Icons\2006 Digital Crime and Forensic Science in CyberSpace.jpg"/>
          <p:cNvPicPr>
            <a:picLocks noChangeAspect="1" noChangeArrowheads="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2875014" y="2899831"/>
            <a:ext cx="550384" cy="548640"/>
          </a:xfrm>
          <a:prstGeom prst="roundRect">
            <a:avLst>
              <a:gd name="adj" fmla="val 8594"/>
            </a:avLst>
          </a:prstGeom>
          <a:solidFill>
            <a:srgbClr val="FFFFFF">
              <a:shade val="85000"/>
            </a:srgbClr>
          </a:solidFill>
          <a:ln w="3175">
            <a:noFill/>
          </a:ln>
          <a:effectLst/>
        </p:spPr>
      </p:pic>
      <p:pic>
        <p:nvPicPr>
          <p:cNvPr id="47" name="Picture 18" descr="D:\DATA\02011 PROJECTS\2011 PUBLICATIONS\All Publication Icons\2009 Computer Security Handbook 5th Edition.jpg"/>
          <p:cNvPicPr>
            <a:picLocks noChangeAspect="1" noChangeArrowheads="1"/>
          </p:cNvPicPr>
          <p:nvPr/>
        </p:nvPicPr>
        <p:blipFill>
          <a:blip r:embed="rId35" cstate="screen">
            <a:extLst>
              <a:ext uri="{28A0092B-C50C-407E-A947-70E740481C1C}">
                <a14:useLocalDpi xmlns:a14="http://schemas.microsoft.com/office/drawing/2010/main"/>
              </a:ext>
            </a:extLst>
          </a:blip>
          <a:srcRect/>
          <a:stretch>
            <a:fillRect/>
          </a:stretch>
        </p:blipFill>
        <p:spPr bwMode="auto">
          <a:xfrm>
            <a:off x="4723632" y="2899831"/>
            <a:ext cx="550384" cy="548640"/>
          </a:xfrm>
          <a:prstGeom prst="roundRect">
            <a:avLst>
              <a:gd name="adj" fmla="val 8594"/>
            </a:avLst>
          </a:prstGeom>
          <a:solidFill>
            <a:srgbClr val="FFFFFF">
              <a:shade val="85000"/>
            </a:srgbClr>
          </a:solidFill>
          <a:ln w="3175">
            <a:noFill/>
          </a:ln>
          <a:effectLst/>
        </p:spPr>
      </p:pic>
      <p:pic>
        <p:nvPicPr>
          <p:cNvPr id="49" name="Picture 20" descr="D:\DATA\02011 PROJECTS\2011 PUBLICATIONS\All Publication Icons\2007 IT Auditing 1st Edition.jpg"/>
          <p:cNvPicPr>
            <a:picLocks noChangeAspect="1" noChangeArrowheads="1"/>
          </p:cNvPicPr>
          <p:nvPr/>
        </p:nvPicPr>
        <p:blipFill>
          <a:blip r:embed="rId36" cstate="screen">
            <a:extLst>
              <a:ext uri="{28A0092B-C50C-407E-A947-70E740481C1C}">
                <a14:useLocalDpi xmlns:a14="http://schemas.microsoft.com/office/drawing/2010/main"/>
              </a:ext>
            </a:extLst>
          </a:blip>
          <a:srcRect/>
          <a:stretch>
            <a:fillRect/>
          </a:stretch>
        </p:blipFill>
        <p:spPr bwMode="auto">
          <a:xfrm>
            <a:off x="3491220" y="2899831"/>
            <a:ext cx="550384" cy="548640"/>
          </a:xfrm>
          <a:prstGeom prst="roundRect">
            <a:avLst>
              <a:gd name="adj" fmla="val 8594"/>
            </a:avLst>
          </a:prstGeom>
          <a:solidFill>
            <a:srgbClr val="FFFFFF">
              <a:shade val="85000"/>
            </a:srgbClr>
          </a:solidFill>
          <a:ln w="3175">
            <a:noFill/>
          </a:ln>
          <a:effectLst/>
        </p:spPr>
      </p:pic>
      <p:pic>
        <p:nvPicPr>
          <p:cNvPr id="50" name="Picture 49"/>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7188456" y="2899831"/>
            <a:ext cx="550384" cy="548640"/>
          </a:xfrm>
          <a:prstGeom prst="roundRect">
            <a:avLst>
              <a:gd name="adj" fmla="val 8594"/>
            </a:avLst>
          </a:prstGeom>
          <a:solidFill>
            <a:srgbClr val="FFFFFF">
              <a:shade val="85000"/>
            </a:srgbClr>
          </a:solidFill>
          <a:ln w="3175">
            <a:noFill/>
          </a:ln>
          <a:effectLst/>
        </p:spPr>
      </p:pic>
      <p:pic>
        <p:nvPicPr>
          <p:cNvPr id="51" name="Picture 2" descr="Computer Security Handbook, Set"/>
          <p:cNvPicPr>
            <a:picLocks noChangeAspect="1" noChangeArrowheads="1"/>
          </p:cNvPicPr>
          <p:nvPr/>
        </p:nvPicPr>
        <p:blipFill>
          <a:blip r:embed="rId38" cstate="screen">
            <a:extLst>
              <a:ext uri="{28A0092B-C50C-407E-A947-70E740481C1C}">
                <a14:useLocalDpi xmlns:a14="http://schemas.microsoft.com/office/drawing/2010/main"/>
              </a:ext>
            </a:extLst>
          </a:blip>
          <a:srcRect/>
          <a:stretch>
            <a:fillRect/>
          </a:stretch>
        </p:blipFill>
        <p:spPr bwMode="auto">
          <a:xfrm>
            <a:off x="6572250" y="2910047"/>
            <a:ext cx="550384" cy="548640"/>
          </a:xfrm>
          <a:prstGeom prst="roundRect">
            <a:avLst>
              <a:gd name="adj" fmla="val 8594"/>
            </a:avLst>
          </a:prstGeom>
          <a:solidFill>
            <a:srgbClr val="FFFFFF">
              <a:shade val="85000"/>
            </a:srgbClr>
          </a:solidFill>
          <a:ln w="3175">
            <a:noFill/>
          </a:ln>
          <a:effectLst/>
        </p:spPr>
      </p:pic>
      <p:pic>
        <p:nvPicPr>
          <p:cNvPr id="52" name="Picture 51"/>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4107426" y="2899831"/>
            <a:ext cx="550384" cy="548640"/>
          </a:xfrm>
          <a:prstGeom prst="roundRect">
            <a:avLst>
              <a:gd name="adj" fmla="val 8594"/>
            </a:avLst>
          </a:prstGeom>
          <a:solidFill>
            <a:srgbClr val="FFFFFF">
              <a:shade val="85000"/>
            </a:srgbClr>
          </a:solidFill>
          <a:ln w="3175">
            <a:noFill/>
          </a:ln>
          <a:effectLst/>
        </p:spPr>
      </p:pic>
      <p:pic>
        <p:nvPicPr>
          <p:cNvPr id="48" name="Picture 19" descr="D:\DATA\02011 PROJECTS\2011 PUBLICATIONS\All Publication Icons\2009 Hacking Exposed Computer Forensics 2nd Edition.jpg"/>
          <p:cNvPicPr>
            <a:picLocks noChangeAspect="1" noChangeArrowheads="1"/>
          </p:cNvPicPr>
          <p:nvPr/>
        </p:nvPicPr>
        <p:blipFill>
          <a:blip r:embed="rId40" cstate="screen">
            <a:extLst>
              <a:ext uri="{28A0092B-C50C-407E-A947-70E740481C1C}">
                <a14:useLocalDpi xmlns:a14="http://schemas.microsoft.com/office/drawing/2010/main"/>
              </a:ext>
            </a:extLst>
          </a:blip>
          <a:srcRect/>
          <a:stretch>
            <a:fillRect/>
          </a:stretch>
        </p:blipFill>
        <p:spPr bwMode="auto">
          <a:xfrm>
            <a:off x="5339838" y="2908045"/>
            <a:ext cx="550384" cy="548640"/>
          </a:xfrm>
          <a:prstGeom prst="roundRect">
            <a:avLst>
              <a:gd name="adj" fmla="val 8594"/>
            </a:avLst>
          </a:prstGeom>
          <a:solidFill>
            <a:srgbClr val="FFFFFF">
              <a:shade val="85000"/>
            </a:srgbClr>
          </a:solidFill>
          <a:ln w="3175">
            <a:noFill/>
          </a:ln>
          <a:effectLst/>
        </p:spPr>
      </p:pic>
      <p:pic>
        <p:nvPicPr>
          <p:cNvPr id="10" name="Picture 9"/>
          <p:cNvPicPr>
            <a:picLocks noChangeAspect="1"/>
          </p:cNvPicPr>
          <p:nvPr/>
        </p:nvPicPr>
        <p:blipFill>
          <a:blip r:embed="rId14"/>
          <a:stretch>
            <a:fillRect/>
          </a:stretch>
        </p:blipFill>
        <p:spPr>
          <a:xfrm>
            <a:off x="7278964" y="3952557"/>
            <a:ext cx="718455" cy="457200"/>
          </a:xfrm>
          <a:prstGeom prst="roundRect">
            <a:avLst>
              <a:gd name="adj" fmla="val 8594"/>
            </a:avLst>
          </a:prstGeom>
          <a:solidFill>
            <a:srgbClr val="FFFFFF">
              <a:shade val="85000"/>
            </a:srgbClr>
          </a:solidFill>
          <a:ln w="3175">
            <a:noFill/>
          </a:ln>
          <a:effectLst/>
        </p:spPr>
      </p:pic>
      <p:pic>
        <p:nvPicPr>
          <p:cNvPr id="16" name="Picture 15"/>
          <p:cNvPicPr>
            <a:picLocks noChangeAspect="1"/>
          </p:cNvPicPr>
          <p:nvPr/>
        </p:nvPicPr>
        <p:blipFill>
          <a:blip r:embed="rId41"/>
          <a:stretch>
            <a:fillRect/>
          </a:stretch>
        </p:blipFill>
        <p:spPr>
          <a:xfrm>
            <a:off x="5234752" y="3952557"/>
            <a:ext cx="1931830" cy="457200"/>
          </a:xfrm>
          <a:prstGeom prst="roundRect">
            <a:avLst>
              <a:gd name="adj" fmla="val 8594"/>
            </a:avLst>
          </a:prstGeom>
          <a:solidFill>
            <a:srgbClr val="FFFFFF">
              <a:shade val="85000"/>
            </a:srgbClr>
          </a:solidFill>
          <a:ln w="3175">
            <a:noFill/>
          </a:ln>
          <a:effectLst/>
        </p:spPr>
      </p:pic>
      <p:pic>
        <p:nvPicPr>
          <p:cNvPr id="17" name="Picture 1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0754" y="3952557"/>
            <a:ext cx="1283370" cy="457200"/>
          </a:xfrm>
          <a:prstGeom prst="roundRect">
            <a:avLst>
              <a:gd name="adj" fmla="val 8594"/>
            </a:avLst>
          </a:prstGeom>
          <a:solidFill>
            <a:srgbClr val="FFFFFF">
              <a:shade val="85000"/>
            </a:srgbClr>
          </a:solidFill>
          <a:ln w="3175">
            <a:noFill/>
          </a:ln>
          <a:effectLst/>
        </p:spPr>
      </p:pic>
      <p:pic>
        <p:nvPicPr>
          <p:cNvPr id="18" name="Picture 17"/>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1776506" y="3952557"/>
            <a:ext cx="998620" cy="457200"/>
          </a:xfrm>
          <a:prstGeom prst="roundRect">
            <a:avLst>
              <a:gd name="adj" fmla="val 8594"/>
            </a:avLst>
          </a:prstGeom>
          <a:solidFill>
            <a:srgbClr val="FFFFFF">
              <a:shade val="85000"/>
            </a:srgbClr>
          </a:solidFill>
          <a:ln w="3175">
            <a:noFill/>
          </a:ln>
          <a:effectLst/>
        </p:spPr>
      </p:pic>
      <p:pic>
        <p:nvPicPr>
          <p:cNvPr id="20" name="Picture 19"/>
          <p:cNvPicPr>
            <a:picLocks noChangeAspect="1"/>
          </p:cNvPicPr>
          <p:nvPr/>
        </p:nvPicPr>
        <p:blipFill>
          <a:blip r:embed="rId7"/>
          <a:stretch>
            <a:fillRect/>
          </a:stretch>
        </p:blipFill>
        <p:spPr>
          <a:xfrm>
            <a:off x="3793105" y="3952557"/>
            <a:ext cx="1329265" cy="457200"/>
          </a:xfrm>
          <a:prstGeom prst="roundRect">
            <a:avLst>
              <a:gd name="adj" fmla="val 8594"/>
            </a:avLst>
          </a:prstGeom>
          <a:solidFill>
            <a:srgbClr val="FFFFFF">
              <a:shade val="85000"/>
            </a:srgbClr>
          </a:solidFill>
          <a:ln w="3175">
            <a:noFill/>
          </a:ln>
          <a:effectLst/>
        </p:spPr>
      </p:pic>
      <p:pic>
        <p:nvPicPr>
          <p:cNvPr id="21" name="Picture 20"/>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887508" y="3952557"/>
            <a:ext cx="793215" cy="457200"/>
          </a:xfrm>
          <a:prstGeom prst="roundRect">
            <a:avLst>
              <a:gd name="adj" fmla="val 8594"/>
            </a:avLst>
          </a:prstGeom>
          <a:solidFill>
            <a:srgbClr val="FFFFFF">
              <a:shade val="85000"/>
            </a:srgbClr>
          </a:solidFill>
          <a:ln w="3175">
            <a:noFill/>
          </a:ln>
          <a:effectLst/>
        </p:spPr>
      </p:pic>
      <p:sp>
        <p:nvSpPr>
          <p:cNvPr id="66" name="Rectangle 65"/>
          <p:cNvSpPr/>
          <p:nvPr/>
        </p:nvSpPr>
        <p:spPr>
          <a:xfrm>
            <a:off x="4491300" y="1449236"/>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EDUCATION</a:t>
            </a:r>
          </a:p>
        </p:txBody>
      </p:sp>
      <p:sp>
        <p:nvSpPr>
          <p:cNvPr id="68" name="Rectangle 67"/>
          <p:cNvSpPr/>
          <p:nvPr/>
        </p:nvSpPr>
        <p:spPr>
          <a:xfrm>
            <a:off x="4476909" y="470186"/>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EMPLOYMENT</a:t>
            </a:r>
          </a:p>
        </p:txBody>
      </p:sp>
      <p:sp>
        <p:nvSpPr>
          <p:cNvPr id="70" name="Rectangle 69"/>
          <p:cNvSpPr/>
          <p:nvPr/>
        </p:nvSpPr>
        <p:spPr>
          <a:xfrm>
            <a:off x="235036" y="3574898"/>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PROJECTS</a:t>
            </a:r>
          </a:p>
        </p:txBody>
      </p:sp>
      <p:sp>
        <p:nvSpPr>
          <p:cNvPr id="72" name="Rectangle 71"/>
          <p:cNvSpPr/>
          <p:nvPr/>
        </p:nvSpPr>
        <p:spPr>
          <a:xfrm>
            <a:off x="230652" y="2517942"/>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BOOKS</a:t>
            </a:r>
          </a:p>
        </p:txBody>
      </p:sp>
      <p:sp>
        <p:nvSpPr>
          <p:cNvPr id="74" name="Rectangle 73"/>
          <p:cNvSpPr/>
          <p:nvPr/>
        </p:nvSpPr>
        <p:spPr>
          <a:xfrm>
            <a:off x="8637249" y="1444832"/>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CERTIFICATIONS</a:t>
            </a:r>
          </a:p>
        </p:txBody>
      </p:sp>
      <p:sp>
        <p:nvSpPr>
          <p:cNvPr id="76" name="Rectangle 75"/>
          <p:cNvSpPr/>
          <p:nvPr/>
        </p:nvSpPr>
        <p:spPr>
          <a:xfrm>
            <a:off x="243802" y="4537447"/>
            <a:ext cx="3065530"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SPEAKING ENGAGEMENTS</a:t>
            </a:r>
          </a:p>
        </p:txBody>
      </p:sp>
      <p:sp>
        <p:nvSpPr>
          <p:cNvPr id="77" name="Right Arrow 119"/>
          <p:cNvSpPr/>
          <p:nvPr/>
        </p:nvSpPr>
        <p:spPr>
          <a:xfrm>
            <a:off x="6618582" y="4777945"/>
            <a:ext cx="5112745" cy="1927655"/>
          </a:xfrm>
          <a:prstGeom prst="rect">
            <a:avLst/>
          </a:prstGeom>
          <a:solidFill>
            <a:schemeClr val="bg1"/>
          </a:solidFill>
          <a:ln>
            <a:gradFill flip="none" rotWithShape="1">
              <a:gsLst>
                <a:gs pos="84000">
                  <a:schemeClr val="accent1">
                    <a:lumMod val="5000"/>
                    <a:lumOff val="95000"/>
                  </a:schemeClr>
                </a:gs>
                <a:gs pos="100000">
                  <a:schemeClr val="tx1"/>
                </a:gs>
              </a:gsLst>
              <a:lin ang="1620000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8" name="Rectangle 77"/>
          <p:cNvSpPr/>
          <p:nvPr/>
        </p:nvSpPr>
        <p:spPr>
          <a:xfrm>
            <a:off x="6612819" y="4537447"/>
            <a:ext cx="3993083" cy="276999"/>
          </a:xfrm>
          <a:prstGeom prst="rect">
            <a:avLst/>
          </a:prstGeom>
          <a:noFill/>
          <a:ln w="34925">
            <a:noFill/>
          </a:ln>
          <a:effectLst/>
        </p:spPr>
        <p:txBody>
          <a:bodyPr wrap="square">
            <a:spAutoFit/>
          </a:bodyPr>
          <a:lstStyle/>
          <a:p>
            <a:r>
              <a:rPr lang="en-US" sz="1200" dirty="0">
                <a:ln w="0"/>
                <a:solidFill>
                  <a:schemeClr val="tx1">
                    <a:lumMod val="75000"/>
                  </a:schemeClr>
                </a:solidFill>
                <a:effectLst>
                  <a:outerShdw blurRad="38100" dist="19050" dir="2700000" algn="tl" rotWithShape="0">
                    <a:schemeClr val="dk1">
                      <a:alpha val="40000"/>
                    </a:schemeClr>
                  </a:outerShdw>
                </a:effectLst>
                <a:latin typeface="Century Gothic" panose="020B0502020202020204" pitchFamily="34" charset="0"/>
              </a:rPr>
              <a:t>REGULATIONS, STANDARDS, AND BEST PRACTICES</a:t>
            </a:r>
          </a:p>
        </p:txBody>
      </p:sp>
      <p:pic>
        <p:nvPicPr>
          <p:cNvPr id="98" name="Picture 97"/>
          <p:cNvPicPr>
            <a:picLocks noChangeAspect="1"/>
          </p:cNvPicPr>
          <p:nvPr/>
        </p:nvPicPr>
        <p:blipFill>
          <a:blip r:embed="rId43"/>
          <a:stretch>
            <a:fillRect/>
          </a:stretch>
        </p:blipFill>
        <p:spPr>
          <a:xfrm>
            <a:off x="6709973" y="841692"/>
            <a:ext cx="828675" cy="457200"/>
          </a:xfrm>
          <a:prstGeom prst="roundRect">
            <a:avLst>
              <a:gd name="adj" fmla="val 8594"/>
            </a:avLst>
          </a:prstGeom>
          <a:solidFill>
            <a:srgbClr val="FFFFFF">
              <a:shade val="85000"/>
            </a:srgbClr>
          </a:solidFill>
          <a:ln w="3175">
            <a:noFill/>
          </a:ln>
          <a:effectLst/>
        </p:spPr>
      </p:pic>
      <p:pic>
        <p:nvPicPr>
          <p:cNvPr id="102" name="Picture 101"/>
          <p:cNvPicPr>
            <a:picLocks noChangeAspect="1"/>
          </p:cNvPicPr>
          <p:nvPr/>
        </p:nvPicPr>
        <p:blipFill>
          <a:blip r:embed="rId44" cstate="screen">
            <a:extLst>
              <a:ext uri="{28A0092B-C50C-407E-A947-70E740481C1C}">
                <a14:useLocalDpi xmlns:a14="http://schemas.microsoft.com/office/drawing/2010/main"/>
              </a:ext>
            </a:extLst>
          </a:blip>
          <a:stretch>
            <a:fillRect/>
          </a:stretch>
        </p:blipFill>
        <p:spPr>
          <a:xfrm>
            <a:off x="8109801" y="3952557"/>
            <a:ext cx="457200" cy="457200"/>
          </a:xfrm>
          <a:prstGeom prst="roundRect">
            <a:avLst>
              <a:gd name="adj" fmla="val 8594"/>
            </a:avLst>
          </a:prstGeom>
          <a:solidFill>
            <a:srgbClr val="FFFFFF">
              <a:shade val="85000"/>
            </a:srgbClr>
          </a:solidFill>
          <a:ln w="3175">
            <a:noFill/>
          </a:ln>
          <a:effectLst/>
        </p:spPr>
      </p:pic>
      <p:pic>
        <p:nvPicPr>
          <p:cNvPr id="103" name="Picture 102"/>
          <p:cNvPicPr>
            <a:picLocks noChangeAspect="1"/>
          </p:cNvPicPr>
          <p:nvPr/>
        </p:nvPicPr>
        <p:blipFill>
          <a:blip r:embed="rId45"/>
          <a:stretch>
            <a:fillRect/>
          </a:stretch>
        </p:blipFill>
        <p:spPr>
          <a:xfrm>
            <a:off x="8679383" y="3952557"/>
            <a:ext cx="1084218" cy="457200"/>
          </a:xfrm>
          <a:prstGeom prst="roundRect">
            <a:avLst>
              <a:gd name="adj" fmla="val 8594"/>
            </a:avLst>
          </a:prstGeom>
          <a:solidFill>
            <a:srgbClr val="FFFFFF">
              <a:shade val="85000"/>
            </a:srgbClr>
          </a:solidFill>
          <a:ln w="3175">
            <a:noFill/>
          </a:ln>
          <a:effectLst/>
        </p:spPr>
      </p:pic>
      <p:pic>
        <p:nvPicPr>
          <p:cNvPr id="104" name="Picture 103"/>
          <p:cNvPicPr>
            <a:picLocks noChangeAspect="1"/>
          </p:cNvPicPr>
          <p:nvPr/>
        </p:nvPicPr>
        <p:blipFill>
          <a:blip r:embed="rId46"/>
          <a:stretch>
            <a:fillRect/>
          </a:stretch>
        </p:blipFill>
        <p:spPr>
          <a:xfrm>
            <a:off x="9875982" y="3952557"/>
            <a:ext cx="1741714" cy="457200"/>
          </a:xfrm>
          <a:prstGeom prst="roundRect">
            <a:avLst>
              <a:gd name="adj" fmla="val 8594"/>
            </a:avLst>
          </a:prstGeom>
          <a:solidFill>
            <a:srgbClr val="FFFFFF">
              <a:shade val="85000"/>
            </a:srgbClr>
          </a:solidFill>
          <a:ln w="3175">
            <a:noFill/>
          </a:ln>
          <a:effectLst/>
        </p:spPr>
      </p:pic>
      <p:grpSp>
        <p:nvGrpSpPr>
          <p:cNvPr id="32" name="Group 31"/>
          <p:cNvGrpSpPr/>
          <p:nvPr/>
        </p:nvGrpSpPr>
        <p:grpSpPr>
          <a:xfrm>
            <a:off x="256169" y="1607598"/>
            <a:ext cx="3172831" cy="276999"/>
            <a:chOff x="256169" y="1559695"/>
            <a:chExt cx="3172831" cy="276999"/>
          </a:xfrm>
          <a:effectLst/>
        </p:grpSpPr>
        <p:sp>
          <p:nvSpPr>
            <p:cNvPr id="89" name="Rectangle 88"/>
            <p:cNvSpPr/>
            <p:nvPr/>
          </p:nvSpPr>
          <p:spPr>
            <a:xfrm>
              <a:off x="499993" y="1559695"/>
              <a:ext cx="2929007" cy="276999"/>
            </a:xfrm>
            <a:prstGeom prst="rect">
              <a:avLst/>
            </a:prstGeom>
          </p:spPr>
          <p:txBody>
            <a:bodyPr wrap="none">
              <a:spAutoFit/>
            </a:bodyPr>
            <a:lstStyle/>
            <a:p>
              <a:r>
                <a:rPr lang="en-US" sz="1200" dirty="0">
                  <a:latin typeface="Century Gothic" panose="020B0502020202020204" pitchFamily="34" charset="0"/>
                  <a:hlinkClick r:id="rId47"/>
                </a:rPr>
                <a:t>http://www.cloudauditcontrols.com</a:t>
              </a:r>
              <a:r>
                <a:rPr lang="en-US" sz="1200" dirty="0">
                  <a:latin typeface="Century Gothic" panose="020B0502020202020204" pitchFamily="34" charset="0"/>
                </a:rPr>
                <a:t> </a:t>
              </a:r>
            </a:p>
          </p:txBody>
        </p:sp>
        <p:pic>
          <p:nvPicPr>
            <p:cNvPr id="90" name="Picture 89"/>
            <p:cNvPicPr>
              <a:picLocks noChangeAspect="1"/>
            </p:cNvPicPr>
            <p:nvPr/>
          </p:nvPicPr>
          <p:blipFill>
            <a:blip r:embed="rId48" cstate="screen">
              <a:extLst>
                <a:ext uri="{28A0092B-C50C-407E-A947-70E740481C1C}">
                  <a14:useLocalDpi xmlns:a14="http://schemas.microsoft.com/office/drawing/2010/main"/>
                </a:ext>
              </a:extLst>
            </a:blip>
            <a:stretch>
              <a:fillRect/>
            </a:stretch>
          </p:blipFill>
          <p:spPr>
            <a:xfrm>
              <a:off x="256169" y="1584106"/>
              <a:ext cx="228600" cy="228600"/>
            </a:xfrm>
            <a:prstGeom prst="roundRect">
              <a:avLst>
                <a:gd name="adj" fmla="val 8594"/>
              </a:avLst>
            </a:prstGeom>
            <a:solidFill>
              <a:srgbClr val="FFFFFF">
                <a:shade val="85000"/>
              </a:srgbClr>
            </a:solidFill>
            <a:ln w="3175">
              <a:noFill/>
            </a:ln>
            <a:effectLst>
              <a:reflection blurRad="12700" stA="38000" endPos="28000" dist="5000" dir="5400000" sy="-100000" algn="bl" rotWithShape="0"/>
            </a:effectLst>
          </p:spPr>
        </p:pic>
      </p:grpSp>
      <p:grpSp>
        <p:nvGrpSpPr>
          <p:cNvPr id="34" name="Group 33"/>
          <p:cNvGrpSpPr/>
          <p:nvPr/>
        </p:nvGrpSpPr>
        <p:grpSpPr>
          <a:xfrm>
            <a:off x="256169" y="1883257"/>
            <a:ext cx="3615260" cy="276999"/>
            <a:chOff x="256169" y="1835354"/>
            <a:chExt cx="3615260" cy="276999"/>
          </a:xfrm>
          <a:effectLst/>
        </p:grpSpPr>
        <p:pic>
          <p:nvPicPr>
            <p:cNvPr id="92" name="Picture 91"/>
            <p:cNvPicPr>
              <a:picLocks noChangeAspect="1"/>
            </p:cNvPicPr>
            <p:nvPr/>
          </p:nvPicPr>
          <p:blipFill>
            <a:blip r:embed="rId49" cstate="screen">
              <a:extLst>
                <a:ext uri="{28A0092B-C50C-407E-A947-70E740481C1C}">
                  <a14:useLocalDpi xmlns:a14="http://schemas.microsoft.com/office/drawing/2010/main"/>
                </a:ext>
              </a:extLst>
            </a:blip>
            <a:stretch>
              <a:fillRect/>
            </a:stretch>
          </p:blipFill>
          <p:spPr>
            <a:xfrm>
              <a:off x="256169" y="1860902"/>
              <a:ext cx="229293" cy="228600"/>
            </a:xfrm>
            <a:prstGeom prst="roundRect">
              <a:avLst>
                <a:gd name="adj" fmla="val 8594"/>
              </a:avLst>
            </a:prstGeom>
            <a:solidFill>
              <a:srgbClr val="FFFFFF">
                <a:shade val="85000"/>
              </a:srgbClr>
            </a:solidFill>
            <a:ln w="3175">
              <a:noFill/>
            </a:ln>
            <a:effectLst>
              <a:reflection blurRad="12700" stA="38000" endPos="28000" dist="5000" dir="5400000" sy="-100000" algn="bl" rotWithShape="0"/>
            </a:effectLst>
          </p:spPr>
        </p:pic>
        <p:sp>
          <p:nvSpPr>
            <p:cNvPr id="93" name="Rectangle 92"/>
            <p:cNvSpPr/>
            <p:nvPr/>
          </p:nvSpPr>
          <p:spPr>
            <a:xfrm>
              <a:off x="499993" y="1835354"/>
              <a:ext cx="3371436" cy="276999"/>
            </a:xfrm>
            <a:prstGeom prst="rect">
              <a:avLst/>
            </a:prstGeom>
          </p:spPr>
          <p:txBody>
            <a:bodyPr wrap="none">
              <a:spAutoFit/>
            </a:bodyPr>
            <a:lstStyle/>
            <a:p>
              <a:r>
                <a:rPr lang="en-US" sz="1200" dirty="0">
                  <a:latin typeface="Century Gothic" panose="020B0502020202020204" pitchFamily="34" charset="0"/>
                  <a:hlinkClick r:id="rId50"/>
                </a:rPr>
                <a:t>http://www.linkedin.com/christopherdavis</a:t>
              </a:r>
              <a:r>
                <a:rPr lang="en-US" sz="1200" dirty="0">
                  <a:latin typeface="Century Gothic" panose="020B0502020202020204" pitchFamily="34" charset="0"/>
                </a:rPr>
                <a:t> </a:t>
              </a:r>
            </a:p>
          </p:txBody>
        </p:sp>
      </p:grpSp>
      <p:grpSp>
        <p:nvGrpSpPr>
          <p:cNvPr id="37" name="Group 36"/>
          <p:cNvGrpSpPr/>
          <p:nvPr/>
        </p:nvGrpSpPr>
        <p:grpSpPr>
          <a:xfrm>
            <a:off x="256169" y="2161401"/>
            <a:ext cx="3791590" cy="276999"/>
            <a:chOff x="256169" y="2113498"/>
            <a:chExt cx="3791590" cy="276999"/>
          </a:xfrm>
          <a:effectLst/>
        </p:grpSpPr>
        <p:pic>
          <p:nvPicPr>
            <p:cNvPr id="95" name="Picture 94"/>
            <p:cNvPicPr>
              <a:picLocks noChangeAspect="1"/>
            </p:cNvPicPr>
            <p:nvPr/>
          </p:nvPicPr>
          <p:blipFill>
            <a:blip r:embed="rId51" cstate="screen">
              <a:extLst>
                <a:ext uri="{28A0092B-C50C-407E-A947-70E740481C1C}">
                  <a14:useLocalDpi xmlns:a14="http://schemas.microsoft.com/office/drawing/2010/main"/>
                </a:ext>
              </a:extLst>
            </a:blip>
            <a:stretch>
              <a:fillRect/>
            </a:stretch>
          </p:blipFill>
          <p:spPr>
            <a:xfrm>
              <a:off x="256169" y="2137697"/>
              <a:ext cx="230771" cy="228600"/>
            </a:xfrm>
            <a:prstGeom prst="roundRect">
              <a:avLst>
                <a:gd name="adj" fmla="val 8594"/>
              </a:avLst>
            </a:prstGeom>
            <a:solidFill>
              <a:srgbClr val="FFFFFF">
                <a:shade val="85000"/>
              </a:srgbClr>
            </a:solidFill>
            <a:ln w="3175">
              <a:noFill/>
            </a:ln>
            <a:effectLst>
              <a:reflection blurRad="12700" stA="38000" endPos="28000" dist="5000" dir="5400000" sy="-100000" algn="bl" rotWithShape="0"/>
            </a:effectLst>
          </p:spPr>
        </p:pic>
        <p:sp>
          <p:nvSpPr>
            <p:cNvPr id="96" name="Rectangle 95"/>
            <p:cNvSpPr/>
            <p:nvPr/>
          </p:nvSpPr>
          <p:spPr>
            <a:xfrm>
              <a:off x="499993" y="2113498"/>
              <a:ext cx="3547766" cy="276999"/>
            </a:xfrm>
            <a:prstGeom prst="rect">
              <a:avLst/>
            </a:prstGeom>
          </p:spPr>
          <p:txBody>
            <a:bodyPr wrap="none">
              <a:spAutoFit/>
            </a:bodyPr>
            <a:lstStyle/>
            <a:p>
              <a:r>
                <a:rPr lang="en-US" sz="1200" dirty="0">
                  <a:latin typeface="Century Gothic" panose="020B0502020202020204" pitchFamily="34" charset="0"/>
                  <a:hlinkClick r:id="rId52"/>
                </a:rPr>
                <a:t>https://www.amazon.com/author/chrisdavis</a:t>
              </a:r>
              <a:r>
                <a:rPr lang="en-US" sz="1200" dirty="0">
                  <a:latin typeface="Century Gothic" panose="020B0502020202020204" pitchFamily="34" charset="0"/>
                </a:rPr>
                <a:t> </a:t>
              </a:r>
            </a:p>
          </p:txBody>
        </p:sp>
      </p:grpSp>
      <p:pic>
        <p:nvPicPr>
          <p:cNvPr id="99" name="Picture 2" descr="About the Author"/>
          <p:cNvPicPr>
            <a:picLocks noChangeAspect="1" noChangeArrowheads="1"/>
          </p:cNvPicPr>
          <p:nvPr/>
        </p:nvPicPr>
        <p:blipFill>
          <a:blip r:embed="rId53" cstate="screen">
            <a:extLst>
              <a:ext uri="{28A0092B-C50C-407E-A947-70E740481C1C}">
                <a14:useLocalDpi xmlns:a14="http://schemas.microsoft.com/office/drawing/2010/main"/>
              </a:ext>
            </a:extLst>
          </a:blip>
          <a:srcRect/>
          <a:stretch>
            <a:fillRect/>
          </a:stretch>
        </p:blipFill>
        <p:spPr bwMode="auto">
          <a:xfrm>
            <a:off x="248185" y="311260"/>
            <a:ext cx="1250060" cy="125006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1499421" y="304800"/>
            <a:ext cx="3065530" cy="646331"/>
          </a:xfrm>
          <a:prstGeom prst="rect">
            <a:avLst/>
          </a:prstGeom>
          <a:noFill/>
          <a:ln w="34925">
            <a:noFill/>
          </a:ln>
          <a:effectLst/>
        </p:spPr>
        <p:txBody>
          <a:bodyPr wrap="square" lIns="91440">
            <a:spAutoFit/>
          </a:bodyPr>
          <a:lstStyle/>
          <a:p>
            <a:r>
              <a:rPr lang="en-US" sz="2400" b="1" dirty="0">
                <a:ln w="0"/>
                <a:solidFill>
                  <a:schemeClr val="tx1">
                    <a:lumMod val="75000"/>
                  </a:schemeClr>
                </a:solidFill>
                <a:latin typeface="Century Gothic" panose="020B0502020202020204" pitchFamily="34" charset="0"/>
              </a:rPr>
              <a:t>Chris Davis</a:t>
            </a:r>
          </a:p>
          <a:p>
            <a:r>
              <a:rPr lang="en-US" sz="1100" i="1" spc="250" dirty="0">
                <a:ln w="0"/>
                <a:latin typeface="Century Gothic" panose="020B0502020202020204" pitchFamily="34" charset="0"/>
              </a:rPr>
              <a:t>Visual Profile</a:t>
            </a:r>
          </a:p>
        </p:txBody>
      </p:sp>
      <p:sp>
        <p:nvSpPr>
          <p:cNvPr id="111" name="Rectangle 110"/>
          <p:cNvSpPr/>
          <p:nvPr/>
        </p:nvSpPr>
        <p:spPr>
          <a:xfrm>
            <a:off x="1498245" y="1138535"/>
            <a:ext cx="3065530" cy="461665"/>
          </a:xfrm>
          <a:prstGeom prst="rect">
            <a:avLst/>
          </a:prstGeom>
          <a:noFill/>
          <a:ln w="34925">
            <a:noFill/>
          </a:ln>
          <a:effectLst/>
        </p:spPr>
        <p:txBody>
          <a:bodyPr wrap="square">
            <a:spAutoFit/>
          </a:bodyPr>
          <a:lstStyle/>
          <a:p>
            <a:r>
              <a:rPr lang="en-US" sz="1200" dirty="0">
                <a:latin typeface="Century Gothic" panose="020B0502020202020204" pitchFamily="34" charset="0"/>
              </a:rPr>
              <a:t>Prosper, Texas</a:t>
            </a:r>
          </a:p>
          <a:p>
            <a:r>
              <a:rPr lang="en-US" sz="1200" dirty="0">
                <a:latin typeface="Century Gothic" panose="020B0502020202020204" pitchFamily="34" charset="0"/>
                <a:hlinkClick r:id="rId54"/>
              </a:rPr>
              <a:t>chris@securethebits.com</a:t>
            </a:r>
            <a:endParaRPr lang="en-US" sz="1200" dirty="0">
              <a:latin typeface="Century Gothic" panose="020B0502020202020204" pitchFamily="34" charset="0"/>
            </a:endParaRPr>
          </a:p>
        </p:txBody>
      </p:sp>
      <p:pic>
        <p:nvPicPr>
          <p:cNvPr id="24" name="Picture 23"/>
          <p:cNvPicPr>
            <a:picLocks noChangeAspect="1"/>
          </p:cNvPicPr>
          <p:nvPr/>
        </p:nvPicPr>
        <p:blipFill rotWithShape="1">
          <a:blip r:embed="rId55" cstate="screen">
            <a:extLst>
              <a:ext uri="{28A0092B-C50C-407E-A947-70E740481C1C}">
                <a14:useLocalDpi xmlns:a14="http://schemas.microsoft.com/office/drawing/2010/main"/>
              </a:ext>
            </a:extLst>
          </a:blip>
          <a:srcRect/>
          <a:stretch/>
        </p:blipFill>
        <p:spPr>
          <a:xfrm>
            <a:off x="8808506" y="2971800"/>
            <a:ext cx="559820" cy="457200"/>
          </a:xfrm>
          <a:prstGeom prst="roundRect">
            <a:avLst>
              <a:gd name="adj" fmla="val 8594"/>
            </a:avLst>
          </a:prstGeom>
          <a:solidFill>
            <a:srgbClr val="FFFFFF">
              <a:shade val="85000"/>
            </a:srgbClr>
          </a:solidFill>
          <a:ln w="3175">
            <a:noFill/>
          </a:ln>
          <a:effectLst/>
        </p:spPr>
      </p:pic>
      <p:pic>
        <p:nvPicPr>
          <p:cNvPr id="26" name="Picture 25"/>
          <p:cNvPicPr>
            <a:picLocks noChangeAspect="1"/>
          </p:cNvPicPr>
          <p:nvPr/>
        </p:nvPicPr>
        <p:blipFill>
          <a:blip r:embed="rId56" cstate="screen">
            <a:extLst>
              <a:ext uri="{28A0092B-C50C-407E-A947-70E740481C1C}">
                <a14:useLocalDpi xmlns:a14="http://schemas.microsoft.com/office/drawing/2010/main"/>
              </a:ext>
            </a:extLst>
          </a:blip>
          <a:stretch>
            <a:fillRect/>
          </a:stretch>
        </p:blipFill>
        <p:spPr>
          <a:xfrm>
            <a:off x="9484325" y="2971800"/>
            <a:ext cx="914400" cy="457200"/>
          </a:xfrm>
          <a:prstGeom prst="roundRect">
            <a:avLst>
              <a:gd name="adj" fmla="val 8594"/>
            </a:avLst>
          </a:prstGeom>
          <a:solidFill>
            <a:srgbClr val="FFFFFF">
              <a:shade val="85000"/>
            </a:srgbClr>
          </a:solidFill>
          <a:ln w="3175">
            <a:noFill/>
          </a:ln>
          <a:effectLst/>
        </p:spPr>
      </p:pic>
      <p:pic>
        <p:nvPicPr>
          <p:cNvPr id="80" name="Picture 79"/>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620650" y="841692"/>
            <a:ext cx="457200" cy="457200"/>
          </a:xfrm>
          <a:prstGeom prst="roundRect">
            <a:avLst>
              <a:gd name="adj" fmla="val 8594"/>
            </a:avLst>
          </a:prstGeom>
          <a:solidFill>
            <a:srgbClr val="FFFFFF">
              <a:shade val="85000"/>
            </a:srgbClr>
          </a:solidFill>
          <a:ln w="3175">
            <a:noFill/>
          </a:ln>
          <a:effectLst/>
        </p:spPr>
      </p:pic>
      <p:pic>
        <p:nvPicPr>
          <p:cNvPr id="56" name="Picture 55"/>
          <p:cNvPicPr>
            <a:picLocks noChangeAspect="1"/>
          </p:cNvPicPr>
          <p:nvPr/>
        </p:nvPicPr>
        <p:blipFill>
          <a:blip r:embed="rId57" cstate="screen">
            <a:extLst>
              <a:ext uri="{28A0092B-C50C-407E-A947-70E740481C1C}">
                <a14:useLocalDpi xmlns:a14="http://schemas.microsoft.com/office/drawing/2010/main"/>
              </a:ext>
            </a:extLst>
          </a:blip>
          <a:stretch>
            <a:fillRect/>
          </a:stretch>
        </p:blipFill>
        <p:spPr>
          <a:xfrm>
            <a:off x="10510248" y="2971800"/>
            <a:ext cx="552174" cy="457200"/>
          </a:xfrm>
          <a:prstGeom prst="roundRect">
            <a:avLst>
              <a:gd name="adj" fmla="val 8594"/>
            </a:avLst>
          </a:prstGeom>
          <a:solidFill>
            <a:srgbClr val="FFFFFF">
              <a:shade val="85000"/>
            </a:srgbClr>
          </a:solidFill>
          <a:ln w="3175">
            <a:noFill/>
          </a:ln>
          <a:effectLst/>
        </p:spPr>
      </p:pic>
      <p:pic>
        <p:nvPicPr>
          <p:cNvPr id="81" name="Picture 2" descr="Image result for cobit iso nist pci fedramp hipaa"/>
          <p:cNvPicPr>
            <a:picLocks noChangeAspect="1" noChangeArrowheads="1"/>
          </p:cNvPicPr>
          <p:nvPr/>
        </p:nvPicPr>
        <p:blipFill>
          <a:blip r:embed="rId58" cstate="screen">
            <a:extLst>
              <a:ext uri="{28A0092B-C50C-407E-A947-70E740481C1C}">
                <a14:useLocalDpi xmlns:a14="http://schemas.microsoft.com/office/drawing/2010/main"/>
              </a:ext>
            </a:extLst>
          </a:blip>
          <a:srcRect/>
          <a:stretch>
            <a:fillRect/>
          </a:stretch>
        </p:blipFill>
        <p:spPr bwMode="auto">
          <a:xfrm>
            <a:off x="6739224" y="4913137"/>
            <a:ext cx="903130" cy="457200"/>
          </a:xfrm>
          <a:prstGeom prst="roundRect">
            <a:avLst>
              <a:gd name="adj" fmla="val 8594"/>
            </a:avLst>
          </a:prstGeom>
          <a:solidFill>
            <a:srgbClr val="FFFFFF">
              <a:shade val="85000"/>
            </a:srgbClr>
          </a:solidFill>
          <a:ln w="3175">
            <a:noFill/>
          </a:ln>
          <a:effectLst/>
        </p:spPr>
      </p:pic>
      <p:pic>
        <p:nvPicPr>
          <p:cNvPr id="82" name="Picture 4" descr="Image result for cobit iso nist pci fedramp hipaa"/>
          <p:cNvPicPr>
            <a:picLocks noChangeAspect="1" noChangeArrowheads="1"/>
          </p:cNvPicPr>
          <p:nvPr/>
        </p:nvPicPr>
        <p:blipFill>
          <a:blip r:embed="rId59" cstate="screen">
            <a:extLst>
              <a:ext uri="{28A0092B-C50C-407E-A947-70E740481C1C}">
                <a14:useLocalDpi xmlns:a14="http://schemas.microsoft.com/office/drawing/2010/main"/>
              </a:ext>
            </a:extLst>
          </a:blip>
          <a:srcRect/>
          <a:stretch>
            <a:fillRect/>
          </a:stretch>
        </p:blipFill>
        <p:spPr bwMode="auto">
          <a:xfrm>
            <a:off x="9591114" y="4913137"/>
            <a:ext cx="451565" cy="457200"/>
          </a:xfrm>
          <a:prstGeom prst="roundRect">
            <a:avLst>
              <a:gd name="adj" fmla="val 8594"/>
            </a:avLst>
          </a:prstGeom>
          <a:solidFill>
            <a:srgbClr val="FFFFFF">
              <a:shade val="85000"/>
            </a:srgbClr>
          </a:solidFill>
          <a:ln w="3175">
            <a:noFill/>
          </a:ln>
          <a:effectLst/>
        </p:spPr>
      </p:pic>
      <p:pic>
        <p:nvPicPr>
          <p:cNvPr id="83" name="Picture 16" descr="http://www.iso.org/iso/2012_iso-logo_print.png"/>
          <p:cNvPicPr>
            <a:picLocks noChangeAspect="1" noChangeArrowheads="1"/>
          </p:cNvPicPr>
          <p:nvPr/>
        </p:nvPicPr>
        <p:blipFill>
          <a:blip r:embed="rId60" cstate="screen">
            <a:extLst>
              <a:ext uri="{28A0092B-C50C-407E-A947-70E740481C1C}">
                <a14:useLocalDpi xmlns:a14="http://schemas.microsoft.com/office/drawing/2010/main"/>
              </a:ext>
            </a:extLst>
          </a:blip>
          <a:srcRect/>
          <a:stretch>
            <a:fillRect/>
          </a:stretch>
        </p:blipFill>
        <p:spPr bwMode="auto">
          <a:xfrm>
            <a:off x="6780350" y="5466460"/>
            <a:ext cx="491560" cy="457200"/>
          </a:xfrm>
          <a:prstGeom prst="roundRect">
            <a:avLst>
              <a:gd name="adj" fmla="val 8594"/>
            </a:avLst>
          </a:prstGeom>
          <a:solidFill>
            <a:srgbClr val="FFFFFF">
              <a:shade val="85000"/>
            </a:srgbClr>
          </a:solidFill>
          <a:ln w="3175">
            <a:noFill/>
          </a:ln>
          <a:effectLst/>
        </p:spPr>
      </p:pic>
      <p:pic>
        <p:nvPicPr>
          <p:cNvPr id="84" name="Picture 18" descr="https://encrypted-tbn2.gstatic.com/images?q=tbn:ANd9GcTxeFrsz0zacv403-vBhz1wrM2DhPunBnbN9YMqLetFDmBuhdNNqGFRxh81"/>
          <p:cNvPicPr>
            <a:picLocks noChangeAspect="1" noChangeArrowheads="1"/>
          </p:cNvPicPr>
          <p:nvPr/>
        </p:nvPicPr>
        <p:blipFill>
          <a:blip r:embed="rId61" cstate="screen">
            <a:extLst>
              <a:ext uri="{28A0092B-C50C-407E-A947-70E740481C1C}">
                <a14:useLocalDpi xmlns:a14="http://schemas.microsoft.com/office/drawing/2010/main"/>
              </a:ext>
            </a:extLst>
          </a:blip>
          <a:srcRect/>
          <a:stretch>
            <a:fillRect/>
          </a:stretch>
        </p:blipFill>
        <p:spPr bwMode="auto">
          <a:xfrm>
            <a:off x="7709716" y="4902910"/>
            <a:ext cx="650645" cy="457200"/>
          </a:xfrm>
          <a:prstGeom prst="roundRect">
            <a:avLst>
              <a:gd name="adj" fmla="val 8594"/>
            </a:avLst>
          </a:prstGeom>
          <a:solidFill>
            <a:srgbClr val="FFFFFF">
              <a:shade val="85000"/>
            </a:srgbClr>
          </a:solidFill>
          <a:ln w="3175">
            <a:noFill/>
          </a:ln>
          <a:effectLst/>
        </p:spPr>
      </p:pic>
      <p:pic>
        <p:nvPicPr>
          <p:cNvPr id="85" name="Picture 84"/>
          <p:cNvPicPr>
            <a:picLocks noChangeAspect="1"/>
          </p:cNvPicPr>
          <p:nvPr/>
        </p:nvPicPr>
        <p:blipFill>
          <a:blip r:embed="rId62" cstate="print">
            <a:extLst>
              <a:ext uri="{28A0092B-C50C-407E-A947-70E740481C1C}">
                <a14:useLocalDpi xmlns:a14="http://schemas.microsoft.com/office/drawing/2010/main"/>
              </a:ext>
            </a:extLst>
          </a:blip>
          <a:stretch>
            <a:fillRect/>
          </a:stretch>
        </p:blipFill>
        <p:spPr>
          <a:xfrm>
            <a:off x="8473945" y="4905045"/>
            <a:ext cx="1070380" cy="457200"/>
          </a:xfrm>
          <a:prstGeom prst="roundRect">
            <a:avLst>
              <a:gd name="adj" fmla="val 8594"/>
            </a:avLst>
          </a:prstGeom>
          <a:solidFill>
            <a:srgbClr val="FFFFFF">
              <a:shade val="85000"/>
            </a:srgbClr>
          </a:solidFill>
          <a:ln w="3175">
            <a:noFill/>
          </a:ln>
          <a:effectLst/>
        </p:spPr>
      </p:pic>
      <p:pic>
        <p:nvPicPr>
          <p:cNvPr id="86" name="Picture 85"/>
          <p:cNvPicPr>
            <a:picLocks noChangeAspect="1"/>
          </p:cNvPicPr>
          <p:nvPr/>
        </p:nvPicPr>
        <p:blipFill>
          <a:blip r:embed="rId63" cstate="screen">
            <a:extLst>
              <a:ext uri="{28A0092B-C50C-407E-A947-70E740481C1C}">
                <a14:useLocalDpi xmlns:a14="http://schemas.microsoft.com/office/drawing/2010/main"/>
              </a:ext>
            </a:extLst>
          </a:blip>
          <a:stretch>
            <a:fillRect/>
          </a:stretch>
        </p:blipFill>
        <p:spPr>
          <a:xfrm>
            <a:off x="9306247" y="5513172"/>
            <a:ext cx="569735" cy="457200"/>
          </a:xfrm>
          <a:prstGeom prst="roundRect">
            <a:avLst>
              <a:gd name="adj" fmla="val 8594"/>
            </a:avLst>
          </a:prstGeom>
          <a:solidFill>
            <a:srgbClr val="FFFFFF">
              <a:shade val="85000"/>
            </a:srgbClr>
          </a:solidFill>
          <a:ln w="3175">
            <a:noFill/>
          </a:ln>
          <a:effectLst/>
        </p:spPr>
      </p:pic>
      <p:pic>
        <p:nvPicPr>
          <p:cNvPr id="87" name="Picture 86"/>
          <p:cNvPicPr>
            <a:picLocks noChangeAspect="1"/>
          </p:cNvPicPr>
          <p:nvPr/>
        </p:nvPicPr>
        <p:blipFill>
          <a:blip r:embed="rId64" cstate="screen">
            <a:extLst>
              <a:ext uri="{28A0092B-C50C-407E-A947-70E740481C1C}">
                <a14:useLocalDpi xmlns:a14="http://schemas.microsoft.com/office/drawing/2010/main"/>
              </a:ext>
            </a:extLst>
          </a:blip>
          <a:stretch>
            <a:fillRect/>
          </a:stretch>
        </p:blipFill>
        <p:spPr>
          <a:xfrm>
            <a:off x="7400506" y="5466460"/>
            <a:ext cx="453585" cy="457200"/>
          </a:xfrm>
          <a:prstGeom prst="roundRect">
            <a:avLst>
              <a:gd name="adj" fmla="val 8594"/>
            </a:avLst>
          </a:prstGeom>
          <a:solidFill>
            <a:srgbClr val="FFFFFF">
              <a:shade val="85000"/>
            </a:srgbClr>
          </a:solidFill>
          <a:ln w="3175">
            <a:noFill/>
          </a:ln>
          <a:effectLst/>
        </p:spPr>
      </p:pic>
      <p:pic>
        <p:nvPicPr>
          <p:cNvPr id="88" name="Picture 87"/>
          <p:cNvPicPr>
            <a:picLocks noChangeAspect="1"/>
          </p:cNvPicPr>
          <p:nvPr/>
        </p:nvPicPr>
        <p:blipFill>
          <a:blip r:embed="rId65">
            <a:extLst>
              <a:ext uri="{28A0092B-C50C-407E-A947-70E740481C1C}">
                <a14:useLocalDpi xmlns:a14="http://schemas.microsoft.com/office/drawing/2010/main"/>
              </a:ext>
            </a:extLst>
          </a:blip>
          <a:stretch>
            <a:fillRect/>
          </a:stretch>
        </p:blipFill>
        <p:spPr>
          <a:xfrm>
            <a:off x="8000880" y="5511511"/>
            <a:ext cx="1174075" cy="457200"/>
          </a:xfrm>
          <a:prstGeom prst="roundRect">
            <a:avLst>
              <a:gd name="adj" fmla="val 8594"/>
            </a:avLst>
          </a:prstGeom>
          <a:solidFill>
            <a:srgbClr val="FFFFFF">
              <a:shade val="85000"/>
            </a:srgbClr>
          </a:solidFill>
          <a:ln w="3175">
            <a:noFill/>
          </a:ln>
          <a:effectLst/>
        </p:spPr>
      </p:pic>
      <p:pic>
        <p:nvPicPr>
          <p:cNvPr id="91" name="Picture 90"/>
          <p:cNvPicPr>
            <a:picLocks noChangeAspect="1"/>
          </p:cNvPicPr>
          <p:nvPr/>
        </p:nvPicPr>
        <p:blipFill>
          <a:blip r:embed="rId66" cstate="print">
            <a:extLst>
              <a:ext uri="{28A0092B-C50C-407E-A947-70E740481C1C}">
                <a14:useLocalDpi xmlns:a14="http://schemas.microsoft.com/office/drawing/2010/main"/>
              </a:ext>
            </a:extLst>
          </a:blip>
          <a:stretch>
            <a:fillRect/>
          </a:stretch>
        </p:blipFill>
        <p:spPr>
          <a:xfrm>
            <a:off x="10198650" y="4902910"/>
            <a:ext cx="1291250" cy="457200"/>
          </a:xfrm>
          <a:prstGeom prst="roundRect">
            <a:avLst>
              <a:gd name="adj" fmla="val 8594"/>
            </a:avLst>
          </a:prstGeom>
          <a:solidFill>
            <a:srgbClr val="FFFFFF">
              <a:shade val="85000"/>
            </a:srgbClr>
          </a:solidFill>
          <a:ln w="3175">
            <a:noFill/>
          </a:ln>
          <a:effectLst/>
        </p:spPr>
      </p:pic>
      <p:pic>
        <p:nvPicPr>
          <p:cNvPr id="94" name="Picture 93"/>
          <p:cNvPicPr>
            <a:picLocks noChangeAspect="1"/>
          </p:cNvPicPr>
          <p:nvPr/>
        </p:nvPicPr>
        <p:blipFill>
          <a:blip r:embed="rId67" cstate="screen">
            <a:extLst>
              <a:ext uri="{28A0092B-C50C-407E-A947-70E740481C1C}">
                <a14:useLocalDpi xmlns:a14="http://schemas.microsoft.com/office/drawing/2010/main"/>
              </a:ext>
            </a:extLst>
          </a:blip>
          <a:stretch>
            <a:fillRect/>
          </a:stretch>
        </p:blipFill>
        <p:spPr>
          <a:xfrm>
            <a:off x="9941525" y="5472900"/>
            <a:ext cx="664695" cy="457200"/>
          </a:xfrm>
          <a:prstGeom prst="roundRect">
            <a:avLst>
              <a:gd name="adj" fmla="val 8594"/>
            </a:avLst>
          </a:prstGeom>
          <a:solidFill>
            <a:srgbClr val="FFFFFF">
              <a:shade val="85000"/>
            </a:srgbClr>
          </a:solidFill>
          <a:ln w="3175">
            <a:noFill/>
          </a:ln>
          <a:effectLst/>
        </p:spPr>
      </p:pic>
      <p:pic>
        <p:nvPicPr>
          <p:cNvPr id="57" name="Picture 56">
            <a:extLst>
              <a:ext uri="{FF2B5EF4-FFF2-40B4-BE49-F238E27FC236}">
                <a16:creationId xmlns:a16="http://schemas.microsoft.com/office/drawing/2014/main" id="{D9865FBF-E879-4696-AC6B-48432607D0C5}"/>
              </a:ext>
            </a:extLst>
          </p:cNvPr>
          <p:cNvPicPr>
            <a:picLocks noChangeAspect="1"/>
          </p:cNvPicPr>
          <p:nvPr/>
        </p:nvPicPr>
        <p:blipFill>
          <a:blip r:embed="rId68"/>
          <a:stretch>
            <a:fillRect/>
          </a:stretch>
        </p:blipFill>
        <p:spPr>
          <a:xfrm>
            <a:off x="9513289" y="861778"/>
            <a:ext cx="592333" cy="446848"/>
          </a:xfrm>
          <a:prstGeom prst="roundRect">
            <a:avLst>
              <a:gd name="adj" fmla="val 8594"/>
            </a:avLst>
          </a:prstGeom>
          <a:solidFill>
            <a:srgbClr val="FFFFFF">
              <a:shade val="85000"/>
            </a:srgbClr>
          </a:solidFill>
          <a:ln w="3175">
            <a:noFill/>
          </a:ln>
          <a:effectLst/>
        </p:spPr>
      </p:pic>
      <p:pic>
        <p:nvPicPr>
          <p:cNvPr id="58" name="Picture 57">
            <a:extLst>
              <a:ext uri="{FF2B5EF4-FFF2-40B4-BE49-F238E27FC236}">
                <a16:creationId xmlns:a16="http://schemas.microsoft.com/office/drawing/2014/main" id="{9F231182-92B9-447C-8681-C31C8CDE5163}"/>
              </a:ext>
            </a:extLst>
          </p:cNvPr>
          <p:cNvPicPr>
            <a:picLocks noChangeAspect="1"/>
          </p:cNvPicPr>
          <p:nvPr/>
        </p:nvPicPr>
        <p:blipFill>
          <a:blip r:embed="rId69"/>
          <a:stretch>
            <a:fillRect/>
          </a:stretch>
        </p:blipFill>
        <p:spPr>
          <a:xfrm>
            <a:off x="10257639" y="848943"/>
            <a:ext cx="712224" cy="487054"/>
          </a:xfrm>
          <a:prstGeom prst="roundRect">
            <a:avLst>
              <a:gd name="adj" fmla="val 8594"/>
            </a:avLst>
          </a:prstGeom>
          <a:solidFill>
            <a:srgbClr val="FFFFFF">
              <a:shade val="85000"/>
            </a:srgbClr>
          </a:solidFill>
          <a:ln w="3175">
            <a:noFill/>
          </a:ln>
          <a:effectLst/>
        </p:spPr>
      </p:pic>
      <p:pic>
        <p:nvPicPr>
          <p:cNvPr id="1026" name="Picture 2" descr="Image result for caveonix">
            <a:extLst>
              <a:ext uri="{FF2B5EF4-FFF2-40B4-BE49-F238E27FC236}">
                <a16:creationId xmlns:a16="http://schemas.microsoft.com/office/drawing/2014/main" id="{18420128-B940-4899-9967-688D1277D161}"/>
              </a:ext>
            </a:extLst>
          </p:cNvPr>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11059328" y="836140"/>
            <a:ext cx="541020" cy="541020"/>
          </a:xfrm>
          <a:prstGeom prst="roundRect">
            <a:avLst>
              <a:gd name="adj" fmla="val 8594"/>
            </a:avLst>
          </a:prstGeom>
          <a:solidFill>
            <a:srgbClr val="FFFFFF">
              <a:shade val="85000"/>
            </a:srgbClr>
          </a:solidFill>
          <a:ln w="3175">
            <a:noFill/>
          </a:ln>
          <a:effectLst/>
        </p:spPr>
      </p:pic>
      <p:pic>
        <p:nvPicPr>
          <p:cNvPr id="54" name="Picture 2" descr="IT Auditing Using Controls to Protect Information Assets, Third Edition">
            <a:extLst>
              <a:ext uri="{FF2B5EF4-FFF2-40B4-BE49-F238E27FC236}">
                <a16:creationId xmlns:a16="http://schemas.microsoft.com/office/drawing/2014/main" id="{DA45E00B-E214-4259-B171-253E62106E93}"/>
              </a:ext>
            </a:extLst>
          </p:cNvPr>
          <p:cNvPicPr>
            <a:picLocks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7804416" y="2902388"/>
            <a:ext cx="555945" cy="548640"/>
          </a:xfrm>
          <a:prstGeom prst="roundRect">
            <a:avLst>
              <a:gd name="adj" fmla="val 8594"/>
            </a:avLst>
          </a:prstGeom>
          <a:solidFill>
            <a:srgbClr val="FFFFFF">
              <a:shade val="85000"/>
            </a:srgbClr>
          </a:solidFill>
          <a:ln w="3175">
            <a:noFill/>
          </a:ln>
          <a:effectLst/>
        </p:spPr>
      </p:pic>
    </p:spTree>
    <p:extLst>
      <p:ext uri="{BB962C8B-B14F-4D97-AF65-F5344CB8AC3E}">
        <p14:creationId xmlns:p14="http://schemas.microsoft.com/office/powerpoint/2010/main" val="359993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2"/>
                                        </p:tgtEl>
                                      </p:cBhvr>
                                    </p:animEffect>
                                    <p:set>
                                      <p:cBhvr>
                                        <p:cTn id="10" dur="1" fill="hold">
                                          <p:stCondLst>
                                            <p:cond delay="499"/>
                                          </p:stCondLst>
                                        </p:cTn>
                                        <p:tgtEl>
                                          <p:spTgt spid="8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3"/>
                                        </p:tgtEl>
                                      </p:cBhvr>
                                    </p:animEffect>
                                    <p:set>
                                      <p:cBhvr>
                                        <p:cTn id="13" dur="1" fill="hold">
                                          <p:stCondLst>
                                            <p:cond delay="499"/>
                                          </p:stCondLst>
                                        </p:cTn>
                                        <p:tgtEl>
                                          <p:spTgt spid="8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4"/>
                                        </p:tgtEl>
                                      </p:cBhvr>
                                    </p:animEffect>
                                    <p:set>
                                      <p:cBhvr>
                                        <p:cTn id="16" dur="1" fill="hold">
                                          <p:stCondLst>
                                            <p:cond delay="499"/>
                                          </p:stCondLst>
                                        </p:cTn>
                                        <p:tgtEl>
                                          <p:spTgt spid="8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7"/>
                                        </p:tgtEl>
                                      </p:cBhvr>
                                    </p:animEffect>
                                    <p:set>
                                      <p:cBhvr>
                                        <p:cTn id="25" dur="1" fill="hold">
                                          <p:stCondLst>
                                            <p:cond delay="499"/>
                                          </p:stCondLst>
                                        </p:cTn>
                                        <p:tgtEl>
                                          <p:spTgt spid="8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88"/>
                                        </p:tgtEl>
                                      </p:cBhvr>
                                    </p:animEffect>
                                    <p:set>
                                      <p:cBhvr>
                                        <p:cTn id="28" dur="1" fill="hold">
                                          <p:stCondLst>
                                            <p:cond delay="499"/>
                                          </p:stCondLst>
                                        </p:cTn>
                                        <p:tgtEl>
                                          <p:spTgt spid="8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1"/>
                                        </p:tgtEl>
                                      </p:cBhvr>
                                    </p:animEffect>
                                    <p:set>
                                      <p:cBhvr>
                                        <p:cTn id="31" dur="1" fill="hold">
                                          <p:stCondLst>
                                            <p:cond delay="499"/>
                                          </p:stCondLst>
                                        </p:cTn>
                                        <p:tgtEl>
                                          <p:spTgt spid="9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4"/>
                                        </p:tgtEl>
                                      </p:cBhvr>
                                    </p:animEffect>
                                    <p:set>
                                      <p:cBhvr>
                                        <p:cTn id="34" dur="1" fill="hold">
                                          <p:stCondLst>
                                            <p:cond delay="499"/>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772</Words>
  <Application>Microsoft Office PowerPoint</Application>
  <PresentationFormat>Widescreen</PresentationFormat>
  <Paragraphs>122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Century Gothic</vt:lpstr>
      <vt:lpstr>Open Sans</vt:lpstr>
      <vt:lpstr>Office Theme</vt:lpstr>
      <vt:lpstr>Career Pitch Slide</vt:lpstr>
      <vt:lpstr>Career Pitch Slide</vt:lpstr>
      <vt:lpstr>PowerPoint Presentation</vt:lpstr>
    </vt:vector>
  </TitlesOfParts>
  <Company>VMWare,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Davis</dc:creator>
  <cp:lastModifiedBy>Chris Davis</cp:lastModifiedBy>
  <cp:revision>21</cp:revision>
  <dcterms:created xsi:type="dcterms:W3CDTF">2016-01-13T19:39:39Z</dcterms:created>
  <dcterms:modified xsi:type="dcterms:W3CDTF">2023-11-08T18:16:20Z</dcterms:modified>
</cp:coreProperties>
</file>