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58" autoAdjust="0"/>
  </p:normalViewPr>
  <p:slideViewPr>
    <p:cSldViewPr>
      <p:cViewPr varScale="1">
        <p:scale>
          <a:sx n="73" d="100"/>
          <a:sy n="73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90600"/>
            <a:ext cx="5157787" cy="447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14475"/>
            <a:ext cx="5157787" cy="520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90600"/>
            <a:ext cx="5183188" cy="4476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14475"/>
            <a:ext cx="5183188" cy="5207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9FC6-007A-4DF1-96C3-5D9219E4B972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7C5CF-1C2E-4442-9BD6-07CA8DA7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jpeg"/><Relationship Id="rId42" Type="http://schemas.openxmlformats.org/officeDocument/2006/relationships/image" Target="../media/image41.png"/><Relationship Id="rId47" Type="http://schemas.openxmlformats.org/officeDocument/2006/relationships/hyperlink" Target="http://www.cloudauditcontrols.com/" TargetMode="External"/><Relationship Id="rId50" Type="http://schemas.openxmlformats.org/officeDocument/2006/relationships/hyperlink" Target="http://www.linkedin.com/christopherdavis" TargetMode="External"/><Relationship Id="rId55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image" Target="../media/image63.png"/><Relationship Id="rId7" Type="http://schemas.openxmlformats.org/officeDocument/2006/relationships/image" Target="../media/image6.png"/><Relationship Id="rId71" Type="http://schemas.openxmlformats.org/officeDocument/2006/relationships/image" Target="../media/image6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37" Type="http://schemas.openxmlformats.org/officeDocument/2006/relationships/image" Target="../media/image36.png"/><Relationship Id="rId40" Type="http://schemas.openxmlformats.org/officeDocument/2006/relationships/image" Target="../media/image39.jpeg"/><Relationship Id="rId45" Type="http://schemas.openxmlformats.org/officeDocument/2006/relationships/image" Target="../media/image44.png"/><Relationship Id="rId53" Type="http://schemas.openxmlformats.org/officeDocument/2006/relationships/image" Target="../media/image49.png"/><Relationship Id="rId58" Type="http://schemas.openxmlformats.org/officeDocument/2006/relationships/image" Target="../media/image53.png"/><Relationship Id="rId66" Type="http://schemas.openxmlformats.org/officeDocument/2006/relationships/image" Target="../media/image6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jpeg"/><Relationship Id="rId49" Type="http://schemas.openxmlformats.org/officeDocument/2006/relationships/image" Target="../media/image47.png"/><Relationship Id="rId57" Type="http://schemas.openxmlformats.org/officeDocument/2006/relationships/image" Target="../media/image52.png"/><Relationship Id="rId61" Type="http://schemas.openxmlformats.org/officeDocument/2006/relationships/image" Target="../media/image5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4" Type="http://schemas.openxmlformats.org/officeDocument/2006/relationships/image" Target="../media/image43.png"/><Relationship Id="rId52" Type="http://schemas.openxmlformats.org/officeDocument/2006/relationships/hyperlink" Target="https://www.amazon.com/author/chrisdavis" TargetMode="External"/><Relationship Id="rId60" Type="http://schemas.openxmlformats.org/officeDocument/2006/relationships/image" Target="../media/image55.png"/><Relationship Id="rId65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png"/><Relationship Id="rId48" Type="http://schemas.openxmlformats.org/officeDocument/2006/relationships/image" Target="../media/image46.png"/><Relationship Id="rId56" Type="http://schemas.openxmlformats.org/officeDocument/2006/relationships/image" Target="../media/image51.png"/><Relationship Id="rId64" Type="http://schemas.openxmlformats.org/officeDocument/2006/relationships/image" Target="../media/image59.jpeg"/><Relationship Id="rId69" Type="http://schemas.openxmlformats.org/officeDocument/2006/relationships/image" Target="../media/image64.png"/><Relationship Id="rId8" Type="http://schemas.openxmlformats.org/officeDocument/2006/relationships/image" Target="../media/image7.png"/><Relationship Id="rId51" Type="http://schemas.openxmlformats.org/officeDocument/2006/relationships/image" Target="../media/image48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png"/><Relationship Id="rId59" Type="http://schemas.openxmlformats.org/officeDocument/2006/relationships/image" Target="../media/image54.jpeg"/><Relationship Id="rId67" Type="http://schemas.openxmlformats.org/officeDocument/2006/relationships/image" Target="../media/image62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hyperlink" Target="mailto:davischr2@gmail.com" TargetMode="External"/><Relationship Id="rId62" Type="http://schemas.openxmlformats.org/officeDocument/2006/relationships/image" Target="../media/image57.png"/><Relationship Id="rId70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jpeg"/><Relationship Id="rId42" Type="http://schemas.openxmlformats.org/officeDocument/2006/relationships/image" Target="../media/image41.png"/><Relationship Id="rId47" Type="http://schemas.openxmlformats.org/officeDocument/2006/relationships/image" Target="../media/image69.png"/><Relationship Id="rId50" Type="http://schemas.openxmlformats.org/officeDocument/2006/relationships/image" Target="../media/image49.png"/><Relationship Id="rId55" Type="http://schemas.openxmlformats.org/officeDocument/2006/relationships/image" Target="../media/image50.png"/><Relationship Id="rId63" Type="http://schemas.openxmlformats.org/officeDocument/2006/relationships/image" Target="../media/image56.png"/><Relationship Id="rId68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37" Type="http://schemas.openxmlformats.org/officeDocument/2006/relationships/image" Target="../media/image36.png"/><Relationship Id="rId40" Type="http://schemas.openxmlformats.org/officeDocument/2006/relationships/image" Target="../media/image39.jpeg"/><Relationship Id="rId45" Type="http://schemas.openxmlformats.org/officeDocument/2006/relationships/image" Target="../media/image68.png"/><Relationship Id="rId53" Type="http://schemas.openxmlformats.org/officeDocument/2006/relationships/image" Target="../media/image45.png"/><Relationship Id="rId58" Type="http://schemas.openxmlformats.org/officeDocument/2006/relationships/image" Target="../media/image71.png"/><Relationship Id="rId66" Type="http://schemas.openxmlformats.org/officeDocument/2006/relationships/image" Target="../media/image75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jpeg"/><Relationship Id="rId49" Type="http://schemas.openxmlformats.org/officeDocument/2006/relationships/image" Target="../media/image42.png"/><Relationship Id="rId57" Type="http://schemas.openxmlformats.org/officeDocument/2006/relationships/image" Target="../media/image70.png"/><Relationship Id="rId61" Type="http://schemas.openxmlformats.org/officeDocument/2006/relationships/image" Target="../media/image73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4" Type="http://schemas.openxmlformats.org/officeDocument/2006/relationships/image" Target="../media/image67.png"/><Relationship Id="rId52" Type="http://schemas.openxmlformats.org/officeDocument/2006/relationships/image" Target="../media/image44.png"/><Relationship Id="rId60" Type="http://schemas.openxmlformats.org/officeDocument/2006/relationships/image" Target="../media/image53.png"/><Relationship Id="rId65" Type="http://schemas.openxmlformats.org/officeDocument/2006/relationships/image" Target="../media/image7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hyperlink" Target="http://www.cloudauditcontrols.com/" TargetMode="External"/><Relationship Id="rId48" Type="http://schemas.openxmlformats.org/officeDocument/2006/relationships/hyperlink" Target="https://www.amazon.com/author/chrisdavis" TargetMode="External"/><Relationship Id="rId56" Type="http://schemas.openxmlformats.org/officeDocument/2006/relationships/image" Target="../media/image51.png"/><Relationship Id="rId64" Type="http://schemas.openxmlformats.org/officeDocument/2006/relationships/image" Target="../media/image57.png"/><Relationship Id="rId69" Type="http://schemas.openxmlformats.org/officeDocument/2006/relationships/image" Target="../media/image62.png"/><Relationship Id="rId8" Type="http://schemas.openxmlformats.org/officeDocument/2006/relationships/image" Target="../media/image7.png"/><Relationship Id="rId51" Type="http://schemas.openxmlformats.org/officeDocument/2006/relationships/image" Target="../media/image43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hyperlink" Target="http://www.linkedin.com/christopherdavis" TargetMode="External"/><Relationship Id="rId59" Type="http://schemas.openxmlformats.org/officeDocument/2006/relationships/image" Target="../media/image72.png"/><Relationship Id="rId67" Type="http://schemas.openxmlformats.org/officeDocument/2006/relationships/image" Target="../media/image60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hyperlink" Target="mailto:chrisdavis@vmware.com" TargetMode="External"/><Relationship Id="rId62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ight Arrow 119"/>
          <p:cNvSpPr/>
          <p:nvPr/>
        </p:nvSpPr>
        <p:spPr>
          <a:xfrm>
            <a:off x="4472994" y="712268"/>
            <a:ext cx="7258334" cy="73152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84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Right Arrow 119"/>
          <p:cNvSpPr/>
          <p:nvPr/>
        </p:nvSpPr>
        <p:spPr>
          <a:xfrm>
            <a:off x="248185" y="4777945"/>
            <a:ext cx="6240421" cy="1927655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84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Right Arrow 119"/>
          <p:cNvSpPr/>
          <p:nvPr/>
        </p:nvSpPr>
        <p:spPr>
          <a:xfrm>
            <a:off x="4471614" y="1689143"/>
            <a:ext cx="4054019" cy="731049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84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Right Arrow 119"/>
          <p:cNvSpPr/>
          <p:nvPr/>
        </p:nvSpPr>
        <p:spPr>
          <a:xfrm>
            <a:off x="8643013" y="1685329"/>
            <a:ext cx="3088316" cy="189607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84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ight Arrow 119"/>
          <p:cNvSpPr/>
          <p:nvPr/>
        </p:nvSpPr>
        <p:spPr>
          <a:xfrm>
            <a:off x="240800" y="3815397"/>
            <a:ext cx="11490528" cy="73152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84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ight Arrow 119"/>
          <p:cNvSpPr/>
          <p:nvPr/>
        </p:nvSpPr>
        <p:spPr>
          <a:xfrm>
            <a:off x="235036" y="2758440"/>
            <a:ext cx="8290598" cy="82296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84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587"/>
          <a:stretch/>
        </p:blipFill>
        <p:spPr>
          <a:xfrm>
            <a:off x="471439" y="4902910"/>
            <a:ext cx="245444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078" y="5486400"/>
            <a:ext cx="157564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" y="5486400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9738" y="4902910"/>
            <a:ext cx="83138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31" y="6019800"/>
            <a:ext cx="1600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0165" y="6019800"/>
            <a:ext cx="132926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082" y="5486400"/>
            <a:ext cx="128337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664" y="6019800"/>
            <a:ext cx="122805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226" y="5486400"/>
            <a:ext cx="71323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5953" y="6019800"/>
            <a:ext cx="9144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4982" y="4902910"/>
            <a:ext cx="10668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5640" y="4902910"/>
            <a:ext cx="67842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01345" y="5486400"/>
            <a:ext cx="71845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6123" y="1815935"/>
            <a:ext cx="1092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66950" y="1815935"/>
            <a:ext cx="116378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6335" y="2388823"/>
            <a:ext cx="79606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2949" y="2388823"/>
            <a:ext cx="90027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8462" y="2388823"/>
            <a:ext cx="79321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825832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00251" y="841692"/>
            <a:ext cx="7620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4652" y="841692"/>
            <a:ext cx="50292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61049" y="841692"/>
            <a:ext cx="54102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24470" y="841692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04071" y="841692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88390" y="1825832"/>
            <a:ext cx="68228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6600" y="1825832"/>
            <a:ext cx="108037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325" y="1825832"/>
            <a:ext cx="95114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1" name="Picture 11" descr="D:\DATA\02011 PROJECTS\2011 PUBLICATIONS\All Publication Icons\2011 IT Auditing 2nd Edition.pdf.jpg"/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6044" y="2902388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2" name="Picture 12" descr="D:\DATA\02011 PROJECTS\2011 PUBLICATIONS\All Publication Icons\2001 Securing Windows 2000 Step by Step.jpg"/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190" y="2908045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3" name="Picture 13" descr="D:\DATA\02011 PROJECTS\2011 PUBLICATIONS\All Publication Icons\2004 Anti Hacker Toolkit 2nd Edition.jpg"/>
          <p:cNvPicPr>
            <a:picLocks noChangeAspect="1" noChangeArrowheads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6396" y="2899831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4" name="Picture 14" descr="D:\DATA\02011 PROJECTS\2011 PUBLICATIONS\All Publication Icons\2005 Hacking Exposed Computer Forensics 1st Edition.jpg"/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2602" y="2899831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5" name="Picture 15" descr="D:\DATA\02011 PROJECTS\2011 PUBLICATIONS\All Publication Icons\2006 Anti Hacker Toolkit 3rd Edition.jpg"/>
          <p:cNvPicPr>
            <a:picLocks noChangeAspect="1" noChangeArrowheads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808" y="2908045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6" name="Picture 16" descr="D:\DATA\02011 PROJECTS\2011 PUBLICATIONS\All Publication Icons\2006 Digital Crime and Forensic Science in CyberSpace.jpg"/>
          <p:cNvPicPr>
            <a:picLocks noChangeAspect="1" noChangeArrowheads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5014" y="2899831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7" name="Picture 18" descr="D:\DATA\02011 PROJECTS\2011 PUBLICATIONS\All Publication Icons\2009 Computer Security Handbook 5th Edition.jpg"/>
          <p:cNvPicPr>
            <a:picLocks noChangeAspect="1" noChangeArrowheads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3632" y="2899831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9" name="Picture 20" descr="D:\DATA\02011 PROJECTS\2011 PUBLICATIONS\All Publication Icons\2007 IT Auditing 1st Edition.jpg"/>
          <p:cNvPicPr>
            <a:picLocks noChangeAspect="1" noChangeArrowheads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1220" y="2899831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8456" y="2899831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51" name="Picture 2" descr="Computer Security Handbook, Set"/>
          <p:cNvPicPr>
            <a:picLocks noChangeAspect="1" noChangeArrowheads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250" y="2910047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7426" y="2899831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48" name="Picture 19" descr="D:\DATA\02011 PROJECTS\2011 PUBLICATIONS\All Publication Icons\2009 Hacking Exposed Computer Forensics 2nd Edition.jpg"/>
          <p:cNvPicPr>
            <a:picLocks noChangeAspect="1" noChangeArrowheads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838" y="2908045"/>
            <a:ext cx="550384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8964" y="3952557"/>
            <a:ext cx="71845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34752" y="3952557"/>
            <a:ext cx="193183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4" y="3952557"/>
            <a:ext cx="128337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506" y="3952557"/>
            <a:ext cx="99862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105" y="3952557"/>
            <a:ext cx="132926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508" y="3952557"/>
            <a:ext cx="79321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sp>
        <p:nvSpPr>
          <p:cNvPr id="66" name="Rectangle 65"/>
          <p:cNvSpPr/>
          <p:nvPr/>
        </p:nvSpPr>
        <p:spPr>
          <a:xfrm>
            <a:off x="4491300" y="1449236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EDUCATION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76909" y="470186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EMPLOYMENT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036" y="3574898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PROJECTS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0652" y="2517942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BOOKS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637249" y="1444832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CERTIFICATIONS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3802" y="4537447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SPEAKING ENGAGEMENTS</a:t>
            </a:r>
          </a:p>
        </p:txBody>
      </p:sp>
      <p:sp>
        <p:nvSpPr>
          <p:cNvPr id="77" name="Right Arrow 119"/>
          <p:cNvSpPr/>
          <p:nvPr/>
        </p:nvSpPr>
        <p:spPr>
          <a:xfrm>
            <a:off x="6618582" y="4777945"/>
            <a:ext cx="5112745" cy="1927655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84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12819" y="4537447"/>
            <a:ext cx="3993083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REGULATIONS, STANDARDS, AND BEST PRACTICES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709973" y="841692"/>
            <a:ext cx="82867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801" y="3952557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679383" y="3952557"/>
            <a:ext cx="1084218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875982" y="3952557"/>
            <a:ext cx="1741714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grpSp>
        <p:nvGrpSpPr>
          <p:cNvPr id="32" name="Group 31"/>
          <p:cNvGrpSpPr/>
          <p:nvPr/>
        </p:nvGrpSpPr>
        <p:grpSpPr>
          <a:xfrm>
            <a:off x="256169" y="1607598"/>
            <a:ext cx="3172831" cy="276999"/>
            <a:chOff x="256169" y="1559695"/>
            <a:chExt cx="3172831" cy="276999"/>
          </a:xfrm>
          <a:effectLst/>
        </p:grpSpPr>
        <p:sp>
          <p:nvSpPr>
            <p:cNvPr id="89" name="Rectangle 88"/>
            <p:cNvSpPr/>
            <p:nvPr/>
          </p:nvSpPr>
          <p:spPr>
            <a:xfrm>
              <a:off x="499993" y="1559695"/>
              <a:ext cx="29290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  <a:hlinkClick r:id="rId47"/>
                </a:rPr>
                <a:t>http://www.cloudauditcontrols.com</a:t>
              </a:r>
              <a:r>
                <a:rPr lang="en-US" sz="1200" dirty="0">
                  <a:latin typeface="Century Gothic" panose="020B0502020202020204" pitchFamily="34" charset="0"/>
                </a:rPr>
                <a:t> 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169" y="1584106"/>
              <a:ext cx="228600" cy="228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175"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4" name="Group 33"/>
          <p:cNvGrpSpPr/>
          <p:nvPr/>
        </p:nvGrpSpPr>
        <p:grpSpPr>
          <a:xfrm>
            <a:off x="256169" y="1883257"/>
            <a:ext cx="3615260" cy="276999"/>
            <a:chOff x="256169" y="1835354"/>
            <a:chExt cx="3615260" cy="276999"/>
          </a:xfrm>
          <a:effectLst/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169" y="1860902"/>
              <a:ext cx="229293" cy="228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175"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3" name="Rectangle 92"/>
            <p:cNvSpPr/>
            <p:nvPr/>
          </p:nvSpPr>
          <p:spPr>
            <a:xfrm>
              <a:off x="499993" y="1835354"/>
              <a:ext cx="33714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  <a:hlinkClick r:id="rId50"/>
                </a:rPr>
                <a:t>http://www.linkedin.com/christopherdavis</a:t>
              </a:r>
              <a:r>
                <a:rPr lang="en-US" sz="1200" dirty="0">
                  <a:latin typeface="Century Gothic" panose="020B0502020202020204" pitchFamily="34" charset="0"/>
                </a:rPr>
                <a:t>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6169" y="2161401"/>
            <a:ext cx="3791590" cy="276999"/>
            <a:chOff x="256169" y="2113498"/>
            <a:chExt cx="3791590" cy="276999"/>
          </a:xfrm>
          <a:effectLst/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169" y="2137697"/>
              <a:ext cx="230771" cy="228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175"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6" name="Rectangle 95"/>
            <p:cNvSpPr/>
            <p:nvPr/>
          </p:nvSpPr>
          <p:spPr>
            <a:xfrm>
              <a:off x="499993" y="2113498"/>
              <a:ext cx="3547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  <a:hlinkClick r:id="rId52"/>
                </a:rPr>
                <a:t>https://www.amazon.com/author/chrisdavis</a:t>
              </a:r>
              <a:r>
                <a:rPr lang="en-US" sz="1200" dirty="0">
                  <a:latin typeface="Century Gothic" panose="020B0502020202020204" pitchFamily="34" charset="0"/>
                </a:rPr>
                <a:t> </a:t>
              </a:r>
            </a:p>
          </p:txBody>
        </p:sp>
      </p:grpSp>
      <p:pic>
        <p:nvPicPr>
          <p:cNvPr id="99" name="Picture 2" descr="About the Author"/>
          <p:cNvPicPr>
            <a:picLocks noChangeAspect="1" noChangeArrowheads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185" y="311260"/>
            <a:ext cx="1250060" cy="12500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09"/>
          <p:cNvSpPr/>
          <p:nvPr/>
        </p:nvSpPr>
        <p:spPr>
          <a:xfrm>
            <a:off x="1499421" y="304800"/>
            <a:ext cx="3065530" cy="646331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 lIns="91440">
            <a:spAutoFit/>
          </a:bodyPr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Chris Davis</a:t>
            </a:r>
          </a:p>
          <a:p>
            <a:r>
              <a:rPr lang="en-US" sz="1100" i="1" spc="25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Visual Profile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498245" y="974434"/>
            <a:ext cx="3065530" cy="646331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Frisco, Texas</a:t>
            </a:r>
          </a:p>
          <a:p>
            <a:r>
              <a:rPr lang="en-US" sz="1200" dirty="0">
                <a:latin typeface="Century Gothic" panose="020B0502020202020204" pitchFamily="34" charset="0"/>
                <a:hlinkClick r:id="rId54"/>
              </a:rPr>
              <a:t>davischr2@gmail.com</a:t>
            </a: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+1 469-879-1223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8506" y="2971800"/>
            <a:ext cx="55982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4325" y="2971800"/>
            <a:ext cx="9144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0650" y="841692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248" y="2971800"/>
            <a:ext cx="552174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1" name="Picture 2" descr="Image result for cobit iso nist pci fedramp hipaa"/>
          <p:cNvPicPr>
            <a:picLocks noChangeAspect="1" noChangeArrowheads="1"/>
          </p:cNvPicPr>
          <p:nvPr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9224" y="4913137"/>
            <a:ext cx="90313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2" name="Picture 4" descr="Image result for cobit iso nist pci fedramp hipaa"/>
          <p:cNvPicPr>
            <a:picLocks noChangeAspect="1" noChangeArrowheads="1"/>
          </p:cNvPicPr>
          <p:nvPr/>
        </p:nvPicPr>
        <p:blipFill>
          <a:blip r:embed="rId5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1114" y="4913137"/>
            <a:ext cx="45156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3" name="Picture 16" descr="http://www.iso.org/iso/2012_iso-logo_print.png"/>
          <p:cNvPicPr>
            <a:picLocks noChangeAspect="1" noChangeArrowheads="1"/>
          </p:cNvPicPr>
          <p:nvPr/>
        </p:nvPicPr>
        <p:blipFill>
          <a:blip r:embed="rId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0350" y="5466460"/>
            <a:ext cx="49156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4" name="Picture 18" descr="https://encrypted-tbn2.gstatic.com/images?q=tbn:ANd9GcTxeFrsz0zacv403-vBhz1wrM2DhPunBnbN9YMqLetFDmBuhdNNqGFRxh81"/>
          <p:cNvPicPr>
            <a:picLocks noChangeAspect="1" noChangeArrowheads="1"/>
          </p:cNvPicPr>
          <p:nvPr/>
        </p:nvPicPr>
        <p:blipFill>
          <a:blip r:embed="rId6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9716" y="4902910"/>
            <a:ext cx="65064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3945" y="4905045"/>
            <a:ext cx="107038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6247" y="5513172"/>
            <a:ext cx="56973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506" y="5466460"/>
            <a:ext cx="45358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880" y="5511511"/>
            <a:ext cx="117407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8650" y="4902910"/>
            <a:ext cx="129125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1525" y="5472900"/>
            <a:ext cx="66469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9865FBF-E879-4696-AC6B-48432607D0C5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9513289" y="861778"/>
            <a:ext cx="592333" cy="446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F231182-92B9-447C-8681-C31C8CDE5163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0257639" y="848943"/>
            <a:ext cx="712224" cy="487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1026" name="Picture 2" descr="Image result for caveonix">
            <a:extLst>
              <a:ext uri="{FF2B5EF4-FFF2-40B4-BE49-F238E27FC236}">
                <a16:creationId xmlns:a16="http://schemas.microsoft.com/office/drawing/2014/main" id="{18420128-B940-4899-9967-688D1277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328" y="836140"/>
            <a:ext cx="541020" cy="541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  <p:pic>
        <p:nvPicPr>
          <p:cNvPr id="54" name="Picture 2" descr="IT Auditing Using Controls to Protect Information Assets, Third Edition">
            <a:extLst>
              <a:ext uri="{FF2B5EF4-FFF2-40B4-BE49-F238E27FC236}">
                <a16:creationId xmlns:a16="http://schemas.microsoft.com/office/drawing/2014/main" id="{DA45E00B-E214-4259-B171-253E62106E93}"/>
              </a:ext>
            </a:extLst>
          </p:cNvPr>
          <p:cNvPicPr>
            <a:picLocks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416" y="2902388"/>
            <a:ext cx="555945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999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ight Arrow 119"/>
          <p:cNvSpPr/>
          <p:nvPr/>
        </p:nvSpPr>
        <p:spPr>
          <a:xfrm>
            <a:off x="4471614" y="486636"/>
            <a:ext cx="7258334" cy="73152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0"/>
                </a:schemeClr>
              </a:gs>
              <a:gs pos="95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gradFill flip="none" rotWithShape="1">
              <a:gsLst>
                <a:gs pos="1200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Right Arrow 119"/>
          <p:cNvSpPr/>
          <p:nvPr/>
        </p:nvSpPr>
        <p:spPr>
          <a:xfrm>
            <a:off x="248185" y="4777945"/>
            <a:ext cx="6240421" cy="1927655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0">
                <a:schemeClr val="bg1"/>
              </a:gs>
              <a:gs pos="98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gradFill flip="none" rotWithShape="1">
              <a:gsLst>
                <a:gs pos="1200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Right Arrow 119"/>
          <p:cNvSpPr/>
          <p:nvPr/>
        </p:nvSpPr>
        <p:spPr>
          <a:xfrm>
            <a:off x="4471614" y="1463511"/>
            <a:ext cx="4054019" cy="731049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/>
              </a:gs>
              <a:gs pos="95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gradFill flip="none" rotWithShape="1">
              <a:gsLst>
                <a:gs pos="1200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3" name="Right Arrow 119"/>
          <p:cNvSpPr/>
          <p:nvPr/>
        </p:nvSpPr>
        <p:spPr>
          <a:xfrm>
            <a:off x="8641633" y="1459697"/>
            <a:ext cx="3088316" cy="1819871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0">
                <a:schemeClr val="bg1"/>
              </a:gs>
              <a:gs pos="98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gradFill flip="none" rotWithShape="1">
              <a:gsLst>
                <a:gs pos="1200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Right Arrow 119"/>
          <p:cNvSpPr/>
          <p:nvPr/>
        </p:nvSpPr>
        <p:spPr>
          <a:xfrm>
            <a:off x="239420" y="3815397"/>
            <a:ext cx="11490528" cy="731520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/>
              </a:gs>
              <a:gs pos="95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gradFill flip="none" rotWithShape="1">
              <a:gsLst>
                <a:gs pos="1200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ight Arrow 119"/>
          <p:cNvSpPr/>
          <p:nvPr/>
        </p:nvSpPr>
        <p:spPr>
          <a:xfrm>
            <a:off x="235036" y="2758440"/>
            <a:ext cx="8290598" cy="822960"/>
          </a:xfrm>
          <a:prstGeom prst="rect">
            <a:avLst/>
          </a:prstGeom>
          <a:gradFill flip="none" rotWithShape="1">
            <a:gsLst>
              <a:gs pos="95000">
                <a:schemeClr val="bg1"/>
              </a:gs>
              <a:gs pos="0">
                <a:schemeClr val="bg1"/>
              </a:gs>
              <a:gs pos="95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gradFill flip="none" rotWithShape="1">
              <a:gsLst>
                <a:gs pos="1200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587"/>
          <a:stretch/>
        </p:blipFill>
        <p:spPr>
          <a:xfrm>
            <a:off x="471439" y="4902910"/>
            <a:ext cx="245444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078" y="5486400"/>
            <a:ext cx="157564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" y="5486400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9738" y="4902910"/>
            <a:ext cx="83138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31" y="6019800"/>
            <a:ext cx="1600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0165" y="6019800"/>
            <a:ext cx="132926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082" y="5486400"/>
            <a:ext cx="128337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664" y="6019800"/>
            <a:ext cx="122805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226" y="5486400"/>
            <a:ext cx="71323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5953" y="6019800"/>
            <a:ext cx="9144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4982" y="4902910"/>
            <a:ext cx="10668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5640" y="4902910"/>
            <a:ext cx="67842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01345" y="5486400"/>
            <a:ext cx="71845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6123" y="1590303"/>
            <a:ext cx="1092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66950" y="1590303"/>
            <a:ext cx="116378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6335" y="2163191"/>
            <a:ext cx="79606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2949" y="2163191"/>
            <a:ext cx="90027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8462" y="2163191"/>
            <a:ext cx="79321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1600200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00251" y="616060"/>
            <a:ext cx="7620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4652" y="616060"/>
            <a:ext cx="50292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61049" y="616060"/>
            <a:ext cx="54102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24470" y="616060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04071" y="616060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88390" y="1600200"/>
            <a:ext cx="68228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6600" y="1600200"/>
            <a:ext cx="108037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1325" y="1600200"/>
            <a:ext cx="95114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11" descr="D:\DATA\02011 PROJECTS\2011 PUBLICATIONS\All Publication Icons\2011 IT Auditing 2nd Edition.pdf.jpg"/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0023" y="2902388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Picture 12" descr="D:\DATA\02011 PROJECTS\2011 PUBLICATIONS\All Publication Icons\2001 Securing Windows 2000 Step by Step.jpg"/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796" y="2908045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" name="Picture 13" descr="D:\DATA\02011 PROJECTS\2011 PUBLICATIONS\All Publication Icons\2004 Anti Hacker Toolkit 2nd Edition.jpg"/>
          <p:cNvPicPr>
            <a:picLocks noChangeAspect="1" noChangeArrowheads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7599" y="2899831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14" descr="D:\DATA\02011 PROJECTS\2011 PUBLICATIONS\All Publication Icons\2005 Hacking Exposed Computer Forensics 1st Edition.jpg"/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0402" y="2899831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" name="Picture 15" descr="D:\DATA\02011 PROJECTS\2011 PUBLICATIONS\All Publication Icons\2006 Anti Hacker Toolkit 3rd Edition.jpg"/>
          <p:cNvPicPr>
            <a:picLocks noChangeAspect="1" noChangeArrowheads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3205" y="2908045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6" name="Picture 16" descr="D:\DATA\02011 PROJECTS\2011 PUBLICATIONS\All Publication Icons\2006 Digital Crime and Forensic Science in CyberSpace.jpg"/>
          <p:cNvPicPr>
            <a:picLocks noChangeAspect="1" noChangeArrowheads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6008" y="2899831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7" name="Picture 18" descr="D:\DATA\02011 PROJECTS\2011 PUBLICATIONS\All Publication Icons\2009 Computer Security Handbook 5th Edition.jpg"/>
          <p:cNvPicPr>
            <a:picLocks noChangeAspect="1" noChangeArrowheads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4417" y="2899831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9" name="Picture 20" descr="D:\DATA\02011 PROJECTS\2011 PUBLICATIONS\All Publication Icons\2007 IT Auditing 1st Edition.jpg"/>
          <p:cNvPicPr>
            <a:picLocks noChangeAspect="1" noChangeArrowheads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811" y="2899831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5633" y="2899831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" name="Picture 2" descr="Computer Security Handbook, Set"/>
          <p:cNvPicPr>
            <a:picLocks noChangeAspect="1" noChangeArrowheads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26" y="2910047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1614" y="2899831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8" name="Picture 19" descr="D:\DATA\02011 PROJECTS\2011 PUBLICATIONS\All Publication Icons\2009 Hacking Exposed Computer Forensics 2nd Edition.jpg"/>
          <p:cNvPicPr>
            <a:picLocks noChangeAspect="1" noChangeArrowheads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7220" y="2908045"/>
            <a:ext cx="548640" cy="54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8964" y="3952557"/>
            <a:ext cx="71845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34752" y="3952557"/>
            <a:ext cx="193183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54" y="3952557"/>
            <a:ext cx="128337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6506" y="3952557"/>
            <a:ext cx="99862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105" y="3952557"/>
            <a:ext cx="132926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508" y="3952557"/>
            <a:ext cx="79321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" name="Rectangle 65"/>
          <p:cNvSpPr/>
          <p:nvPr/>
        </p:nvSpPr>
        <p:spPr>
          <a:xfrm>
            <a:off x="4491300" y="1223604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EDUCATION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476909" y="244554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EMPLOYMENT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036" y="3574898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PROJECTS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0652" y="2517942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PUBLICATIONS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637249" y="1219200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CERTIFICATIONS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3802" y="4537447"/>
            <a:ext cx="3065530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SPEAKING ENGAGEMENTS</a:t>
            </a:r>
          </a:p>
        </p:txBody>
      </p:sp>
      <p:sp>
        <p:nvSpPr>
          <p:cNvPr id="77" name="Right Arrow 119"/>
          <p:cNvSpPr/>
          <p:nvPr/>
        </p:nvSpPr>
        <p:spPr>
          <a:xfrm>
            <a:off x="6617202" y="4777945"/>
            <a:ext cx="5112745" cy="1927655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1408">
                <a:schemeClr val="bg1">
                  <a:alpha val="0"/>
                </a:schemeClr>
              </a:gs>
              <a:gs pos="57000">
                <a:schemeClr val="bg1"/>
              </a:gs>
              <a:gs pos="98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gradFill flip="none" rotWithShape="1">
              <a:gsLst>
                <a:gs pos="1200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620000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12819" y="4537447"/>
            <a:ext cx="3993083" cy="276999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REGULATIONS, STANDARDS, AND BEST PRACTICES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169" y="1607598"/>
            <a:ext cx="3172831" cy="276999"/>
            <a:chOff x="256169" y="1559695"/>
            <a:chExt cx="3172831" cy="276999"/>
          </a:xfrm>
        </p:grpSpPr>
        <p:sp>
          <p:nvSpPr>
            <p:cNvPr id="89" name="Rectangle 88"/>
            <p:cNvSpPr/>
            <p:nvPr/>
          </p:nvSpPr>
          <p:spPr>
            <a:xfrm>
              <a:off x="499993" y="1559695"/>
              <a:ext cx="29290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  <a:hlinkClick r:id="rId43"/>
                </a:rPr>
                <a:t>http://www.cloudauditcontrols.com</a:t>
              </a:r>
              <a:r>
                <a:rPr lang="en-US" sz="1200" dirty="0">
                  <a:latin typeface="Century Gothic" panose="020B0502020202020204" pitchFamily="34" charset="0"/>
                </a:rPr>
                <a:t> 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169" y="1584106"/>
              <a:ext cx="228600" cy="228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175"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4" name="Group 33"/>
          <p:cNvGrpSpPr/>
          <p:nvPr/>
        </p:nvGrpSpPr>
        <p:grpSpPr>
          <a:xfrm>
            <a:off x="256169" y="1883257"/>
            <a:ext cx="3615260" cy="276999"/>
            <a:chOff x="256169" y="1835354"/>
            <a:chExt cx="3615260" cy="276999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169" y="1860902"/>
              <a:ext cx="229293" cy="228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175"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3" name="Rectangle 92"/>
            <p:cNvSpPr/>
            <p:nvPr/>
          </p:nvSpPr>
          <p:spPr>
            <a:xfrm>
              <a:off x="499993" y="1835354"/>
              <a:ext cx="33714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  <a:hlinkClick r:id="rId46"/>
                </a:rPr>
                <a:t>http://www.linkedin.com/christopherdavis</a:t>
              </a:r>
              <a:r>
                <a:rPr lang="en-US" sz="1200" dirty="0">
                  <a:latin typeface="Century Gothic" panose="020B0502020202020204" pitchFamily="34" charset="0"/>
                </a:rPr>
                <a:t> 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6169" y="2161401"/>
            <a:ext cx="3791590" cy="276999"/>
            <a:chOff x="256169" y="2113498"/>
            <a:chExt cx="3791590" cy="276999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169" y="2137697"/>
              <a:ext cx="230771" cy="2286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3175"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6" name="Rectangle 95"/>
            <p:cNvSpPr/>
            <p:nvPr/>
          </p:nvSpPr>
          <p:spPr>
            <a:xfrm>
              <a:off x="499993" y="2113498"/>
              <a:ext cx="35477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  <a:hlinkClick r:id="rId48"/>
                </a:rPr>
                <a:t>https://www.amazon.com/author/chrisdavis</a:t>
              </a:r>
              <a:r>
                <a:rPr lang="en-US" sz="1200" dirty="0">
                  <a:latin typeface="Century Gothic" panose="020B0502020202020204" pitchFamily="34" charset="0"/>
                </a:rPr>
                <a:t> </a:t>
              </a:r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709973" y="616060"/>
            <a:ext cx="82867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9" name="Picture 2" descr="About the Author"/>
          <p:cNvPicPr>
            <a:picLocks noChangeAspect="1" noChangeArrowheads="1"/>
          </p:cNvPicPr>
          <p:nvPr/>
        </p:nvPicPr>
        <p:blipFill>
          <a:blip r:embed="rId5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185" y="311260"/>
            <a:ext cx="1250060" cy="125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801" y="3952557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679383" y="3952557"/>
            <a:ext cx="1084218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9875982" y="3952557"/>
            <a:ext cx="1741714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0" name="Rectangle 109"/>
          <p:cNvSpPr/>
          <p:nvPr/>
        </p:nvSpPr>
        <p:spPr>
          <a:xfrm>
            <a:off x="1499421" y="304800"/>
            <a:ext cx="3065530" cy="646331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 lIns="91440">
            <a:spAutoFit/>
          </a:bodyPr>
          <a:lstStyle/>
          <a:p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Chris Davis</a:t>
            </a:r>
          </a:p>
          <a:p>
            <a:r>
              <a:rPr lang="en-US" sz="1100" i="1" spc="25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Visual Profile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498245" y="974434"/>
            <a:ext cx="3065530" cy="646331"/>
          </a:xfrm>
          <a:prstGeom prst="rect">
            <a:avLst/>
          </a:prstGeom>
          <a:noFill/>
          <a:ln w="3492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Sr. Manager, Global Strategies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Compliance and Cyber Risk Solutions</a:t>
            </a:r>
            <a:br>
              <a:rPr lang="en-US" sz="1200" dirty="0">
                <a:latin typeface="Century Gothic" panose="020B0502020202020204" pitchFamily="34" charset="0"/>
              </a:rPr>
            </a:br>
            <a:r>
              <a:rPr lang="en-US" sz="1200" dirty="0">
                <a:latin typeface="Century Gothic" panose="020B0502020202020204" pitchFamily="34" charset="0"/>
                <a:hlinkClick r:id="rId54"/>
              </a:rPr>
              <a:t>chrisdavis@vmware.com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8506" y="2702456"/>
            <a:ext cx="55982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4325" y="2702456"/>
            <a:ext cx="9144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0650" y="616060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483672" y="616060"/>
            <a:ext cx="999831" cy="463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0605903" y="616060"/>
            <a:ext cx="883997" cy="457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0510248" y="2702456"/>
            <a:ext cx="552174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" name="Picture 2" descr="Image result for cobit iso nist pci fedramp hipaa"/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9224" y="4913137"/>
            <a:ext cx="90313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2" name="Picture 4" descr="Image result for cobit iso nist pci fedramp hipaa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1114" y="4913137"/>
            <a:ext cx="45156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3" name="Picture 16" descr="http://www.iso.org/iso/2012_iso-logo_print.png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0350" y="5466460"/>
            <a:ext cx="49156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4" name="Picture 18" descr="https://encrypted-tbn2.gstatic.com/images?q=tbn:ANd9GcTxeFrsz0zacv403-vBhz1wrM2DhPunBnbN9YMqLetFDmBuhdNNqGFRxh81"/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9716" y="4902910"/>
            <a:ext cx="65064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3945" y="4905045"/>
            <a:ext cx="107038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6247" y="5513172"/>
            <a:ext cx="56973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0506" y="5466460"/>
            <a:ext cx="45358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0880" y="5511511"/>
            <a:ext cx="117407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8650" y="4902910"/>
            <a:ext cx="129125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1525" y="5472900"/>
            <a:ext cx="664695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63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>VMWare,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Davis</dc:creator>
  <cp:lastModifiedBy>Chris Davis</cp:lastModifiedBy>
  <cp:revision>18</cp:revision>
  <dcterms:created xsi:type="dcterms:W3CDTF">2016-01-13T19:39:39Z</dcterms:created>
  <dcterms:modified xsi:type="dcterms:W3CDTF">2020-05-25T00:31:09Z</dcterms:modified>
</cp:coreProperties>
</file>