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78" r:id="rId13"/>
    <p:sldId id="267" r:id="rId14"/>
    <p:sldId id="268" r:id="rId15"/>
    <p:sldId id="269" r:id="rId16"/>
    <p:sldId id="270" r:id="rId17"/>
    <p:sldId id="271" r:id="rId18"/>
    <p:sldId id="274" r:id="rId19"/>
    <p:sldId id="272" r:id="rId20"/>
    <p:sldId id="275" r:id="rId21"/>
    <p:sldId id="276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6D2"/>
    <a:srgbClr val="87F9EB"/>
    <a:srgbClr val="700000"/>
    <a:srgbClr val="2BF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e\Documents\csce_790\mnist_measure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se\Documents\csce_790\mnist_measure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Impact on</a:t>
            </a:r>
            <a:r>
              <a:rPr lang="en-US" baseline="0"/>
              <a:t> model accuracy changing epochs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830188361026418E-2"/>
          <c:y val="1.1103824057993624E-2"/>
          <c:w val="0.93533255381916891"/>
          <c:h val="0.878119632541503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Sheet1!$O$13</c:f>
              <c:strCache>
                <c:ptCount val="1"/>
                <c:pt idx="0">
                  <c:v>accuracy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Sheet1!$N$14:$N$19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</c:numCache>
            </c:numRef>
          </c:xVal>
          <c:yVal>
            <c:numRef>
              <c:f>Sheet1!$O$14:$O$19</c:f>
              <c:numCache>
                <c:formatCode>General</c:formatCode>
                <c:ptCount val="6"/>
                <c:pt idx="0">
                  <c:v>0.46</c:v>
                </c:pt>
                <c:pt idx="1">
                  <c:v>0.63</c:v>
                </c:pt>
                <c:pt idx="2">
                  <c:v>0.77</c:v>
                </c:pt>
                <c:pt idx="3">
                  <c:v>0.82</c:v>
                </c:pt>
                <c:pt idx="4">
                  <c:v>0.85</c:v>
                </c:pt>
                <c:pt idx="5">
                  <c:v>0.87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455-40F5-98CA-09F1092CFB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1629288"/>
        <c:axId val="491408992"/>
      </c:scatterChart>
      <c:valAx>
        <c:axId val="581629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408992"/>
        <c:crosses val="autoZero"/>
        <c:crossBetween val="midCat"/>
      </c:valAx>
      <c:valAx>
        <c:axId val="49140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model</a:t>
                </a:r>
                <a:r>
                  <a:rPr lang="en-US" baseline="0"/>
                  <a:t> accuracy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9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Impact of changing epochs on training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Sheet1!$P$13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Sheet1!$N$14:$N$19</c:f>
              <c:numCache>
                <c:formatCode>General</c:formatCode>
                <c:ptCount val="6"/>
                <c:pt idx="0">
                  <c:v>20</c:v>
                </c:pt>
                <c:pt idx="1">
                  <c:v>40</c:v>
                </c:pt>
                <c:pt idx="2">
                  <c:v>100</c:v>
                </c:pt>
                <c:pt idx="3">
                  <c:v>200</c:v>
                </c:pt>
                <c:pt idx="4">
                  <c:v>300</c:v>
                </c:pt>
                <c:pt idx="5">
                  <c:v>400</c:v>
                </c:pt>
              </c:numCache>
            </c:numRef>
          </c:xVal>
          <c:yVal>
            <c:numRef>
              <c:f>Sheet1!$P$14:$P$19</c:f>
              <c:numCache>
                <c:formatCode>General</c:formatCode>
                <c:ptCount val="6"/>
                <c:pt idx="0">
                  <c:v>72</c:v>
                </c:pt>
                <c:pt idx="1">
                  <c:v>124</c:v>
                </c:pt>
                <c:pt idx="2">
                  <c:v>285</c:v>
                </c:pt>
                <c:pt idx="3">
                  <c:v>547</c:v>
                </c:pt>
                <c:pt idx="4">
                  <c:v>780</c:v>
                </c:pt>
                <c:pt idx="5">
                  <c:v>1040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236-4EF7-9D77-652101FE7B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066504"/>
        <c:axId val="489374360"/>
      </c:scatterChart>
      <c:valAx>
        <c:axId val="582066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of Epochs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374360"/>
        <c:crosses val="autoZero"/>
        <c:crossBetween val="midCat"/>
      </c:valAx>
      <c:valAx>
        <c:axId val="489374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Training</a:t>
                </a:r>
                <a:r>
                  <a:rPr lang="en-US" baseline="0"/>
                  <a:t> time (sec)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0665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1D23A-7A7C-484E-A3A6-71A0AFC158E1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DC230-9318-4B0F-BB1A-7A06E6936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96773-5D74-407D-B979-6E8ECDA2A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2615C-0EDF-4EEE-BEDC-F860C0018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597E-99F1-4724-A438-ACA801B5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33A1-6F98-4241-9DDD-EBA563491CA7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BE7A-E972-4E16-B64C-EBF2037E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62B8-A809-49DF-88BD-93277636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A622-1B05-43D3-9DF3-492F280F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DFF3F-DBBB-4F99-961E-ECEBAA693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920C-513E-4F7F-A145-0879DC23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8829-EC7E-4F60-9DC7-46B3B25DAB84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BFDE-AE19-4104-A143-85D041D8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B390B-2005-4D03-99BF-3B92A3FC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8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619713-E936-4027-B090-587514ADD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CB71-BECB-48CE-AB97-07BFD3FC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96483-E719-42A5-AD7C-AAE8D845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A298A-7E7C-4811-A2B4-5E0EC92E998A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354F-BF0B-4D00-96FD-B224041E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9FD7-BBC2-448A-8612-84FEC02F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8785-76F3-403B-BBA1-89ADE2A1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3332-6C37-4533-9B9F-8D8426CA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3B2DE-DB11-4AB4-93B5-44F870C3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A3ED-2476-4B8F-A221-D8DAE117AECC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360C-A9B8-49F9-AA8E-0CBE1C28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A7871-F3BA-4D47-9349-E1E3F4F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65C4-C039-443D-832B-AE98646B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086C3-B51F-4304-B089-DD174F8F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8900C-587F-44E1-9510-743E911E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9C81-857F-49CC-BD24-A5F4B668999B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B02CC-F651-461A-B144-A58C007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75C70-2377-43B8-9F3B-704E0000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40B9-7FEC-44BE-8A9C-78F017EE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830D-EEAC-40D9-B722-4CF4ABBBA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3C9A0-4E2D-4574-8B39-9E9265DD6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794A9-AFA5-453D-96F1-270E080B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58D-8D69-40B8-87A9-FD8FFD43FC24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8308B-5EE8-467C-81FB-DAA9701D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4DFD-C3EE-4031-9CD4-DA03A846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9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AA63-EC53-4223-AC53-473269DA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21D96-F2FD-4257-8A7B-085EC609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AAED2-EE94-4CD2-B526-A7C46B08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608D5-EF6E-4585-B8F6-118EB1D4A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659B9-925B-40FA-A71E-8F561C582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38BE9-8707-4A61-A72A-087BEAA4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49090-9DDA-4AAA-8FDB-1A452388A9FC}" type="datetime1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5F00C-A4C2-4F16-8C1F-E94C5B942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12D01-FAC9-45BE-BBF4-26C7F058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F848-0513-4257-9A63-3D4DB77F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29C4B-A43E-4D0B-A4F5-88F334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0179-FA70-4664-B7E7-546AB15C3F96}" type="datetime1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7560B-62DC-45E3-B497-8D9DF901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D1460-B88B-4A96-A1A4-79BF3E1C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9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E90BC-8136-43DD-9D06-89129783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8161B-9EDB-449D-BBEB-514A5323E207}" type="datetime1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508D6-97FA-4840-9360-6750E33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3E962-967E-4B99-A82E-64036624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0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30D5-EB1B-4FDA-8778-626BCA68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3E22-77F7-402F-A929-8DF84F27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9CF45-A4CF-44E3-BBB2-312382872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F190-FE6A-4B00-94FC-A236277D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FB84-A075-4B69-BA5C-6CFAC0874C42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BACD-94E0-4FB7-B4D3-835CEC50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7DA4-56E8-4D62-9D32-EB616221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24D4-6A1B-4297-980B-E800DE70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FF72B-6B96-42A9-9540-49401E325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40B0-CF75-44A3-99FF-3FA12CEF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6319-28D4-4D8A-8693-2222FF9F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84618-2846-4B86-998E-C9458271F156}" type="datetime1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EC79E-5F85-42D5-AF94-4E152999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25A68-3E52-4E3F-A575-48896C0B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5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C6D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71047-95E6-494C-9094-E0982140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BABD7-1A46-4B92-8B0C-EDA1F84BA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FB5F-F1B9-4E16-81D4-3CEBBE1B9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34F60-9A18-4CDD-8A57-4F3E8F78427E}" type="datetime1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C28B-84A4-4C5E-AEC8-75465580B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denisesd@email.sc.edu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C1372-D559-4098-8252-3FE4743CF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2DFD0-9D0C-49FC-B161-30CB633E8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0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eploy/distribute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ACB5-CF9C-4E65-BAD9-59B7B2422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566" y="2105209"/>
            <a:ext cx="9716240" cy="39909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2. Design Space Exploration of Distributed Machine Learning Systems:</a:t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configuration parameters in distributed machine learning and their impact on training time and overall model performance.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sz="4400" dirty="0"/>
              <a:t>Denise S. Davis, MS and </a:t>
            </a:r>
            <a:r>
              <a:rPr lang="en-US" sz="4400" dirty="0" err="1"/>
              <a:t>Pooyan</a:t>
            </a:r>
            <a:r>
              <a:rPr lang="en-US" sz="4400" dirty="0"/>
              <a:t> </a:t>
            </a:r>
            <a:r>
              <a:rPr lang="en-US" sz="4400" dirty="0" err="1"/>
              <a:t>Jamshidi</a:t>
            </a:r>
            <a:r>
              <a:rPr lang="en-US" sz="4400" dirty="0"/>
              <a:t>, PhD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52247-789B-40F7-874E-E2104C13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2550"/>
            <a:ext cx="9144000" cy="13335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CSCE 790 Topics in Information Technology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FB9E7-9DE3-4B16-80C8-B5EC5704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459818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C3576E-178B-46CE-B10D-0B4248582C29}"/>
              </a:ext>
            </a:extLst>
          </p:cNvPr>
          <p:cNvSpPr/>
          <p:nvPr/>
        </p:nvSpPr>
        <p:spPr>
          <a:xfrm>
            <a:off x="492710" y="1155328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7D12C-4822-40B8-BCA7-5E8634EEF998}"/>
              </a:ext>
            </a:extLst>
          </p:cNvPr>
          <p:cNvSpPr/>
          <p:nvPr/>
        </p:nvSpPr>
        <p:spPr>
          <a:xfrm>
            <a:off x="3996431" y="816746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FFD61-E368-48E4-8675-78E3A4E90DF6}"/>
              </a:ext>
            </a:extLst>
          </p:cNvPr>
          <p:cNvSpPr/>
          <p:nvPr/>
        </p:nvSpPr>
        <p:spPr>
          <a:xfrm>
            <a:off x="3996431" y="1660125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C0FD-6205-4CB6-962F-C3169AB05FC7}"/>
              </a:ext>
            </a:extLst>
          </p:cNvPr>
          <p:cNvSpPr/>
          <p:nvPr/>
        </p:nvSpPr>
        <p:spPr>
          <a:xfrm>
            <a:off x="3730101" y="497150"/>
            <a:ext cx="2592279" cy="222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A4E1B-39B2-4DA6-A577-BCFAE8787C18}"/>
              </a:ext>
            </a:extLst>
          </p:cNvPr>
          <p:cNvSpPr txBox="1"/>
          <p:nvPr/>
        </p:nvSpPr>
        <p:spPr>
          <a:xfrm flipH="1">
            <a:off x="4179088" y="2356113"/>
            <a:ext cx="17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818A-62F3-4D20-97DC-C78E101B2950}"/>
              </a:ext>
            </a:extLst>
          </p:cNvPr>
          <p:cNvSpPr/>
          <p:nvPr/>
        </p:nvSpPr>
        <p:spPr>
          <a:xfrm>
            <a:off x="1033462" y="4593583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3B09E-BA69-45F0-B27B-566A0DFF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62" y="3934288"/>
            <a:ext cx="2133785" cy="1518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93C1A9-461B-46E5-8FA1-BE00E1E47CCE}"/>
              </a:ext>
            </a:extLst>
          </p:cNvPr>
          <p:cNvSpPr/>
          <p:nvPr/>
        </p:nvSpPr>
        <p:spPr>
          <a:xfrm>
            <a:off x="834500" y="3713328"/>
            <a:ext cx="5788242" cy="264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5A1A3-6876-49BA-A45C-64FE54DE209C}"/>
              </a:ext>
            </a:extLst>
          </p:cNvPr>
          <p:cNvSpPr txBox="1"/>
          <p:nvPr/>
        </p:nvSpPr>
        <p:spPr>
          <a:xfrm>
            <a:off x="1658644" y="5289435"/>
            <a:ext cx="13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node</a:t>
            </a:r>
          </a:p>
          <a:p>
            <a:r>
              <a:rPr lang="en-US" dirty="0"/>
              <a:t>“Local host”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75585-CB59-47E7-81A0-BD0C49CE2C8F}"/>
              </a:ext>
            </a:extLst>
          </p:cNvPr>
          <p:cNvSpPr/>
          <p:nvPr/>
        </p:nvSpPr>
        <p:spPr>
          <a:xfrm>
            <a:off x="4097738" y="5623817"/>
            <a:ext cx="2058232" cy="6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77478-8233-46EC-9473-AE16849E1F18}"/>
              </a:ext>
            </a:extLst>
          </p:cNvPr>
          <p:cNvCxnSpPr>
            <a:stCxn id="16" idx="3"/>
          </p:cNvCxnSpPr>
          <p:nvPr/>
        </p:nvCxnSpPr>
        <p:spPr>
          <a:xfrm flipV="1">
            <a:off x="3519210" y="4305670"/>
            <a:ext cx="578528" cy="558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31F82C-0A6C-4B8A-BB4B-CC37D7C25BBC}"/>
              </a:ext>
            </a:extLst>
          </p:cNvPr>
          <p:cNvCxnSpPr>
            <a:stCxn id="16" idx="3"/>
          </p:cNvCxnSpPr>
          <p:nvPr/>
        </p:nvCxnSpPr>
        <p:spPr>
          <a:xfrm>
            <a:off x="3519210" y="4864352"/>
            <a:ext cx="578528" cy="27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BC77B3-0B11-4E6B-8149-DE544227F206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3519210" y="4864352"/>
            <a:ext cx="578528" cy="1071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C5AFEC-B116-459F-A140-2FDCDA1F1AF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978458" y="1149659"/>
            <a:ext cx="1017973" cy="276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70C721-44F2-4695-A477-3127611321D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978458" y="1426097"/>
            <a:ext cx="1017973" cy="566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5A89-C45F-4B58-AED6-10B086AB0C24}"/>
              </a:ext>
            </a:extLst>
          </p:cNvPr>
          <p:cNvSpPr/>
          <p:nvPr/>
        </p:nvSpPr>
        <p:spPr>
          <a:xfrm>
            <a:off x="7939505" y="1559640"/>
            <a:ext cx="3798164" cy="1407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34295F-6205-4E93-9A64-55E267D52F55}"/>
              </a:ext>
            </a:extLst>
          </p:cNvPr>
          <p:cNvSpPr/>
          <p:nvPr/>
        </p:nvSpPr>
        <p:spPr>
          <a:xfrm>
            <a:off x="809552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20AD0-6F6C-4AFF-843B-68210EF17C9F}"/>
              </a:ext>
            </a:extLst>
          </p:cNvPr>
          <p:cNvSpPr/>
          <p:nvPr/>
        </p:nvSpPr>
        <p:spPr>
          <a:xfrm>
            <a:off x="1003200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A161AD-B61E-4492-81D2-519ED96EB6E7}"/>
              </a:ext>
            </a:extLst>
          </p:cNvPr>
          <p:cNvSpPr/>
          <p:nvPr/>
        </p:nvSpPr>
        <p:spPr>
          <a:xfrm>
            <a:off x="10032009" y="3620812"/>
            <a:ext cx="1642369" cy="65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970FA-02D5-4653-966B-D9C9A5477036}"/>
              </a:ext>
            </a:extLst>
          </p:cNvPr>
          <p:cNvSpPr/>
          <p:nvPr/>
        </p:nvSpPr>
        <p:spPr>
          <a:xfrm>
            <a:off x="372862" y="794553"/>
            <a:ext cx="2734321" cy="134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E30A5-42B5-4F03-9E75-691B06B72B1B}"/>
              </a:ext>
            </a:extLst>
          </p:cNvPr>
          <p:cNvSpPr/>
          <p:nvPr/>
        </p:nvSpPr>
        <p:spPr>
          <a:xfrm>
            <a:off x="7939505" y="3296778"/>
            <a:ext cx="3817398" cy="123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CCBD93-22A9-4FFE-9D9B-2B197F98D899}"/>
              </a:ext>
            </a:extLst>
          </p:cNvPr>
          <p:cNvSpPr txBox="1"/>
          <p:nvPr/>
        </p:nvSpPr>
        <p:spPr>
          <a:xfrm>
            <a:off x="8133364" y="35144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317D0-6745-4288-BAD7-EAF394E18630}"/>
              </a:ext>
            </a:extLst>
          </p:cNvPr>
          <p:cNvSpPr txBox="1"/>
          <p:nvPr/>
        </p:nvSpPr>
        <p:spPr>
          <a:xfrm>
            <a:off x="7939505" y="1541590"/>
            <a:ext cx="16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08B4AB-06ED-4EE3-B0E8-7FA64C43D282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741672" y="2289989"/>
            <a:ext cx="2903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903B9E-CE59-45B7-AAE6-6B84F170A4B9}"/>
              </a:ext>
            </a:extLst>
          </p:cNvPr>
          <p:cNvCxnSpPr>
            <a:cxnSpLocks/>
          </p:cNvCxnSpPr>
          <p:nvPr/>
        </p:nvCxnSpPr>
        <p:spPr>
          <a:xfrm>
            <a:off x="9116202" y="2670579"/>
            <a:ext cx="1732959" cy="950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EF4B95-D164-4891-8164-6464639373C6}"/>
              </a:ext>
            </a:extLst>
          </p:cNvPr>
          <p:cNvSpPr txBox="1"/>
          <p:nvPr/>
        </p:nvSpPr>
        <p:spPr>
          <a:xfrm>
            <a:off x="492710" y="267548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0A9B6D-1522-4D8F-93FC-8A5F901E6293}"/>
              </a:ext>
            </a:extLst>
          </p:cNvPr>
          <p:cNvSpPr/>
          <p:nvPr/>
        </p:nvSpPr>
        <p:spPr>
          <a:xfrm>
            <a:off x="7933465" y="854564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530A2B-9628-4348-9141-72BF8403D872}"/>
              </a:ext>
            </a:extLst>
          </p:cNvPr>
          <p:cNvSpPr txBox="1"/>
          <p:nvPr/>
        </p:nvSpPr>
        <p:spPr>
          <a:xfrm>
            <a:off x="863686" y="3106245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0E975C-3694-432C-A47F-A69131956C02}"/>
              </a:ext>
            </a:extLst>
          </p:cNvPr>
          <p:cNvSpPr txBox="1"/>
          <p:nvPr/>
        </p:nvSpPr>
        <p:spPr>
          <a:xfrm>
            <a:off x="807730" y="1741360"/>
            <a:ext cx="17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3A2AF-C4B3-4B0F-A5AE-A905BAA766DE}"/>
              </a:ext>
            </a:extLst>
          </p:cNvPr>
          <p:cNvSpPr txBox="1"/>
          <p:nvPr/>
        </p:nvSpPr>
        <p:spPr>
          <a:xfrm>
            <a:off x="8133364" y="6229961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have 2 nodes for research</a:t>
            </a:r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41F52839-7F6C-46F3-BB2C-62983887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29110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A3A9BA-4F95-477D-B164-9C6CFBF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results for all 3 configurations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26D7E-6B12-41A3-A3B5-D7E99C3A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2D394E-82CE-44D7-8343-D00576CFC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1981200"/>
            <a:ext cx="10167335" cy="37271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0163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FC67F-F792-49AA-A2E2-270D0B8FC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2FF800-4E88-463F-A983-D3D7AD380A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2937" y="654843"/>
            <a:ext cx="10906125" cy="554831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005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6647-E38C-4A99-BE7E-B327FB9C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859A-B9BE-407E-8DED-1E8FB586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worker servers finish within </a:t>
            </a:r>
            <a:r>
              <a:rPr lang="en-US" dirty="0" err="1"/>
              <a:t>msec</a:t>
            </a:r>
            <a:r>
              <a:rPr lang="en-US" dirty="0"/>
              <a:t> of each other. </a:t>
            </a:r>
          </a:p>
          <a:p>
            <a:r>
              <a:rPr lang="en-US" dirty="0"/>
              <a:t>Model accuracy is the same on each worker</a:t>
            </a:r>
          </a:p>
          <a:p>
            <a:r>
              <a:rPr lang="en-US" dirty="0"/>
              <a:t>Tested from 20 epochs up to 500 epochs with same batch size</a:t>
            </a:r>
          </a:p>
          <a:p>
            <a:endParaRPr lang="en-US" dirty="0"/>
          </a:p>
          <a:p>
            <a:r>
              <a:rPr lang="en-US" dirty="0"/>
              <a:t>Training time increased linearly with number of epochs with multiple workers</a:t>
            </a:r>
          </a:p>
          <a:p>
            <a:endParaRPr lang="en-US" dirty="0"/>
          </a:p>
          <a:p>
            <a:r>
              <a:rPr lang="en-US" dirty="0"/>
              <a:t>Decreased batch size and accuracy improved to 90% for 400 epochs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0C75-673D-41D1-AC96-EBE24E81E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225580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F6E248-B94F-4BEE-8297-E9C71A032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945200"/>
              </p:ext>
            </p:extLst>
          </p:nvPr>
        </p:nvGraphicFramePr>
        <p:xfrm>
          <a:off x="861135" y="293077"/>
          <a:ext cx="10351362" cy="606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2185F6-DCBD-4334-8101-5C106AD6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86739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C49F5F-9FC3-44A9-9A46-B201C4BBE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22040"/>
              </p:ext>
            </p:extLst>
          </p:nvPr>
        </p:nvGraphicFramePr>
        <p:xfrm>
          <a:off x="896645" y="293077"/>
          <a:ext cx="10377996" cy="6063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0358F-491F-4A60-8E90-7A83EB61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419717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8593-A323-40A0-9806-D971D28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7230-5AE6-4E83-B2EC-656A48D2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4849"/>
          </a:xfrm>
        </p:spPr>
        <p:txBody>
          <a:bodyPr>
            <a:normAutofit fontScale="92500"/>
          </a:bodyPr>
          <a:lstStyle/>
          <a:p>
            <a:r>
              <a:rPr lang="en-US" dirty="0"/>
              <a:t>Only sampled this setup</a:t>
            </a:r>
          </a:p>
          <a:p>
            <a:r>
              <a:rPr lang="en-US" dirty="0"/>
              <a:t>Confirmed results from C</a:t>
            </a:r>
          </a:p>
          <a:p>
            <a:r>
              <a:rPr lang="en-US" dirty="0"/>
              <a:t>Worker Servers will finish at the same time and same accuracy</a:t>
            </a:r>
          </a:p>
          <a:p>
            <a:r>
              <a:rPr lang="en-US" dirty="0"/>
              <a:t>Slower due to communication with parameter server on different node</a:t>
            </a:r>
          </a:p>
          <a:p>
            <a:r>
              <a:rPr lang="en-US" dirty="0"/>
              <a:t>Training time 3 times slower than that of Scenario C.</a:t>
            </a:r>
          </a:p>
          <a:p>
            <a:r>
              <a:rPr lang="en-US" dirty="0"/>
              <a:t>Accuracy of A the same as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22851-2ED1-410A-8538-873D5B67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89918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EF2A-3F3A-443A-91AD-09A86758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Scenario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DC2C-82B2-4BB9-AAD4-6628DAC3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Dedicated server has better accuracy, longer training time.</a:t>
            </a:r>
          </a:p>
          <a:p>
            <a:r>
              <a:rPr lang="en-US" dirty="0"/>
              <a:t>Local server has shorter training time, worse accuracy.</a:t>
            </a:r>
          </a:p>
          <a:p>
            <a:r>
              <a:rPr lang="en-US" dirty="0"/>
              <a:t>Conclude that the actual time to calculate on each server is similar.  The longer training time is due to communication over the network.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ADD64-683C-4AF8-9A40-CF9E5C6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385146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07956-05CB-48DC-8B55-5AA7E0D9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87884-B45E-427A-BCCC-60424710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80143"/>
            <a:ext cx="9782175" cy="60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0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679F15-A4B7-4020-BF13-7FB78AD2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92337"/>
            <a:ext cx="10067925" cy="60640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4337-DC2D-480B-9D3C-ABBB9DF7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85895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8476-B9D9-4773-9D1F-FF59F90A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329E2-3E40-4705-909E-FBA4CF40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58050" cy="4351338"/>
          </a:xfrm>
        </p:spPr>
        <p:txBody>
          <a:bodyPr/>
          <a:lstStyle/>
          <a:p>
            <a:r>
              <a:rPr lang="en-US" dirty="0"/>
              <a:t>Medical Physicist</a:t>
            </a:r>
          </a:p>
          <a:p>
            <a:r>
              <a:rPr lang="en-US" dirty="0"/>
              <a:t>Training in Radiation Physics </a:t>
            </a:r>
          </a:p>
          <a:p>
            <a:r>
              <a:rPr lang="en-US" dirty="0"/>
              <a:t>Radiation Oncology high tech field in medicine</a:t>
            </a:r>
          </a:p>
          <a:p>
            <a:r>
              <a:rPr lang="en-US" dirty="0"/>
              <a:t>DICOM-RT</a:t>
            </a:r>
          </a:p>
          <a:p>
            <a:r>
              <a:rPr lang="en-US" dirty="0"/>
              <a:t>TLD (Thermo-Luminescence Dosimetry)</a:t>
            </a:r>
          </a:p>
          <a:p>
            <a:r>
              <a:rPr lang="en-US" dirty="0"/>
              <a:t>3D treatment planning computers</a:t>
            </a:r>
          </a:p>
          <a:p>
            <a:r>
              <a:rPr lang="en-US" dirty="0"/>
              <a:t>Patient Record and Verify </a:t>
            </a:r>
          </a:p>
          <a:p>
            <a:r>
              <a:rPr lang="en-US" dirty="0"/>
              <a:t>Wide Range of Applied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88FC71-1728-4CAC-ABAC-9F12DAC8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837" y="1690688"/>
            <a:ext cx="3571875" cy="40433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7FC40-CABA-47A9-AAE1-2183C4EA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33430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C3576E-178B-46CE-B10D-0B4248582C29}"/>
              </a:ext>
            </a:extLst>
          </p:cNvPr>
          <p:cNvSpPr/>
          <p:nvPr/>
        </p:nvSpPr>
        <p:spPr>
          <a:xfrm>
            <a:off x="492710" y="1155328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7D12C-4822-40B8-BCA7-5E8634EEF998}"/>
              </a:ext>
            </a:extLst>
          </p:cNvPr>
          <p:cNvSpPr/>
          <p:nvPr/>
        </p:nvSpPr>
        <p:spPr>
          <a:xfrm>
            <a:off x="3996431" y="816746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6FFD61-E368-48E4-8675-78E3A4E90DF6}"/>
              </a:ext>
            </a:extLst>
          </p:cNvPr>
          <p:cNvSpPr/>
          <p:nvPr/>
        </p:nvSpPr>
        <p:spPr>
          <a:xfrm>
            <a:off x="3996431" y="1660125"/>
            <a:ext cx="2121763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6C0FD-6205-4CB6-962F-C3169AB05FC7}"/>
              </a:ext>
            </a:extLst>
          </p:cNvPr>
          <p:cNvSpPr/>
          <p:nvPr/>
        </p:nvSpPr>
        <p:spPr>
          <a:xfrm>
            <a:off x="3730101" y="497150"/>
            <a:ext cx="2592279" cy="22282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CA4E1B-39B2-4DA6-A577-BCFAE8787C18}"/>
              </a:ext>
            </a:extLst>
          </p:cNvPr>
          <p:cNvSpPr txBox="1"/>
          <p:nvPr/>
        </p:nvSpPr>
        <p:spPr>
          <a:xfrm flipH="1">
            <a:off x="4179088" y="2356113"/>
            <a:ext cx="17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Worker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7B818A-62F3-4D20-97DC-C78E101B2950}"/>
              </a:ext>
            </a:extLst>
          </p:cNvPr>
          <p:cNvSpPr/>
          <p:nvPr/>
        </p:nvSpPr>
        <p:spPr>
          <a:xfrm>
            <a:off x="1033462" y="4593583"/>
            <a:ext cx="2485748" cy="54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3B09E-BA69-45F0-B27B-566A0DFFC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62" y="3934288"/>
            <a:ext cx="2133785" cy="15180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93C1A9-461B-46E5-8FA1-BE00E1E47CCE}"/>
              </a:ext>
            </a:extLst>
          </p:cNvPr>
          <p:cNvSpPr/>
          <p:nvPr/>
        </p:nvSpPr>
        <p:spPr>
          <a:xfrm>
            <a:off x="834500" y="3713328"/>
            <a:ext cx="5788242" cy="264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5A1A3-6876-49BA-A45C-64FE54DE209C}"/>
              </a:ext>
            </a:extLst>
          </p:cNvPr>
          <p:cNvSpPr txBox="1"/>
          <p:nvPr/>
        </p:nvSpPr>
        <p:spPr>
          <a:xfrm>
            <a:off x="1658644" y="5289435"/>
            <a:ext cx="1319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node</a:t>
            </a:r>
          </a:p>
          <a:p>
            <a:r>
              <a:rPr lang="en-US" dirty="0"/>
              <a:t>“Local host”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B75585-CB59-47E7-81A0-BD0C49CE2C8F}"/>
              </a:ext>
            </a:extLst>
          </p:cNvPr>
          <p:cNvSpPr/>
          <p:nvPr/>
        </p:nvSpPr>
        <p:spPr>
          <a:xfrm>
            <a:off x="4097738" y="5623817"/>
            <a:ext cx="2058232" cy="623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B77478-8233-46EC-9473-AE16849E1F18}"/>
              </a:ext>
            </a:extLst>
          </p:cNvPr>
          <p:cNvCxnSpPr>
            <a:stCxn id="16" idx="3"/>
          </p:cNvCxnSpPr>
          <p:nvPr/>
        </p:nvCxnSpPr>
        <p:spPr>
          <a:xfrm flipV="1">
            <a:off x="3519210" y="4305670"/>
            <a:ext cx="578528" cy="5586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31F82C-0A6C-4B8A-BB4B-CC37D7C25BBC}"/>
              </a:ext>
            </a:extLst>
          </p:cNvPr>
          <p:cNvCxnSpPr>
            <a:stCxn id="16" idx="3"/>
          </p:cNvCxnSpPr>
          <p:nvPr/>
        </p:nvCxnSpPr>
        <p:spPr>
          <a:xfrm>
            <a:off x="3519210" y="4864352"/>
            <a:ext cx="578528" cy="2707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BC77B3-0B11-4E6B-8149-DE544227F206}"/>
              </a:ext>
            </a:extLst>
          </p:cNvPr>
          <p:cNvCxnSpPr>
            <a:stCxn id="16" idx="3"/>
            <a:endCxn id="26" idx="1"/>
          </p:cNvCxnSpPr>
          <p:nvPr/>
        </p:nvCxnSpPr>
        <p:spPr>
          <a:xfrm>
            <a:off x="3519210" y="4864352"/>
            <a:ext cx="578528" cy="10714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C5AFEC-B116-459F-A140-2FDCDA1F1AF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2978458" y="1149659"/>
            <a:ext cx="1017973" cy="276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70C721-44F2-4695-A477-3127611321DF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2978458" y="1426097"/>
            <a:ext cx="1017973" cy="5669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8065A89-C45F-4B58-AED6-10B086AB0C24}"/>
              </a:ext>
            </a:extLst>
          </p:cNvPr>
          <p:cNvSpPr/>
          <p:nvPr/>
        </p:nvSpPr>
        <p:spPr>
          <a:xfrm>
            <a:off x="7939505" y="1559640"/>
            <a:ext cx="3798164" cy="1407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34295F-6205-4E93-9A64-55E267D52F55}"/>
              </a:ext>
            </a:extLst>
          </p:cNvPr>
          <p:cNvSpPr/>
          <p:nvPr/>
        </p:nvSpPr>
        <p:spPr>
          <a:xfrm>
            <a:off x="809552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 Server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C20AD0-6F6C-4AFF-843B-68210EF17C9F}"/>
              </a:ext>
            </a:extLst>
          </p:cNvPr>
          <p:cNvSpPr/>
          <p:nvPr/>
        </p:nvSpPr>
        <p:spPr>
          <a:xfrm>
            <a:off x="10032009" y="1937555"/>
            <a:ext cx="1646143" cy="70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A161AD-B61E-4492-81D2-519ED96EB6E7}"/>
              </a:ext>
            </a:extLst>
          </p:cNvPr>
          <p:cNvSpPr/>
          <p:nvPr/>
        </p:nvSpPr>
        <p:spPr>
          <a:xfrm>
            <a:off x="10032009" y="3620812"/>
            <a:ext cx="1642369" cy="65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1970FA-02D5-4653-966B-D9C9A5477036}"/>
              </a:ext>
            </a:extLst>
          </p:cNvPr>
          <p:cNvSpPr/>
          <p:nvPr/>
        </p:nvSpPr>
        <p:spPr>
          <a:xfrm>
            <a:off x="372862" y="794553"/>
            <a:ext cx="2734321" cy="1346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97E30A5-42B5-4F03-9E75-691B06B72B1B}"/>
              </a:ext>
            </a:extLst>
          </p:cNvPr>
          <p:cNvSpPr/>
          <p:nvPr/>
        </p:nvSpPr>
        <p:spPr>
          <a:xfrm>
            <a:off x="7939505" y="3296778"/>
            <a:ext cx="3817398" cy="123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CCBD93-22A9-4FFE-9D9B-2B197F98D899}"/>
              </a:ext>
            </a:extLst>
          </p:cNvPr>
          <p:cNvSpPr txBox="1"/>
          <p:nvPr/>
        </p:nvSpPr>
        <p:spPr>
          <a:xfrm>
            <a:off x="8133364" y="3514492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317D0-6745-4288-BAD7-EAF394E18630}"/>
              </a:ext>
            </a:extLst>
          </p:cNvPr>
          <p:cNvSpPr txBox="1"/>
          <p:nvPr/>
        </p:nvSpPr>
        <p:spPr>
          <a:xfrm>
            <a:off x="7939505" y="1541590"/>
            <a:ext cx="164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Node1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808B4AB-06ED-4EE3-B0E8-7FA64C43D282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9741672" y="2289989"/>
            <a:ext cx="2903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F903B9E-CE59-45B7-AAE6-6B84F170A4B9}"/>
              </a:ext>
            </a:extLst>
          </p:cNvPr>
          <p:cNvCxnSpPr>
            <a:cxnSpLocks/>
          </p:cNvCxnSpPr>
          <p:nvPr/>
        </p:nvCxnSpPr>
        <p:spPr>
          <a:xfrm>
            <a:off x="9116202" y="2670579"/>
            <a:ext cx="1732959" cy="9502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DEF4B95-D164-4891-8164-6464639373C6}"/>
              </a:ext>
            </a:extLst>
          </p:cNvPr>
          <p:cNvSpPr txBox="1"/>
          <p:nvPr/>
        </p:nvSpPr>
        <p:spPr>
          <a:xfrm>
            <a:off x="492710" y="267548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0A9B6D-1522-4D8F-93FC-8A5F901E6293}"/>
              </a:ext>
            </a:extLst>
          </p:cNvPr>
          <p:cNvSpPr/>
          <p:nvPr/>
        </p:nvSpPr>
        <p:spPr>
          <a:xfrm>
            <a:off x="7933465" y="854564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530A2B-9628-4348-9141-72BF8403D872}"/>
              </a:ext>
            </a:extLst>
          </p:cNvPr>
          <p:cNvSpPr txBox="1"/>
          <p:nvPr/>
        </p:nvSpPr>
        <p:spPr>
          <a:xfrm>
            <a:off x="863686" y="3106245"/>
            <a:ext cx="601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0E975C-3694-432C-A47F-A69131956C02}"/>
              </a:ext>
            </a:extLst>
          </p:cNvPr>
          <p:cNvSpPr txBox="1"/>
          <p:nvPr/>
        </p:nvSpPr>
        <p:spPr>
          <a:xfrm>
            <a:off x="807730" y="1741360"/>
            <a:ext cx="17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 node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13A2AF-C4B3-4B0F-A5AE-A905BAA766DE}"/>
              </a:ext>
            </a:extLst>
          </p:cNvPr>
          <p:cNvSpPr txBox="1"/>
          <p:nvPr/>
        </p:nvSpPr>
        <p:spPr>
          <a:xfrm>
            <a:off x="8133364" y="6229961"/>
            <a:ext cx="394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have 2 nodes for research</a:t>
            </a:r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41F52839-7F6C-46F3-BB2C-62983887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66426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A257CD-AA57-44F6-96C0-87C66557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17967-030B-4C5B-8B72-7C94B0CB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80143"/>
            <a:ext cx="10010775" cy="60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51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29D7-625D-4B70-B497-8504DF23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2C34-46A0-408F-B845-D3AD4788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Mastering TensorFlow 1.x, Fandango, Armando, 2018.</a:t>
            </a:r>
          </a:p>
          <a:p>
            <a:r>
              <a:rPr lang="en-US" dirty="0"/>
              <a:t>Hands-On Machine Learning with </a:t>
            </a:r>
            <a:r>
              <a:rPr lang="en-US" dirty="0" err="1"/>
              <a:t>SciKit</a:t>
            </a:r>
            <a:r>
              <a:rPr lang="en-US" dirty="0"/>
              <a:t>-Learn and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Geron</a:t>
            </a:r>
            <a:r>
              <a:rPr lang="en-US" dirty="0"/>
              <a:t>, </a:t>
            </a:r>
            <a:r>
              <a:rPr lang="en-US" dirty="0" err="1"/>
              <a:t>Aurelion</a:t>
            </a:r>
            <a:r>
              <a:rPr lang="en-US" dirty="0"/>
              <a:t>, 2017.</a:t>
            </a:r>
          </a:p>
          <a:p>
            <a:r>
              <a:rPr lang="en-US" dirty="0">
                <a:hlinkClick r:id="rId2"/>
              </a:rPr>
              <a:t>https://www.tensorflow.org/deploy/distributed</a:t>
            </a:r>
            <a:endParaRPr lang="en-US" dirty="0"/>
          </a:p>
          <a:p>
            <a:r>
              <a:rPr lang="en-US" dirty="0"/>
              <a:t>MNIST demo scripts from ischlag.github.io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2DE3A-7B2E-486C-AB69-D76BDCCD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53089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2EF0-7C99-4F1E-B11B-28E4DCD9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Distributed Machine Learning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779F-8F14-40D0-919E-986B43989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Two types of Execution</a:t>
            </a:r>
          </a:p>
          <a:p>
            <a:r>
              <a:rPr lang="en-US" b="1" dirty="0"/>
              <a:t>Model Parallel</a:t>
            </a:r>
          </a:p>
          <a:p>
            <a:pPr lvl="1"/>
            <a:r>
              <a:rPr lang="en-US" dirty="0"/>
              <a:t>Divide model into multiple subgraphs and place separate graphs on different nodes/devices.  Each subgraph performs their calculations and then exchange the variables as required.</a:t>
            </a:r>
          </a:p>
          <a:p>
            <a:r>
              <a:rPr lang="en-US" b="1" dirty="0"/>
              <a:t>Data Parallel</a:t>
            </a:r>
          </a:p>
          <a:p>
            <a:pPr lvl="1"/>
            <a:r>
              <a:rPr lang="en-US" dirty="0"/>
              <a:t>Divide the data into batches and run the same model on each batch. The calculations are ran on multiple nodes/devices and then the parameters are updated and shared on a master node(parameter server).</a:t>
            </a:r>
          </a:p>
          <a:p>
            <a:pPr lvl="1"/>
            <a:r>
              <a:rPr lang="en-US" dirty="0"/>
              <a:t>Our project is focused on Data Parallel execution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4B203-0606-4253-956B-AD6CB238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229815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5AA3-EF97-4678-9395-3992A788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Replicate the model under Data Parallel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1003-B2F8-4F6E-81D4-C5EE248F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Replication</a:t>
            </a:r>
          </a:p>
          <a:p>
            <a:pPr lvl="1"/>
            <a:r>
              <a:rPr lang="en-US" dirty="0"/>
              <a:t>Single client task owns the model parameters and assigns model calc to multiple worker tasks</a:t>
            </a:r>
          </a:p>
          <a:p>
            <a:pPr lvl="1"/>
            <a:endParaRPr lang="en-US" dirty="0"/>
          </a:p>
          <a:p>
            <a:r>
              <a:rPr lang="en-US" dirty="0"/>
              <a:t>Between Graph Replication</a:t>
            </a:r>
          </a:p>
          <a:p>
            <a:pPr lvl="1"/>
            <a:r>
              <a:rPr lang="en-US" dirty="0"/>
              <a:t>Each Client task connects to its own worker to assign model calc.  All the workers update the same shared model.  A Chief Worker is responsible for initializing the model parameters only once.</a:t>
            </a:r>
          </a:p>
          <a:p>
            <a:pPr lvl="1"/>
            <a:r>
              <a:rPr lang="en-US" dirty="0"/>
              <a:t>Our project utilizes Between Graph Replication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75BFC-04C0-4D34-8A75-A257CE8D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05431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AD1-FDD0-4232-8C41-E0DAFB8F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Update the parameters: Between Graph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F15F-13DE-4799-A798-C14C57E8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Synchronous Update</a:t>
            </a:r>
          </a:p>
          <a:p>
            <a:pPr lvl="1"/>
            <a:r>
              <a:rPr lang="en-US" dirty="0"/>
              <a:t>Parameter server waits to receive updates from all workers before updating gradients.  One slow worker will slow down the entire operation.</a:t>
            </a:r>
          </a:p>
          <a:p>
            <a:pPr lvl="1"/>
            <a:endParaRPr lang="en-US" b="1" dirty="0"/>
          </a:p>
          <a:p>
            <a:r>
              <a:rPr lang="en-US" b="1" dirty="0"/>
              <a:t>Asynchronous Update</a:t>
            </a:r>
          </a:p>
          <a:p>
            <a:pPr lvl="1"/>
            <a:r>
              <a:rPr lang="en-US" dirty="0"/>
              <a:t>Workers send updates to parameters.  Parameter server applies updates as soon as they are received and sends back updated parameters to worker.</a:t>
            </a:r>
          </a:p>
          <a:p>
            <a:pPr lvl="1"/>
            <a:r>
              <a:rPr lang="en-US" dirty="0"/>
              <a:t>Improve performance lowering learning rate and batch size. </a:t>
            </a:r>
          </a:p>
          <a:p>
            <a:pPr lvl="1"/>
            <a:endParaRPr lang="en-US" dirty="0"/>
          </a:p>
          <a:p>
            <a:r>
              <a:rPr lang="en-US" dirty="0"/>
              <a:t>Our project may investigate both schemas.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3B02C-00DC-4D9B-BCD7-C761273B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8488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86CF-73AD-4C91-9C68-6C1FA0CF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TensorFlow Steps for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123E-8D0C-466C-AAED-9ACFE0E1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the cluster specification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server to host a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variables to be assigned to the parameter server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operations/calculations to be replicated on all the worker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remote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the model in the remote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model for prediction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500" baseline="50000" dirty="0"/>
              <a:t>+</a:t>
            </a:r>
            <a:r>
              <a:rPr lang="en-US" sz="1600" dirty="0"/>
              <a:t>Mastering </a:t>
            </a:r>
            <a:r>
              <a:rPr lang="en-US" sz="1600" dirty="0" err="1"/>
              <a:t>Tensorflow</a:t>
            </a:r>
            <a:r>
              <a:rPr lang="en-US" sz="1600" dirty="0"/>
              <a:t> 1.x, Ch 15.  </a:t>
            </a:r>
            <a:r>
              <a:rPr lang="en-US" sz="1600" dirty="0" err="1"/>
              <a:t>Jaokar</a:t>
            </a:r>
            <a:r>
              <a:rPr lang="en-US" sz="1600" dirty="0"/>
              <a:t>, </a:t>
            </a:r>
            <a:r>
              <a:rPr lang="en-US" sz="1600" dirty="0" err="1"/>
              <a:t>Ajit</a:t>
            </a:r>
            <a:r>
              <a:rPr lang="en-US" sz="1600" dirty="0"/>
              <a:t>.  2018.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0C77-985B-4379-87B3-474149C6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08256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273D-88F0-4579-9309-48BD83E7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Parameters, datasets, hyper-parameters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03F89-D323-4772-B707-0DB88EEAA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150814"/>
          </a:xfrm>
        </p:spPr>
        <p:txBody>
          <a:bodyPr/>
          <a:lstStyle/>
          <a:p>
            <a:r>
              <a:rPr lang="en-US" dirty="0"/>
              <a:t>Static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8B01-73B6-4C39-907F-EF79BA0BF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Dataset and labels</a:t>
            </a:r>
          </a:p>
          <a:p>
            <a:pPr lvl="1"/>
            <a:r>
              <a:rPr lang="en-US" dirty="0"/>
              <a:t># of Outputs and Inputs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# of epochs</a:t>
            </a:r>
          </a:p>
          <a:p>
            <a:pPr lvl="1"/>
            <a:r>
              <a:rPr lang="en-US" dirty="0"/>
              <a:t>Batch size</a:t>
            </a:r>
          </a:p>
          <a:p>
            <a:pPr lvl="1"/>
            <a:r>
              <a:rPr lang="en-US" dirty="0"/>
              <a:t># of batches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FD001-9E12-4CA9-BC3B-F38AB443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39F3D-B262-4307-BD13-D3270A6DAB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Weights </a:t>
            </a:r>
          </a:p>
          <a:p>
            <a:pPr lvl="1"/>
            <a:r>
              <a:rPr lang="en-US" dirty="0"/>
              <a:t>Biases 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Cost function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Model is the same on every worker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F13B52-17EA-4324-B3F5-8C07BD7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98935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86A33-5660-4150-903F-628A93A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Useful Hints TensorFlow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FD40A3-A736-4E97-8036-C4DE31EE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clusterSpec</a:t>
            </a:r>
            <a:r>
              <a:rPr lang="en-US" dirty="0"/>
              <a:t> = </a:t>
            </a:r>
            <a:r>
              <a:rPr lang="en-US" dirty="0" err="1"/>
              <a:t>tf.train.ClusterSpec</a:t>
            </a:r>
            <a:r>
              <a:rPr lang="en-US" dirty="0"/>
              <a:t>()</a:t>
            </a:r>
          </a:p>
          <a:p>
            <a:r>
              <a:rPr lang="en-US" dirty="0"/>
              <a:t>server = </a:t>
            </a:r>
            <a:r>
              <a:rPr lang="en-US" dirty="0" err="1"/>
              <a:t>tf.train.Server</a:t>
            </a:r>
            <a:r>
              <a:rPr lang="en-US" dirty="0"/>
              <a:t>()</a:t>
            </a:r>
          </a:p>
          <a:p>
            <a:r>
              <a:rPr lang="en-US" dirty="0"/>
              <a:t>package </a:t>
            </a:r>
            <a:r>
              <a:rPr lang="en-US" dirty="0" err="1"/>
              <a:t>tf.flags</a:t>
            </a:r>
            <a:r>
              <a:rPr lang="en-US" dirty="0"/>
              <a:t> to make python scripts dynamic</a:t>
            </a:r>
          </a:p>
          <a:p>
            <a:r>
              <a:rPr lang="en-US" dirty="0"/>
              <a:t>config = </a:t>
            </a:r>
            <a:r>
              <a:rPr lang="en-US" dirty="0" err="1"/>
              <a:t>tf.ConfigProto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Controls GPU’s and CPU memory allocation</a:t>
            </a:r>
          </a:p>
          <a:p>
            <a:r>
              <a:rPr lang="en-US" dirty="0" err="1"/>
              <a:t>server.join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Allows parameter server to stay active until all workers have finished and then you can exit cleanly</a:t>
            </a:r>
          </a:p>
          <a:p>
            <a:r>
              <a:rPr lang="en-US" dirty="0"/>
              <a:t>Know your ports!!</a:t>
            </a:r>
          </a:p>
          <a:p>
            <a:r>
              <a:rPr lang="en-US" dirty="0"/>
              <a:t>Parameter server has to be started first!</a:t>
            </a:r>
          </a:p>
          <a:p>
            <a:r>
              <a:rPr lang="en-US" dirty="0"/>
              <a:t>Then each worker can be initiated…seems basic but still…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95693C4-1D47-45BD-A43E-57F43B23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322885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5DFF-491D-4FDF-8E80-B72DC674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Experiments with MNIST data and simple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4D44-2DA3-4225-8D7D-28E89150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Asynchronous updates with between graph replication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Vary placement of parameter server and worker server</a:t>
            </a:r>
          </a:p>
          <a:p>
            <a:r>
              <a:rPr lang="en-US" dirty="0"/>
              <a:t>Vary #epochs (20, 40, 100, 200, 300, 400, 500)</a:t>
            </a:r>
          </a:p>
          <a:p>
            <a:r>
              <a:rPr lang="en-US" dirty="0"/>
              <a:t>Starting with 400 epochs vary batch size to improve model performance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3 Server configurations with 1 parameter server and 1-3 worker servers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Measure training time and accuracy of model on each server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07598-C04C-41A0-AE3E-9A70916D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denisesd@email.sc.edu</a:t>
            </a:r>
          </a:p>
        </p:txBody>
      </p:sp>
    </p:spTree>
    <p:extLst>
      <p:ext uri="{BB962C8B-B14F-4D97-AF65-F5344CB8AC3E}">
        <p14:creationId xmlns:p14="http://schemas.microsoft.com/office/powerpoint/2010/main" val="123949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1012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Project 2. Design Space Exploration of Distributed Machine Learning Systems:  The choice of configuration parameters in distributed machine learning and their impact on training time and overall model performance.  Denise S. Davis, MS and Pooyan Jamshidi, PhD </vt:lpstr>
      <vt:lpstr>Background information</vt:lpstr>
      <vt:lpstr>Distributed Machine Learning TensorFlow</vt:lpstr>
      <vt:lpstr>Replicate the model under Data Parallel strategy</vt:lpstr>
      <vt:lpstr>Update the parameters: Between Graph Replication</vt:lpstr>
      <vt:lpstr>TensorFlow Steps for implementation</vt:lpstr>
      <vt:lpstr>Parameters, datasets, hyper-parameters</vt:lpstr>
      <vt:lpstr>Useful Hints TensorFlow</vt:lpstr>
      <vt:lpstr>Experiments with MNIST data and simple NN</vt:lpstr>
      <vt:lpstr>PowerPoint Presentation</vt:lpstr>
      <vt:lpstr>Comparison of results for all 3 configurations</vt:lpstr>
      <vt:lpstr>PowerPoint Presentation</vt:lpstr>
      <vt:lpstr>Summary of Scenario C</vt:lpstr>
      <vt:lpstr>PowerPoint Presentation</vt:lpstr>
      <vt:lpstr>PowerPoint Presentation</vt:lpstr>
      <vt:lpstr>Summary of Scenario A</vt:lpstr>
      <vt:lpstr>Summary of Scenario B</vt:lpstr>
      <vt:lpstr>PowerPoint Presentation</vt:lpstr>
      <vt:lpstr>PowerPoint Presentation</vt:lpstr>
      <vt:lpstr>PowerPoint Presentation</vt:lpstr>
      <vt:lpstr>PowerPoint Presentation</vt:lpstr>
      <vt:lpstr>Acknowledgements/sources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Bioinformatics Tools used for Microbiome Studies  Denise S. Davis, MS</dc:title>
  <dc:creator>Denise Davis</dc:creator>
  <cp:lastModifiedBy>Denise Davis</cp:lastModifiedBy>
  <cp:revision>66</cp:revision>
  <dcterms:created xsi:type="dcterms:W3CDTF">2018-04-30T01:00:19Z</dcterms:created>
  <dcterms:modified xsi:type="dcterms:W3CDTF">2018-10-25T19:57:47Z</dcterms:modified>
</cp:coreProperties>
</file>