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63" r:id="rId4"/>
    <p:sldId id="270" r:id="rId5"/>
    <p:sldId id="258" r:id="rId6"/>
    <p:sldId id="259" r:id="rId7"/>
    <p:sldId id="260" r:id="rId8"/>
    <p:sldId id="261" r:id="rId9"/>
    <p:sldId id="266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76A7F98-ABF4-FA49-912C-8950A94A5A07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DBD29B1-974D-1843-82DC-C1368987067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88318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7F98-ABF4-FA49-912C-8950A94A5A07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29B1-974D-1843-82DC-C1368987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7F98-ABF4-FA49-912C-8950A94A5A07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29B1-974D-1843-82DC-C1368987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012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7F98-ABF4-FA49-912C-8950A94A5A07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29B1-974D-1843-82DC-C1368987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4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6A7F98-ABF4-FA49-912C-8950A94A5A07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BD29B1-974D-1843-82DC-C1368987067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8221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7F98-ABF4-FA49-912C-8950A94A5A07}" type="datetimeFigureOut">
              <a:rPr lang="en-US" smtClean="0"/>
              <a:t>4/16/17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29B1-974D-1843-82DC-C1368987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0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7F98-ABF4-FA49-912C-8950A94A5A07}" type="datetimeFigureOut">
              <a:rPr lang="en-US" smtClean="0"/>
              <a:t>4/16/17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29B1-974D-1843-82DC-C1368987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7F98-ABF4-FA49-912C-8950A94A5A07}" type="datetimeFigureOut">
              <a:rPr lang="en-US" smtClean="0"/>
              <a:t>4/16/17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29B1-974D-1843-82DC-C1368987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2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7F98-ABF4-FA49-912C-8950A94A5A07}" type="datetimeFigureOut">
              <a:rPr lang="en-US" smtClean="0"/>
              <a:t>4/16/17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29B1-974D-1843-82DC-C1368987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8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6A7F98-ABF4-FA49-912C-8950A94A5A07}" type="datetimeFigureOut">
              <a:rPr lang="en-US" smtClean="0"/>
              <a:t>4/16/17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BD29B1-974D-1843-82DC-C136898706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100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6A7F98-ABF4-FA49-912C-8950A94A5A07}" type="datetimeFigureOut">
              <a:rPr lang="en-US" smtClean="0"/>
              <a:t>4/16/17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BD29B1-974D-1843-82DC-C136898706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953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76A7F98-ABF4-FA49-912C-8950A94A5A07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DBD29B1-974D-1843-82DC-C136898706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934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i="0" dirty="0"/>
              <a:t>The Effect of Gun Violence Legislation in the Wake of Sandy </a:t>
            </a:r>
            <a:r>
              <a:rPr lang="en-US" sz="4800" i="0" dirty="0" smtClean="0"/>
              <a:t>Hook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Davis DeRodes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“Kitchen Sink” Fixed Effects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Pro: Includes all of the laws</a:t>
            </a:r>
          </a:p>
          <a:p>
            <a:r>
              <a:rPr lang="en-US" dirty="0" smtClean="0"/>
              <a:t>Pro: Largest Robust R-Squared</a:t>
            </a:r>
          </a:p>
          <a:p>
            <a:r>
              <a:rPr lang="en-US" dirty="0" smtClean="0"/>
              <a:t>Con: Some of the laws don’t have enough observations</a:t>
            </a:r>
          </a:p>
          <a:p>
            <a:r>
              <a:rPr lang="en-US" dirty="0" smtClean="0"/>
              <a:t>Con: Not parsimonious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433" y="2286000"/>
            <a:ext cx="3700559" cy="3581400"/>
          </a:xfrm>
        </p:spPr>
      </p:pic>
    </p:spTree>
    <p:extLst>
      <p:ext uri="{BB962C8B-B14F-4D97-AF65-F5344CB8AC3E}">
        <p14:creationId xmlns:p14="http://schemas.microsoft.com/office/powerpoint/2010/main" val="175383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”Reduced” Fixed Effects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Pro: Parsimonious</a:t>
            </a:r>
          </a:p>
          <a:p>
            <a:r>
              <a:rPr lang="en-US" dirty="0" smtClean="0"/>
              <a:t>Pro: Includes the laws that “Matter”</a:t>
            </a:r>
          </a:p>
          <a:p>
            <a:r>
              <a:rPr lang="en-US" dirty="0" smtClean="0"/>
              <a:t>Pro: Includes only laws with sufficient observations</a:t>
            </a:r>
          </a:p>
          <a:p>
            <a:r>
              <a:rPr lang="en-US" dirty="0" smtClean="0"/>
              <a:t>Con: Lower R-Squared</a:t>
            </a:r>
          </a:p>
          <a:p>
            <a:r>
              <a:rPr lang="en-US" dirty="0" smtClean="0"/>
              <a:t>Problem: Estimate on PS2013 doesn’t make sense</a:t>
            </a:r>
          </a:p>
          <a:p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2899429"/>
            <a:ext cx="4448175" cy="2354541"/>
          </a:xfrm>
        </p:spPr>
      </p:pic>
    </p:spTree>
    <p:extLst>
      <p:ext uri="{BB962C8B-B14F-4D97-AF65-F5344CB8AC3E}">
        <p14:creationId xmlns:p14="http://schemas.microsoft.com/office/powerpoint/2010/main" val="67241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Guns in Schools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Every state except for Indiana passed a PPC law</a:t>
            </a:r>
          </a:p>
          <a:p>
            <a:r>
              <a:rPr lang="en-US" dirty="0" smtClean="0"/>
              <a:t>Every state that passed a PPC law and a PS law had an increase in gun </a:t>
            </a:r>
            <a:r>
              <a:rPr lang="en-US" dirty="0" smtClean="0"/>
              <a:t>violence or no effect</a:t>
            </a:r>
            <a:endParaRPr lang="en-US" dirty="0" smtClean="0"/>
          </a:p>
          <a:p>
            <a:r>
              <a:rPr lang="en-US" dirty="0" smtClean="0"/>
              <a:t>Indiana had a decrease in gun violence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2871789"/>
            <a:ext cx="4448175" cy="2230616"/>
          </a:xfrm>
        </p:spPr>
      </p:pic>
    </p:spTree>
    <p:extLst>
      <p:ext uri="{BB962C8B-B14F-4D97-AF65-F5344CB8AC3E}">
        <p14:creationId xmlns:p14="http://schemas.microsoft.com/office/powerpoint/2010/main" val="6893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Mental Health 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Mental Health on the other side was nearly significant and has very little correlation with PPC</a:t>
            </a:r>
          </a:p>
          <a:p>
            <a:r>
              <a:rPr lang="en-US" dirty="0" smtClean="0"/>
              <a:t>Still not significant, but fairly robust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2982141"/>
            <a:ext cx="4448175" cy="2189117"/>
          </a:xfrm>
        </p:spPr>
      </p:pic>
    </p:spTree>
    <p:extLst>
      <p:ext uri="{BB962C8B-B14F-4D97-AF65-F5344CB8AC3E}">
        <p14:creationId xmlns:p14="http://schemas.microsoft.com/office/powerpoint/2010/main" val="38905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States with a Pro Public Carry Law have an expected increase of .4 deaths by fire arms per 100,000 citizens. </a:t>
            </a:r>
          </a:p>
          <a:p>
            <a:r>
              <a:rPr lang="en-US" dirty="0" smtClean="0"/>
              <a:t>Although this doesn’t sound like a lot in the </a:t>
            </a:r>
            <a:r>
              <a:rPr lang="en-US" smtClean="0"/>
              <a:t>state of </a:t>
            </a:r>
            <a:r>
              <a:rPr lang="en-US" dirty="0" smtClean="0"/>
              <a:t>Georgia (population: 42.5 million) that’s </a:t>
            </a:r>
            <a:r>
              <a:rPr lang="en-US" smtClean="0"/>
              <a:t>a predicted </a:t>
            </a:r>
            <a:r>
              <a:rPr lang="en-US" dirty="0" smtClean="0"/>
              <a:t>extra 17 people dying each year due to fire arms. 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2930850"/>
            <a:ext cx="4448175" cy="2291699"/>
          </a:xfrm>
        </p:spPr>
      </p:pic>
    </p:spTree>
    <p:extLst>
      <p:ext uri="{BB962C8B-B14F-4D97-AF65-F5344CB8AC3E}">
        <p14:creationId xmlns:p14="http://schemas.microsoft.com/office/powerpoint/2010/main" val="188591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Sandy Hook Elementary Shooting occurs on December 12, 2012</a:t>
            </a:r>
          </a:p>
          <a:p>
            <a:r>
              <a:rPr lang="en-US" dirty="0" smtClean="0"/>
              <a:t>1,500 bills involving guns are introduced at the state level in 2013</a:t>
            </a:r>
          </a:p>
          <a:p>
            <a:r>
              <a:rPr lang="en-US" dirty="0" smtClean="0"/>
              <a:t>109 of these bills became law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2583484"/>
            <a:ext cx="4448175" cy="2986431"/>
          </a:xfrm>
        </p:spPr>
      </p:pic>
    </p:spTree>
    <p:extLst>
      <p:ext uri="{BB962C8B-B14F-4D97-AF65-F5344CB8AC3E}">
        <p14:creationId xmlns:p14="http://schemas.microsoft.com/office/powerpoint/2010/main" val="19655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615" y="2364350"/>
            <a:ext cx="9612971" cy="28527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does state level gun legislation affect deaths by firearms in the US?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4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71600" y="1596057"/>
            <a:ext cx="4443984" cy="823912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6"/>
                </a:solidFill>
              </a:rPr>
              <a:t>Pro-Gun</a:t>
            </a:r>
            <a:r>
              <a:rPr lang="en-US" sz="2800" dirty="0" smtClean="0">
                <a:solidFill>
                  <a:schemeClr val="accent6"/>
                </a:solidFill>
              </a:rPr>
              <a:t> Hypotheses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371600" y="2668239"/>
            <a:ext cx="4443984" cy="3199162"/>
          </a:xfrm>
        </p:spPr>
        <p:txBody>
          <a:bodyPr>
            <a:normAutofit/>
          </a:bodyPr>
          <a:lstStyle/>
          <a:p>
            <a:r>
              <a:rPr lang="en-US" dirty="0" smtClean="0"/>
              <a:t>Pro-gun laws should deter crime due to “good guys” having guns </a:t>
            </a:r>
          </a:p>
          <a:p>
            <a:r>
              <a:rPr lang="en-US" dirty="0" smtClean="0"/>
              <a:t>Laws should increase access to guns and places where to use guns</a:t>
            </a:r>
          </a:p>
          <a:p>
            <a:r>
              <a:rPr lang="en-US" dirty="0"/>
              <a:t>S</a:t>
            </a:r>
            <a:r>
              <a:rPr lang="en-US" dirty="0" smtClean="0"/>
              <a:t>ystematically disproved by the literature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525014" y="1596057"/>
            <a:ext cx="4443984" cy="823912"/>
          </a:xfrm>
        </p:spPr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Anti-Gun Hypotheses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525014" y="2668239"/>
            <a:ext cx="4443984" cy="3199162"/>
          </a:xfrm>
        </p:spPr>
        <p:txBody>
          <a:bodyPr/>
          <a:lstStyle/>
          <a:p>
            <a:r>
              <a:rPr lang="en-US" dirty="0" smtClean="0"/>
              <a:t>Anti-gun laws should deter crime due to less guns existing</a:t>
            </a:r>
          </a:p>
          <a:p>
            <a:r>
              <a:rPr lang="en-US" dirty="0" smtClean="0"/>
              <a:t>Pro-gun laws should increase crime due to more guns existing</a:t>
            </a:r>
          </a:p>
          <a:p>
            <a:r>
              <a:rPr lang="en-US" dirty="0" smtClean="0"/>
              <a:t>Systematically proved by the literature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11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Death rates of all causes by state are published by the CDC annually</a:t>
            </a:r>
          </a:p>
          <a:p>
            <a:pPr lvl="1"/>
            <a:r>
              <a:rPr lang="en-US" dirty="0" smtClean="0"/>
              <a:t>Deaths by firearm per 100,000 </a:t>
            </a:r>
            <a:r>
              <a:rPr lang="en-US" dirty="0" smtClean="0"/>
              <a:t>citizens</a:t>
            </a:r>
          </a:p>
          <a:p>
            <a:pPr lvl="1"/>
            <a:r>
              <a:rPr lang="en-US" dirty="0" smtClean="0"/>
              <a:t>2012-2015</a:t>
            </a:r>
            <a:endParaRPr lang="en-US" dirty="0" smtClean="0"/>
          </a:p>
          <a:p>
            <a:r>
              <a:rPr lang="en-US" dirty="0" smtClean="0"/>
              <a:t>NY Times published a data infographic entitled -  “State </a:t>
            </a:r>
            <a:r>
              <a:rPr lang="en-US" dirty="0"/>
              <a:t>Gun Laws Enacted in the Year After </a:t>
            </a:r>
            <a:r>
              <a:rPr lang="en-US" dirty="0" smtClean="0"/>
              <a:t>Newtown”</a:t>
            </a:r>
          </a:p>
          <a:p>
            <a:pPr lvl="1"/>
            <a:r>
              <a:rPr lang="en-US" dirty="0" smtClean="0"/>
              <a:t>Dummy variables were created for each state for whether or not the passed a certain type of law</a:t>
            </a:r>
          </a:p>
          <a:p>
            <a:r>
              <a:rPr lang="en-US" dirty="0" smtClean="0"/>
              <a:t>The National Conference on the State Legislature has Data on Party Control</a:t>
            </a:r>
          </a:p>
          <a:p>
            <a:pPr lvl="1"/>
            <a:r>
              <a:rPr lang="en-US" dirty="0" smtClean="0"/>
              <a:t>Dummy variables were created for each state for party in control in legislature, governorship, and state politics as a whole 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3130566"/>
            <a:ext cx="4448175" cy="1892267"/>
          </a:xfrm>
        </p:spPr>
      </p:pic>
    </p:spTree>
    <p:extLst>
      <p:ext uri="{BB962C8B-B14F-4D97-AF65-F5344CB8AC3E}">
        <p14:creationId xmlns:p14="http://schemas.microsoft.com/office/powerpoint/2010/main" val="156931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Gun Laws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71600" y="1596057"/>
            <a:ext cx="4443984" cy="823912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6"/>
                </a:solidFill>
              </a:rPr>
              <a:t>Pro-Gun Laws - Republican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371600" y="2668239"/>
            <a:ext cx="4443984" cy="31991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PGP - Pro Gun Permit</a:t>
            </a:r>
          </a:p>
          <a:p>
            <a:r>
              <a:rPr lang="en-US" dirty="0"/>
              <a:t>PPC - Pro Public Carry</a:t>
            </a:r>
          </a:p>
          <a:p>
            <a:r>
              <a:rPr lang="en-US" dirty="0"/>
              <a:t>PS - Pro Guns in School</a:t>
            </a:r>
          </a:p>
          <a:p>
            <a:r>
              <a:rPr lang="en-US" dirty="0"/>
              <a:t>AM - Anti Mental Health Restrictions</a:t>
            </a:r>
          </a:p>
          <a:p>
            <a:r>
              <a:rPr lang="en-US" dirty="0"/>
              <a:t>ABC - Anti Background Checks</a:t>
            </a:r>
          </a:p>
          <a:p>
            <a:r>
              <a:rPr lang="en-US" dirty="0"/>
              <a:t>AAR - Anti Assault Weapon Restriction</a:t>
            </a:r>
          </a:p>
          <a:p>
            <a:r>
              <a:rPr lang="en-US" dirty="0"/>
              <a:t>LGA - Loosen Gun Access </a:t>
            </a:r>
          </a:p>
          <a:p>
            <a:r>
              <a:rPr lang="en-US" dirty="0"/>
              <a:t>NFL - Nullify Federal Law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525014" y="1596057"/>
            <a:ext cx="4443984" cy="823912"/>
          </a:xfrm>
        </p:spPr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Anti-Gun Laws - Democrat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525014" y="2668239"/>
            <a:ext cx="4443984" cy="3199162"/>
          </a:xfrm>
        </p:spPr>
        <p:txBody>
          <a:bodyPr/>
          <a:lstStyle/>
          <a:p>
            <a:r>
              <a:rPr lang="en-US" dirty="0"/>
              <a:t>AGP - Anti Gun Permit</a:t>
            </a:r>
          </a:p>
          <a:p>
            <a:r>
              <a:rPr lang="en-US" dirty="0"/>
              <a:t>PM - Pro Mental Health Restrictions</a:t>
            </a:r>
          </a:p>
          <a:p>
            <a:r>
              <a:rPr lang="en-US" dirty="0"/>
              <a:t>PBC - Pro Background Checks</a:t>
            </a:r>
          </a:p>
          <a:p>
            <a:r>
              <a:rPr lang="en-US" dirty="0"/>
              <a:t>PAR - Pro Assault Weapon Restriction</a:t>
            </a:r>
          </a:p>
          <a:p>
            <a:r>
              <a:rPr lang="en-US" dirty="0"/>
              <a:t>TGA - Tighter Gun Access </a:t>
            </a:r>
          </a:p>
          <a:p>
            <a:r>
              <a:rPr lang="en-US" dirty="0"/>
              <a:t>LSG - Lost or Stolen Guns Restriction</a:t>
            </a:r>
          </a:p>
        </p:txBody>
      </p:sp>
    </p:spTree>
    <p:extLst>
      <p:ext uri="{BB962C8B-B14F-4D97-AF65-F5344CB8AC3E}">
        <p14:creationId xmlns:p14="http://schemas.microsoft.com/office/powerpoint/2010/main" val="75414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the Data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States with non-divided governments were more likely to pass laws. </a:t>
            </a:r>
          </a:p>
          <a:p>
            <a:pPr lvl="1"/>
            <a:r>
              <a:rPr lang="en-US" dirty="0" smtClean="0"/>
              <a:t>Counterfactuals are difficult to find (</a:t>
            </a:r>
            <a:r>
              <a:rPr lang="en-US" dirty="0" err="1" smtClean="0"/>
              <a:t>ie</a:t>
            </a:r>
            <a:r>
              <a:rPr lang="en-US" dirty="0" smtClean="0"/>
              <a:t>: states that were divided that passed laws and states that weren’t divided that didn’t pass laws). </a:t>
            </a:r>
          </a:p>
          <a:p>
            <a:r>
              <a:rPr lang="en-US" dirty="0" smtClean="0"/>
              <a:t>Confident that there’s an unobserved fixed effect (</a:t>
            </a:r>
            <a:r>
              <a:rPr lang="en-US" dirty="0" err="1" smtClean="0"/>
              <a:t>ie</a:t>
            </a:r>
            <a:r>
              <a:rPr lang="en-US" dirty="0" smtClean="0"/>
              <a:t>: “gun-culture”). </a:t>
            </a:r>
          </a:p>
          <a:p>
            <a:pPr lvl="1"/>
            <a:r>
              <a:rPr lang="en-US" dirty="0" smtClean="0"/>
              <a:t>Republican status of states should control this to some degree, but there probably are more.  </a:t>
            </a:r>
          </a:p>
          <a:p>
            <a:r>
              <a:rPr lang="en-US" dirty="0" smtClean="0"/>
              <a:t>Some types of laws weren’t passed that many times. </a:t>
            </a:r>
          </a:p>
          <a:p>
            <a:pPr lvl="1"/>
            <a:r>
              <a:rPr lang="en-US" dirty="0" smtClean="0"/>
              <a:t>They effectively become dummy variables for certain states.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1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 Effects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2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Fixed Effects?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hard to argue that unobserved fixed effects are not correlated </a:t>
            </a:r>
          </a:p>
          <a:p>
            <a:r>
              <a:rPr lang="en-US" dirty="0" smtClean="0"/>
              <a:t>Random effects model is very similar to fixed effects model</a:t>
            </a:r>
          </a:p>
          <a:p>
            <a:r>
              <a:rPr lang="en-US" dirty="0" smtClean="0"/>
              <a:t>First difference model is difficult to create and serial correlation is probably is not a massive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3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618</TotalTime>
  <Words>625</Words>
  <Application>Microsoft Macintosh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Franklin Gothic Book</vt:lpstr>
      <vt:lpstr>Crop</vt:lpstr>
      <vt:lpstr>The Effect of Gun Violence Legislation in the Wake of Sandy Hook</vt:lpstr>
      <vt:lpstr>Background</vt:lpstr>
      <vt:lpstr>How does state level gun legislation affect deaths by firearms in the US?</vt:lpstr>
      <vt:lpstr>Hypotheses</vt:lpstr>
      <vt:lpstr>Data</vt:lpstr>
      <vt:lpstr>Types of Gun Laws</vt:lpstr>
      <vt:lpstr>Problems with the Data</vt:lpstr>
      <vt:lpstr>Analysis</vt:lpstr>
      <vt:lpstr>Why Fixed Effects?</vt:lpstr>
      <vt:lpstr>“Kitchen Sink” Fixed Effects Model</vt:lpstr>
      <vt:lpstr>”Reduced” Fixed Effects Model</vt:lpstr>
      <vt:lpstr>Guns in Schools</vt:lpstr>
      <vt:lpstr>Mental Health Restrictions</vt:lpstr>
      <vt:lpstr>Final Model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Gun Violence Legislation in the Wake of Sandy Hook</dc:title>
  <dc:creator>Davis DeRodes</dc:creator>
  <cp:lastModifiedBy>Davis DeRodes</cp:lastModifiedBy>
  <cp:revision>19</cp:revision>
  <dcterms:created xsi:type="dcterms:W3CDTF">2017-04-15T20:06:39Z</dcterms:created>
  <dcterms:modified xsi:type="dcterms:W3CDTF">2017-04-17T02:30:22Z</dcterms:modified>
</cp:coreProperties>
</file>