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Dosis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Economic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6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Dosi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Dosis-bold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 was based on the Stock 2001 paper about unemployment and inflation that uses data from 1960 to 2000 and results in a p value of 0.02 for the Granger test. This is contradictory to our earlier statement that inflation has no effect on unemployment (McRae 1972) which was found to be true.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performed a VAR model test and found one with the lowest BIC is the VAR(4) model meaning 4 lags (order of 4) is helpful in minimizing BIC.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current study applies the statistical analysis methods used in Stock et al. (2001), but it brings recent data to the forefront.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6" name="Shape 8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5" name="Shape 95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3" name="Shape 103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120000" w="12000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4050" y="-38100"/>
            <a:ext cx="4139700" cy="5192700"/>
          </a:xfrm>
          <a:custGeom>
            <a:pathLst>
              <a:path extrusionOk="0" h="120000" w="120000">
                <a:moveTo>
                  <a:pt x="120000" y="119745"/>
                </a:moveTo>
                <a:lnTo>
                  <a:pt x="42139" y="0"/>
                </a:lnTo>
                <a:lnTo>
                  <a:pt x="0" y="371"/>
                </a:lnTo>
                <a:lnTo>
                  <a:pt x="638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Shape 42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9" name="Shape 4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55075" y="-38100"/>
            <a:ext cx="3312600" cy="5214600"/>
          </a:xfrm>
          <a:custGeom>
            <a:pathLst>
              <a:path extrusionOk="0" h="120000" w="12000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67725" y="26240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A Tailor for Giants: 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VAR Models and Macroeconomic Indicators</a:t>
            </a:r>
            <a:endParaRPr sz="1800">
              <a:solidFill>
                <a:schemeClr val="lt1"/>
              </a:solidFill>
            </a:endParaRPr>
          </a:p>
          <a:p>
            <a:pPr indent="1905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Economica"/>
                <a:ea typeface="Economica"/>
                <a:cs typeface="Economica"/>
                <a:sym typeface="Economica"/>
              </a:rPr>
              <a:t>Xinyu Bi, Davis DeRodes, Yang Wang, and Yingdan Zhang</a:t>
            </a:r>
            <a:endParaRPr sz="2200">
              <a:solidFill>
                <a:srgbClr val="D9D9D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Estimation of Multiple Breakpoints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Algorithm developed by Bai and Perron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Uses Dynamic Programing to find breakpoints that minimize BIC (also want to minimize RSS)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Pro: Same intuitiveness of Chow Test and solves the problem of breakpoints “everywhere”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Pro: Deterministic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Con: Sometimes gives “bad” answers when there might be better ones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FFR: June, 1981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CPI: None!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UNEM: 634 (and 342)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175" y="1225220"/>
            <a:ext cx="1991750" cy="169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50" y="1225225"/>
            <a:ext cx="1991750" cy="1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275" y="2995625"/>
            <a:ext cx="1806325" cy="15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CUSUM Test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The recursive residual is the residual between the forecasted value from the model of T-1 observations and the true value of observation T.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The test is based of the “Cumulative Sum” of recursive residuals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If it passes the threshold then there is a structural break.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No Structural Breaks for any indicators past March, 1985</a:t>
            </a:r>
            <a:endParaRPr sz="16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450" y="1410674"/>
            <a:ext cx="1875325" cy="159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925" y="3178406"/>
            <a:ext cx="1875325" cy="150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950" y="2249725"/>
            <a:ext cx="1609300" cy="136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Greenspan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of Federal Reserve from 1987-2006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959" y="1025175"/>
            <a:ext cx="2638092" cy="39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Causality Test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our forecast interpretation, we performed a Granger causality test. This tests for whether one </a:t>
            </a:r>
            <a:r>
              <a:rPr lang="en" sz="1600"/>
              <a:t>indicator</a:t>
            </a:r>
            <a:r>
              <a:rPr lang="en" sz="1600"/>
              <a:t> can be applicable to predicting another indicator. We created hypotheses for each possible combination through reading the conclusions of the research papers.</a:t>
            </a:r>
            <a:endParaRPr sz="1600"/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we ran the Granger test on the indicators, we created this resulting table:</a:t>
            </a:r>
            <a:endParaRPr sz="1600"/>
          </a:p>
          <a:p>
            <a:pPr indent="19050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338" y="2808207"/>
            <a:ext cx="2251025" cy="21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Test Interpretation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Inflation predicts Federal Funds rate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Yes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Inflation has no relationship with Unemployment.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Yes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51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50" y="1311546"/>
            <a:ext cx="3681900" cy="346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Test Interpretation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Federal Funds Rate predicts Unemployment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Yes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▸"/>
            </a:pPr>
            <a:r>
              <a:rPr lang="en" sz="2400"/>
              <a:t>Federal Funds rate predicts Inflation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Yes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51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50" y="1311546"/>
            <a:ext cx="3681900" cy="346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Test Interpretation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Unemployment helps to predict Inflation.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No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Unemployment predicts Interest Rate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Yes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51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50" y="1311546"/>
            <a:ext cx="3681900" cy="346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VAR(4) Model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425" y="1287250"/>
            <a:ext cx="24574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875" y="1944475"/>
            <a:ext cx="2457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In-Sample Forecast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Based on our VAR model, we plugged in historical values to do one-step forecast.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For each time t, we plugged in data values before t into the model to do the forecast.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We did so throughout the whole time period of the data set and compared our forecast result with the original data value.</a:t>
            </a:r>
            <a:endParaRPr sz="2400"/>
          </a:p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In-Sample Forecast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50" y="1353938"/>
            <a:ext cx="44767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175" y="1349188"/>
            <a:ext cx="4476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▸"/>
            </a:pPr>
            <a:r>
              <a:rPr lang="en" sz="1200">
                <a:solidFill>
                  <a:schemeClr val="dk1"/>
                </a:solidFill>
              </a:rPr>
              <a:t>Macroeconomics is a branch of economics dealing with the structure, behavior, and decision-making of the economy.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▸"/>
            </a:pPr>
            <a:r>
              <a:rPr lang="en" sz="1200">
                <a:solidFill>
                  <a:schemeClr val="dk1"/>
                </a:solidFill>
              </a:rPr>
              <a:t>Macroeconomists study the interrelations among aggregated indicators.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▸"/>
            </a:pPr>
            <a:r>
              <a:rPr lang="en" sz="1200">
                <a:solidFill>
                  <a:schemeClr val="dk1"/>
                </a:solidFill>
              </a:rPr>
              <a:t>Fisher Effect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▸"/>
            </a:pPr>
            <a:r>
              <a:rPr lang="en" sz="1200">
                <a:solidFill>
                  <a:schemeClr val="dk1"/>
                </a:solidFill>
              </a:rPr>
              <a:t>Phillips Curve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Federal Funds Rate</a:t>
            </a:r>
            <a:endParaRPr sz="1200"/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Unemployment Rate</a:t>
            </a:r>
            <a:endParaRPr sz="1200"/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Inflation </a:t>
            </a:r>
            <a:endParaRPr sz="1200"/>
          </a:p>
          <a:p>
            <a:pPr indent="88900" lvl="1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Consumer Price Index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In-Sample Forecast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8" y="1301550"/>
            <a:ext cx="46196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63" y="1301550"/>
            <a:ext cx="4619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Sample Forecast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8" y="1277625"/>
            <a:ext cx="45243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50" y="1249050"/>
            <a:ext cx="46101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Sample Forecast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9368"/>
            <a:ext cx="9039149" cy="237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Trace out the response of current and future values of the variables to a one-unit increase in the current value of one of the VAR errors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A thought experiment which helps us to see how the system will react to the change of variable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Better reveal how the whole economic system will react to a potential shock</a:t>
            </a:r>
            <a:endParaRPr sz="2400"/>
          </a:p>
          <a:p>
            <a:pPr indent="1905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 with Shock in Consumer Price Index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8" y="1404938"/>
            <a:ext cx="29813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163" y="1423988"/>
            <a:ext cx="29432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637" y="1436475"/>
            <a:ext cx="2901782" cy="2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 with Shock in Federal Funds Rate</a:t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50" y="1436475"/>
            <a:ext cx="2910011" cy="2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50" y="1436475"/>
            <a:ext cx="2981325" cy="2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275" y="1436475"/>
            <a:ext cx="2814725" cy="2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 with Shock in Unemployment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0" y="1409700"/>
            <a:ext cx="87249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>
                <a:solidFill>
                  <a:schemeClr val="dk1"/>
                </a:solidFill>
              </a:rPr>
              <a:t>In the future, we would like to take into consideration Regime Policy Stances as outlined by Choi (1999).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>
                <a:solidFill>
                  <a:schemeClr val="dk1"/>
                </a:solidFill>
              </a:rPr>
              <a:t>Model shift in regimes using a threshold VAR (TVAR) model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>
                <a:solidFill>
                  <a:schemeClr val="dk1"/>
                </a:solidFill>
              </a:rPr>
              <a:t>Inflation rates vary greatly across regime types. </a:t>
            </a:r>
            <a:endParaRPr sz="1600"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913" y="1093924"/>
            <a:ext cx="3337462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Integrate other macroeconomic indicators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Stock Mark</a:t>
            </a:r>
            <a:r>
              <a:rPr lang="en" sz="1800"/>
              <a:t>et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Using Inflation Rate instead of CPI</a:t>
            </a:r>
            <a:endParaRPr sz="1800"/>
          </a:p>
          <a:p>
            <a:pPr indent="101600" lvl="1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800"/>
              <a:t>Measured as </a:t>
            </a:r>
            <a:endParaRPr sz="1800"/>
          </a:p>
          <a:p>
            <a:pPr indent="101600" lvl="1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800"/>
              <a:t>100 * 12 * ln(CPI</a:t>
            </a:r>
            <a:r>
              <a:rPr baseline="-25000" lang="en" sz="1800"/>
              <a:t>t</a:t>
            </a:r>
            <a:r>
              <a:rPr lang="en" sz="1800"/>
              <a:t> / CPI</a:t>
            </a:r>
            <a:r>
              <a:rPr baseline="-25000" lang="en" sz="1800"/>
              <a:t>t-1</a:t>
            </a:r>
            <a:r>
              <a:rPr lang="en" sz="1800"/>
              <a:t>)</a:t>
            </a:r>
            <a:endParaRPr sz="1800"/>
          </a:p>
          <a:p>
            <a:pPr indent="101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800"/>
              <a:t>Cointegration of Federal		Funds Rate and Inflation</a:t>
            </a:r>
            <a:endParaRPr sz="1800"/>
          </a:p>
          <a:p>
            <a:pPr indent="50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Overfitting?</a:t>
            </a:r>
            <a:endParaRPr sz="1800"/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51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50" y="1311548"/>
            <a:ext cx="2003800" cy="29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750" y="1465400"/>
            <a:ext cx="2149925" cy="2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71075" y="1224350"/>
            <a:ext cx="1666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Federal Funds Rate</a:t>
            </a:r>
            <a:endParaRPr sz="800"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3715875" y="1224350"/>
            <a:ext cx="1858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Unemployment Rate</a:t>
            </a:r>
            <a:endParaRPr sz="1200"/>
          </a:p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6717775" y="1224350"/>
            <a:ext cx="1292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Inflation (CPI)</a:t>
            </a:r>
            <a:endParaRPr sz="1200"/>
          </a:p>
          <a:p>
            <a:pPr indent="1270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77" y="1537527"/>
            <a:ext cx="2247300" cy="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3825" y="2310325"/>
            <a:ext cx="33210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Raise FFR → borrow less money → cash hard to procure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Decrease FFR → encourage banks to borrow money → easy to make investment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FFR: a regulatory tool to control how freely the national economy operates.</a:t>
            </a:r>
            <a:endParaRPr b="1" sz="1000"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21334" l="0" r="32005" t="0"/>
          <a:stretch/>
        </p:blipFill>
        <p:spPr>
          <a:xfrm>
            <a:off x="4280213" y="1537512"/>
            <a:ext cx="735950" cy="8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357550" y="2500925"/>
            <a:ext cx="2423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measure of the prevalence of unemployment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Unemployed / Labor Force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Job Seeking / (Employed+Job Seeking)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Recession → High unemployment rate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843625" y="2500925"/>
            <a:ext cx="29445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 increase in the price level of goods and services 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Price rises → fewer goods per unit of currency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High inflation → reduce public's ability to make long-term decisions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▸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Proper inflation → adjust interest rates → stabilize the economy → reduce unemployment rate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▹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Fed aims for 2% inflation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Deflation?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○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Increase the real value of debt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○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Aggravate recession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Roboto"/>
              <a:buChar char="○"/>
            </a:pPr>
            <a:r>
              <a:rPr b="1" lang="en" sz="1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Lead to a deflationary spiral (JPN)</a:t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27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8473" l="0" r="31029" t="38133"/>
          <a:stretch/>
        </p:blipFill>
        <p:spPr>
          <a:xfrm>
            <a:off x="6750613" y="1562075"/>
            <a:ext cx="1226725" cy="8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58125" y="2174000"/>
            <a:ext cx="1292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Depository Institutions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Unemployment Rate &amp; Inflation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101375" y="1152475"/>
            <a:ext cx="77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Laffer and Ranson (1971) concluded that unemployment rate and inflation do not have a relationship; the existence of a Phillips Curve cannot be confirmed.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McRae (1972) claims that there is a tradeoff between unemployment rate and inflation associated with monetary policy only in the short run.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Stock et al. (2001) built a VAR model using data from 1960 to 2000, and concluded that unemployment rate causes inflation.</a:t>
            </a:r>
            <a:endParaRPr sz="1400">
              <a:solidFill>
                <a:schemeClr val="dk1"/>
              </a:solidFill>
            </a:endParaRPr>
          </a:p>
          <a:p>
            <a:pPr indent="76200" lvl="1" marL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</a:pPr>
            <a:r>
              <a:rPr lang="en" sz="1400">
                <a:solidFill>
                  <a:schemeClr val="dk1"/>
                </a:solidFill>
              </a:rPr>
              <a:t>High unemployment rate → need to boost economy → low interest rate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Interest Rate &amp; Inflation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According to the results of Fuei (2009), interest rate and inflation do have a positive relationship; however, there is not the one-to-one relationship as indicated by the Fisher Effect.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According to the results and discussion of Alveraz et al. (2001) and Mankiw (2001), there is a relationship between interest rate and inflation. </a:t>
            </a:r>
            <a:endParaRPr sz="1400">
              <a:solidFill>
                <a:schemeClr val="dk1"/>
              </a:solidFill>
            </a:endParaRPr>
          </a:p>
          <a:p>
            <a:pPr indent="63500" lvl="1" marL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</a:pPr>
            <a:r>
              <a:rPr lang="en" sz="1400">
                <a:solidFill>
                  <a:schemeClr val="dk1"/>
                </a:solidFill>
              </a:rPr>
              <a:t>Raises interest rate → supply of money reduces → money scarcer → deflation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Inflation &amp; Interest Rate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The paper of Stock et al. (2001) also states that inflation forecasts through the Phillips Curve are more accurate than interest rates.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Ball (1999) paper concludes that countries that did not undergo expansionary monetary policy in the early 1980s resulted in interest rates that raised the natural rate of unemployment.</a:t>
            </a:r>
            <a:endParaRPr sz="1400">
              <a:solidFill>
                <a:schemeClr val="dk1"/>
              </a:solidFill>
            </a:endParaRPr>
          </a:p>
          <a:p>
            <a:pPr indent="63500" lvl="1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</a:pPr>
            <a:r>
              <a:rPr lang="en" sz="1400">
                <a:solidFill>
                  <a:schemeClr val="dk1"/>
                </a:solidFill>
              </a:rPr>
              <a:t>Proper positive inflation → adjust interest rates → stabilize the economy → reduce unemployment rate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Paper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Find the Interactions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Concurrent with the surrounding literature?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</a:pPr>
            <a:r>
              <a:rPr lang="en" sz="1400">
                <a:solidFill>
                  <a:schemeClr val="dk1"/>
                </a:solidFill>
              </a:rPr>
              <a:t>How to predict indicators?</a:t>
            </a:r>
            <a:endParaRPr sz="1400">
              <a:solidFill>
                <a:schemeClr val="dk1"/>
              </a:solidFill>
            </a:endParaRPr>
          </a:p>
          <a:p>
            <a:pPr indent="190500" lvl="0" mar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the VAR(1) Model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88" y="1585625"/>
            <a:ext cx="82962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 Analysis: Chow Test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F-Test on difference of parameters between two models at a point in time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Pros: Easy to explain, nice intuitiveness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Con: Not Deterministic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Problem: Because the data has such a large T, a lot of points are significant</a:t>
            </a:r>
            <a:endParaRPr sz="1800"/>
          </a:p>
          <a:p>
            <a:pPr indent="1651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950" y="1021950"/>
            <a:ext cx="2137500" cy="18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950" y="2838212"/>
            <a:ext cx="2137500" cy="181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450" y="2838205"/>
            <a:ext cx="2137500" cy="181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