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>
        <p:scale>
          <a:sx n="75" d="100"/>
          <a:sy n="75" d="100"/>
        </p:scale>
        <p:origin x="81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STACK OVERFLOW DEVELOPER SURVEY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88179"/>
            <a:ext cx="5181600" cy="238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Quoc Hoang </a:t>
            </a:r>
            <a:r>
              <a:rPr lang="vi-VN" dirty="0" err="1"/>
              <a:t>Xuan</a:t>
            </a:r>
            <a:endParaRPr lang="en-US" dirty="0"/>
          </a:p>
          <a:p>
            <a:pPr marL="0" indent="0">
              <a:buNone/>
            </a:pPr>
            <a:r>
              <a:rPr lang="vi-VN" dirty="0" err="1"/>
              <a:t>March</a:t>
            </a:r>
            <a:r>
              <a:rPr lang="vi-VN" dirty="0"/>
              <a:t> 10,2024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5176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as most used database.</a:t>
            </a:r>
          </a:p>
          <a:p>
            <a:r>
              <a:rPr lang="en-US" dirty="0"/>
              <a:t>Lack of interest in Microsoft SQL</a:t>
            </a:r>
          </a:p>
          <a:p>
            <a:pPr marL="0" indent="0">
              <a:buNone/>
            </a:pPr>
            <a:r>
              <a:rPr lang="en-US" dirty="0"/>
              <a:t>   Server and SQLite.</a:t>
            </a:r>
          </a:p>
          <a:p>
            <a:r>
              <a:rPr lang="en-US" dirty="0"/>
              <a:t>Increasing interest in PostgreSQL</a:t>
            </a:r>
          </a:p>
          <a:p>
            <a:pPr marL="0" indent="0">
              <a:buNone/>
            </a:pPr>
            <a:r>
              <a:rPr lang="en-US" dirty="0"/>
              <a:t>  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SQLite</a:t>
            </a:r>
          </a:p>
          <a:p>
            <a:pPr marL="0" indent="0">
              <a:buNone/>
            </a:pPr>
            <a:r>
              <a:rPr lang="en-US" dirty="0"/>
              <a:t>   losing ground in the market.</a:t>
            </a:r>
          </a:p>
          <a:p>
            <a:r>
              <a:rPr lang="en-US" dirty="0"/>
              <a:t>PostgreSQL and MongoDB</a:t>
            </a:r>
          </a:p>
          <a:p>
            <a:pPr marL="0" indent="0">
              <a:buNone/>
            </a:pPr>
            <a:r>
              <a:rPr lang="en-US" dirty="0"/>
              <a:t>   establishment in the market.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goal.</a:t>
            </a:r>
            <a:r>
              <a:rPr lang="vi-VN" sz="2200" dirty="0"/>
              <a:t>	</a:t>
            </a:r>
            <a:endParaRPr lang="en-US" sz="2200" dirty="0"/>
          </a:p>
          <a:p>
            <a:r>
              <a:rPr lang="en-US" sz="2200" dirty="0"/>
              <a:t>Methodology description.</a:t>
            </a:r>
          </a:p>
          <a:p>
            <a:pPr lvl="1"/>
            <a:r>
              <a:rPr lang="en-US" sz="1800" dirty="0"/>
              <a:t>Data gathering.</a:t>
            </a:r>
          </a:p>
          <a:p>
            <a:pPr lvl="1"/>
            <a:r>
              <a:rPr lang="en-US" sz="1800" dirty="0"/>
              <a:t>Data analysis.</a:t>
            </a:r>
          </a:p>
          <a:p>
            <a:pPr lvl="1"/>
            <a:r>
              <a:rPr lang="en-US" sz="1800" dirty="0"/>
              <a:t>Data visualizations.</a:t>
            </a:r>
          </a:p>
          <a:p>
            <a:r>
              <a:rPr lang="en-US" sz="2200" dirty="0"/>
              <a:t>Results presentation supported with graphs and trends.</a:t>
            </a:r>
          </a:p>
          <a:p>
            <a:r>
              <a:rPr lang="en-US" sz="2200" dirty="0"/>
              <a:t>Discussion of overall findings and implications regarding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the results previously exposed.</a:t>
            </a:r>
          </a:p>
          <a:p>
            <a:r>
              <a:rPr lang="en-US" sz="2200" dirty="0"/>
              <a:t>Final conclusions of the carried out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and most comprehensive survey of people who code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around the world.</a:t>
            </a:r>
          </a:p>
          <a:p>
            <a:r>
              <a:rPr lang="en-US" sz="2200" dirty="0"/>
              <a:t>Results don’t represent everyone in the developer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community evenly.</a:t>
            </a:r>
          </a:p>
          <a:p>
            <a:r>
              <a:rPr lang="en-US" sz="2200" dirty="0"/>
              <a:t>Nearly 90,000 developers.</a:t>
            </a:r>
          </a:p>
          <a:p>
            <a:r>
              <a:rPr lang="en-US" sz="2200" dirty="0"/>
              <a:t>Trends to predict where the developers are going.</a:t>
            </a:r>
          </a:p>
          <a:p>
            <a:r>
              <a:rPr lang="en-US" sz="2200" dirty="0"/>
              <a:t>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958" y="1470024"/>
            <a:ext cx="7068725" cy="4625975"/>
          </a:xfrm>
        </p:spPr>
        <p:txBody>
          <a:bodyPr>
            <a:normAutofit/>
          </a:bodyPr>
          <a:lstStyle/>
          <a:p>
            <a:r>
              <a:rPr lang="en-US" sz="2200" dirty="0"/>
              <a:t>Collect survey data &amp; explore its content</a:t>
            </a:r>
            <a:endParaRPr lang="vi-VN" sz="2200" dirty="0"/>
          </a:p>
          <a:p>
            <a:pPr lvl="1"/>
            <a:r>
              <a:rPr lang="en-US" sz="1800" dirty="0"/>
              <a:t>Web </a:t>
            </a:r>
            <a:r>
              <a:rPr lang="vi-VN" sz="1800" dirty="0" err="1"/>
              <a:t>Scraping</a:t>
            </a:r>
            <a:r>
              <a:rPr lang="vi-VN" sz="1800" dirty="0"/>
              <a:t>.</a:t>
            </a:r>
          </a:p>
          <a:p>
            <a:pPr lvl="1"/>
            <a:r>
              <a:rPr lang="vi-VN" sz="1800" dirty="0" err="1"/>
              <a:t>APIs</a:t>
            </a:r>
            <a:r>
              <a:rPr lang="vi-VN" sz="1800" dirty="0"/>
              <a:t>.</a:t>
            </a:r>
          </a:p>
          <a:p>
            <a:pPr lvl="1"/>
            <a:r>
              <a:rPr lang="vi-VN" sz="1800" dirty="0" err="1"/>
              <a:t>Request</a:t>
            </a:r>
            <a:r>
              <a:rPr lang="vi-VN" sz="1800" dirty="0"/>
              <a:t> </a:t>
            </a:r>
            <a:r>
              <a:rPr lang="vi-VN" sz="1800" dirty="0" err="1"/>
              <a:t>library</a:t>
            </a:r>
            <a:r>
              <a:rPr lang="vi-VN" sz="1800" dirty="0"/>
              <a:t>.</a:t>
            </a:r>
            <a:endParaRPr lang="en-US" sz="1800" dirty="0"/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  <a:endParaRPr lang="vi-VN" sz="2200" dirty="0"/>
          </a:p>
          <a:p>
            <a:pPr lvl="1"/>
            <a:r>
              <a:rPr lang="en-US" sz="1800" dirty="0"/>
              <a:t>Analyzing data distribution.</a:t>
            </a:r>
          </a:p>
          <a:p>
            <a:pPr lvl="1"/>
            <a:r>
              <a:rPr lang="en-US" sz="1800" dirty="0"/>
              <a:t>Handling outliers.</a:t>
            </a:r>
            <a:endParaRPr lang="vi-VN" sz="1800" dirty="0"/>
          </a:p>
          <a:p>
            <a:pPr lvl="1"/>
            <a:r>
              <a:rPr lang="en-US" sz="1800" dirty="0"/>
              <a:t>Correlations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Highlight distribution of data, relationships, the composition and</a:t>
            </a:r>
          </a:p>
          <a:p>
            <a:pPr marL="457200" lvl="1" indent="0">
              <a:buNone/>
            </a:pPr>
            <a:r>
              <a:rPr lang="vi-VN" sz="1800" dirty="0"/>
              <a:t>    </a:t>
            </a:r>
            <a:r>
              <a:rPr lang="en-US" sz="1800" dirty="0"/>
              <a:t>comparison of data.</a:t>
            </a:r>
            <a:endParaRPr lang="vi-VN" sz="1800" dirty="0"/>
          </a:p>
          <a:p>
            <a:r>
              <a:rPr lang="en-US" sz="2200" dirty="0"/>
              <a:t>Dashboards</a:t>
            </a:r>
          </a:p>
          <a:p>
            <a:pPr marL="457200" lvl="1" indent="0">
              <a:buNone/>
            </a:pPr>
            <a:endParaRPr lang="vi-V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Article hero image">
            <a:extLst>
              <a:ext uri="{FF2B5EF4-FFF2-40B4-BE49-F238E27FC236}">
                <a16:creationId xmlns:a16="http://schemas.microsoft.com/office/drawing/2014/main" id="{4E8DF501-185E-C985-DC32-DDBA1F52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60" y="1490345"/>
            <a:ext cx="9682480" cy="43513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5EF30-4223-5AE5-7245-A945E2D9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29" y="2236125"/>
            <a:ext cx="5584288" cy="3351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6E8AA-0935-C466-FC2E-FE7A56AA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817" y="2236125"/>
            <a:ext cx="5947499" cy="33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seems to keep as</a:t>
            </a:r>
          </a:p>
          <a:p>
            <a:pPr marL="0" indent="0">
              <a:buNone/>
            </a:pPr>
            <a:r>
              <a:rPr lang="en-US" dirty="0"/>
              <a:t>   leading language.</a:t>
            </a:r>
          </a:p>
          <a:p>
            <a:r>
              <a:rPr lang="en-US" dirty="0"/>
              <a:t>Python fastest-growing.</a:t>
            </a:r>
          </a:p>
          <a:p>
            <a:r>
              <a:rPr lang="en-US" dirty="0"/>
              <a:t>Great interest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developers migration</a:t>
            </a:r>
          </a:p>
          <a:p>
            <a:pPr marL="0" indent="0">
              <a:buNone/>
            </a:pPr>
            <a:r>
              <a:rPr lang="en-US" dirty="0"/>
              <a:t>   from JavaScript to TypeScript.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E29D1-4B7E-20EA-678A-F2A5DAFA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4" y="2327564"/>
            <a:ext cx="5977818" cy="3670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64E20-CC1D-CFEA-D931-1C4CAE7A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5788100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464</Words>
  <Application>Microsoft Office PowerPoint</Application>
  <PresentationFormat>Widescreen</PresentationFormat>
  <Paragraphs>120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quốc hoàng xuân</cp:lastModifiedBy>
  <cp:revision>42</cp:revision>
  <dcterms:created xsi:type="dcterms:W3CDTF">2020-10-28T18:29:43Z</dcterms:created>
  <dcterms:modified xsi:type="dcterms:W3CDTF">2024-03-10T03:22:47Z</dcterms:modified>
</cp:coreProperties>
</file>