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17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03/10/2024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avisduccopny/IBM-DATA-ANALYST-PROFESSIONAL-CERTIFICATE/blob/main/CAPSTONE_PROJECT/dash_board/IBM_cognos_capstone_project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1600" cy="132556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STACK OVERFLOW DEVELOPER SURVEY 2019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788179"/>
            <a:ext cx="5181600" cy="2388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Quoc Hoang </a:t>
            </a:r>
            <a:r>
              <a:rPr lang="vi-VN" dirty="0" err="1"/>
              <a:t>Xuan</a:t>
            </a:r>
            <a:endParaRPr lang="en-US" dirty="0"/>
          </a:p>
          <a:p>
            <a:pPr marL="0" indent="0">
              <a:buNone/>
            </a:pPr>
            <a:r>
              <a:rPr lang="vi-VN" dirty="0" err="1"/>
              <a:t>March</a:t>
            </a:r>
            <a:r>
              <a:rPr lang="vi-VN" dirty="0"/>
              <a:t> 10,2024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151765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as most used database.</a:t>
            </a:r>
          </a:p>
          <a:p>
            <a:r>
              <a:rPr lang="en-US" dirty="0"/>
              <a:t>Lack of interest in Microsoft SQL</a:t>
            </a:r>
          </a:p>
          <a:p>
            <a:pPr marL="0" indent="0">
              <a:buNone/>
            </a:pPr>
            <a:r>
              <a:rPr lang="en-US" dirty="0"/>
              <a:t>   Server and SQLite.</a:t>
            </a:r>
          </a:p>
          <a:p>
            <a:r>
              <a:rPr lang="en-US" dirty="0"/>
              <a:t>Increasing interest in PostgreSQL</a:t>
            </a:r>
          </a:p>
          <a:p>
            <a:pPr marL="0" indent="0">
              <a:buNone/>
            </a:pPr>
            <a:r>
              <a:rPr lang="en-US" dirty="0"/>
              <a:t>   and MongoDB.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Microsoft SQL Server and SQLite</a:t>
            </a:r>
          </a:p>
          <a:p>
            <a:pPr marL="0" indent="0">
              <a:buNone/>
            </a:pPr>
            <a:r>
              <a:rPr lang="en-US" dirty="0"/>
              <a:t>   losing ground in the market.</a:t>
            </a:r>
          </a:p>
          <a:p>
            <a:r>
              <a:rPr lang="en-US" dirty="0"/>
              <a:t>PostgreSQL and MongoDB</a:t>
            </a:r>
          </a:p>
          <a:p>
            <a:pPr marL="0" indent="0">
              <a:buNone/>
            </a:pPr>
            <a:r>
              <a:rPr lang="en-US" dirty="0"/>
              <a:t>   establishment in the market.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3571" y="3008098"/>
            <a:ext cx="11271917" cy="25692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i="1" dirty="0">
                <a:hlinkClick r:id="rId2"/>
              </a:rPr>
              <a:t>LINK TO GITHUB DASHBOARDS</a:t>
            </a:r>
            <a:endParaRPr lang="en-US" sz="22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482A8-6628-6209-1871-4867733BE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46" y="1365504"/>
            <a:ext cx="9782902" cy="478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92715-2D1B-3870-BA40-2D0A2BDAC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1353312"/>
            <a:ext cx="10364646" cy="49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249C18-3FC0-0CA3-2804-C0841937E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168" y="1365504"/>
            <a:ext cx="10390632" cy="4864608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widely used and</a:t>
            </a:r>
          </a:p>
          <a:p>
            <a:pPr marL="0" indent="0">
              <a:buNone/>
            </a:pPr>
            <a:r>
              <a:rPr lang="en-US" dirty="0"/>
              <a:t>   TypeScript getting popular.</a:t>
            </a:r>
          </a:p>
          <a:p>
            <a:r>
              <a:rPr lang="en-US" dirty="0"/>
              <a:t>Over 90% young male</a:t>
            </a:r>
          </a:p>
          <a:p>
            <a:pPr marL="0" indent="0">
              <a:buNone/>
            </a:pPr>
            <a:r>
              <a:rPr lang="en-US" dirty="0"/>
              <a:t>   developers.</a:t>
            </a:r>
          </a:p>
          <a:p>
            <a:r>
              <a:rPr lang="en-US" dirty="0"/>
              <a:t>Developers mostly located in</a:t>
            </a:r>
          </a:p>
          <a:p>
            <a:pPr marL="0" indent="0">
              <a:buNone/>
            </a:pPr>
            <a:r>
              <a:rPr lang="en-US" dirty="0"/>
              <a:t>   developed countries.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TypeScript web</a:t>
            </a:r>
          </a:p>
          <a:p>
            <a:pPr marL="0" indent="0">
              <a:buNone/>
            </a:pPr>
            <a:r>
              <a:rPr lang="en-US" dirty="0"/>
              <a:t>   frames gaining followers.</a:t>
            </a:r>
          </a:p>
          <a:p>
            <a:r>
              <a:rPr lang="en-US" dirty="0"/>
              <a:t>Global polarization of developers</a:t>
            </a:r>
          </a:p>
          <a:p>
            <a:pPr marL="0" indent="0">
              <a:buNone/>
            </a:pPr>
            <a:r>
              <a:rPr lang="en-US" dirty="0"/>
              <a:t>   location and gender.</a:t>
            </a:r>
          </a:p>
          <a:p>
            <a:r>
              <a:rPr lang="en-US" dirty="0"/>
              <a:t>Young developers without</a:t>
            </a:r>
          </a:p>
          <a:p>
            <a:pPr marL="0" indent="0">
              <a:buNone/>
            </a:pPr>
            <a:r>
              <a:rPr lang="en-US" dirty="0"/>
              <a:t>    postgrad studies on its majority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dirty="0"/>
              <a:t>Developers are people with very marked</a:t>
            </a:r>
          </a:p>
          <a:p>
            <a:pPr marL="0" indent="0">
              <a:buNone/>
            </a:pPr>
            <a:r>
              <a:rPr lang="en-US" dirty="0"/>
              <a:t>   characteristics.</a:t>
            </a:r>
          </a:p>
          <a:p>
            <a:r>
              <a:rPr lang="en-US" dirty="0"/>
              <a:t>A good idea of popularity trends of different</a:t>
            </a:r>
          </a:p>
          <a:p>
            <a:pPr marL="0" indent="0">
              <a:buNone/>
            </a:pPr>
            <a:r>
              <a:rPr lang="en-US" dirty="0"/>
              <a:t>   tools, platforms and languages can be</a:t>
            </a:r>
          </a:p>
          <a:p>
            <a:pPr marL="0" indent="0">
              <a:buNone/>
            </a:pPr>
            <a:r>
              <a:rPr lang="en-US" dirty="0"/>
              <a:t>   obtained.</a:t>
            </a:r>
          </a:p>
          <a:p>
            <a:r>
              <a:rPr lang="en-US" dirty="0"/>
              <a:t>There is a job to be done to spread</a:t>
            </a:r>
          </a:p>
          <a:p>
            <a:pPr marL="0" indent="0">
              <a:buNone/>
            </a:pPr>
            <a:r>
              <a:rPr lang="en-US" dirty="0"/>
              <a:t>   accessibility of this labor market to</a:t>
            </a:r>
          </a:p>
          <a:p>
            <a:pPr marL="0" indent="0">
              <a:buNone/>
            </a:pPr>
            <a:r>
              <a:rPr lang="en-US" dirty="0"/>
              <a:t>   countries in development.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E659B-9B27-8575-CF97-56292C997B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33600" y="1547545"/>
            <a:ext cx="7740803" cy="4219271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E4C90-E366-3A00-1DF0-96ED512B82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65376" y="1626318"/>
            <a:ext cx="8461248" cy="4345443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Data contextualization and analysis goal.</a:t>
            </a:r>
            <a:r>
              <a:rPr lang="vi-VN" sz="2200" dirty="0"/>
              <a:t>	</a:t>
            </a:r>
            <a:endParaRPr lang="en-US" sz="2200" dirty="0"/>
          </a:p>
          <a:p>
            <a:r>
              <a:rPr lang="en-US" sz="2200" dirty="0"/>
              <a:t>Methodology description.</a:t>
            </a:r>
          </a:p>
          <a:p>
            <a:pPr lvl="1"/>
            <a:r>
              <a:rPr lang="en-US" sz="1800" dirty="0"/>
              <a:t>Data gathering.</a:t>
            </a:r>
          </a:p>
          <a:p>
            <a:pPr lvl="1"/>
            <a:r>
              <a:rPr lang="en-US" sz="1800" dirty="0"/>
              <a:t>Data analysis.</a:t>
            </a:r>
          </a:p>
          <a:p>
            <a:pPr lvl="1"/>
            <a:r>
              <a:rPr lang="en-US" sz="1800" dirty="0"/>
              <a:t>Data visualizations.</a:t>
            </a:r>
          </a:p>
          <a:p>
            <a:r>
              <a:rPr lang="en-US" sz="2200" dirty="0"/>
              <a:t>Results presentation supported with graphs and trends.</a:t>
            </a:r>
          </a:p>
          <a:p>
            <a:r>
              <a:rPr lang="en-US" sz="2200" dirty="0"/>
              <a:t>Discussion of overall findings and implications regarding</a:t>
            </a:r>
          </a:p>
          <a:p>
            <a:pPr marL="0" indent="0">
              <a:buNone/>
            </a:pPr>
            <a:r>
              <a:rPr lang="vi-VN" sz="2200" dirty="0"/>
              <a:t>    </a:t>
            </a:r>
            <a:r>
              <a:rPr lang="en-US" sz="2200" dirty="0"/>
              <a:t>the results previously exposed.</a:t>
            </a:r>
          </a:p>
          <a:p>
            <a:r>
              <a:rPr lang="en-US" sz="2200" dirty="0"/>
              <a:t>Final conclusions of the carried out research.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Stack Overflow’s annual Developer Survey is the largest</a:t>
            </a:r>
          </a:p>
          <a:p>
            <a:pPr marL="0" indent="0">
              <a:buNone/>
            </a:pPr>
            <a:r>
              <a:rPr lang="vi-VN" sz="2200" dirty="0"/>
              <a:t>    </a:t>
            </a:r>
            <a:r>
              <a:rPr lang="en-US" sz="2200" dirty="0"/>
              <a:t>and most comprehensive survey of people who code</a:t>
            </a:r>
          </a:p>
          <a:p>
            <a:pPr marL="0" indent="0">
              <a:buNone/>
            </a:pPr>
            <a:r>
              <a:rPr lang="vi-VN" sz="2200" dirty="0"/>
              <a:t>    </a:t>
            </a:r>
            <a:r>
              <a:rPr lang="en-US" sz="2200" dirty="0"/>
              <a:t>around the world.</a:t>
            </a:r>
          </a:p>
          <a:p>
            <a:r>
              <a:rPr lang="en-US" sz="2200" dirty="0"/>
              <a:t>Results don’t represent everyone in the developer</a:t>
            </a:r>
          </a:p>
          <a:p>
            <a:pPr marL="0" indent="0">
              <a:buNone/>
            </a:pPr>
            <a:r>
              <a:rPr lang="vi-VN" sz="2200" dirty="0"/>
              <a:t>    </a:t>
            </a:r>
            <a:r>
              <a:rPr lang="en-US" sz="2200" dirty="0"/>
              <a:t>community evenly.</a:t>
            </a:r>
          </a:p>
          <a:p>
            <a:r>
              <a:rPr lang="en-US" sz="2200" dirty="0"/>
              <a:t>Nearly 90,000 developers.</a:t>
            </a:r>
          </a:p>
          <a:p>
            <a:r>
              <a:rPr lang="en-US" sz="2200" dirty="0"/>
              <a:t>Trends to predict where the developers are going.</a:t>
            </a:r>
          </a:p>
          <a:p>
            <a:r>
              <a:rPr lang="en-US" sz="2200" dirty="0"/>
              <a:t>Characterization of developers around the globe.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6958" y="1470024"/>
            <a:ext cx="7068725" cy="4625975"/>
          </a:xfrm>
        </p:spPr>
        <p:txBody>
          <a:bodyPr>
            <a:normAutofit/>
          </a:bodyPr>
          <a:lstStyle/>
          <a:p>
            <a:r>
              <a:rPr lang="en-US" sz="2200" dirty="0"/>
              <a:t>Collect survey data &amp; explore its content</a:t>
            </a:r>
            <a:endParaRPr lang="vi-VN" sz="2200" dirty="0"/>
          </a:p>
          <a:p>
            <a:pPr lvl="1"/>
            <a:r>
              <a:rPr lang="en-US" sz="1800" dirty="0"/>
              <a:t>Web </a:t>
            </a:r>
            <a:r>
              <a:rPr lang="vi-VN" sz="1800" dirty="0" err="1"/>
              <a:t>Scraping</a:t>
            </a:r>
            <a:r>
              <a:rPr lang="vi-VN" sz="1800" dirty="0"/>
              <a:t>.</a:t>
            </a:r>
          </a:p>
          <a:p>
            <a:pPr lvl="1"/>
            <a:r>
              <a:rPr lang="vi-VN" sz="1800" dirty="0" err="1"/>
              <a:t>APIs</a:t>
            </a:r>
            <a:r>
              <a:rPr lang="vi-VN" sz="1800" dirty="0"/>
              <a:t>.</a:t>
            </a:r>
          </a:p>
          <a:p>
            <a:pPr lvl="1"/>
            <a:r>
              <a:rPr lang="vi-VN" sz="1800" dirty="0" err="1"/>
              <a:t>Request</a:t>
            </a:r>
            <a:r>
              <a:rPr lang="vi-VN" sz="1800" dirty="0"/>
              <a:t> </a:t>
            </a:r>
            <a:r>
              <a:rPr lang="vi-VN" sz="1800" dirty="0" err="1"/>
              <a:t>library</a:t>
            </a:r>
            <a:r>
              <a:rPr lang="vi-VN" sz="1800" dirty="0"/>
              <a:t>.</a:t>
            </a:r>
            <a:endParaRPr lang="en-US" sz="1800" dirty="0"/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Exploratory data analysis</a:t>
            </a:r>
            <a:endParaRPr lang="vi-VN" sz="2200" dirty="0"/>
          </a:p>
          <a:p>
            <a:pPr lvl="1"/>
            <a:r>
              <a:rPr lang="en-US" sz="1800" dirty="0"/>
              <a:t>Analyzing data distribution.</a:t>
            </a:r>
          </a:p>
          <a:p>
            <a:pPr lvl="1"/>
            <a:r>
              <a:rPr lang="en-US" sz="1800" dirty="0"/>
              <a:t>Handling outliers.</a:t>
            </a:r>
            <a:endParaRPr lang="vi-VN" sz="1800" dirty="0"/>
          </a:p>
          <a:p>
            <a:pPr lvl="1"/>
            <a:r>
              <a:rPr lang="en-US" sz="1800" dirty="0"/>
              <a:t>Correlations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1800" dirty="0"/>
              <a:t>Highlight distribution of data, relationships, the composition and</a:t>
            </a:r>
          </a:p>
          <a:p>
            <a:pPr marL="457200" lvl="1" indent="0">
              <a:buNone/>
            </a:pPr>
            <a:r>
              <a:rPr lang="vi-VN" sz="1800" dirty="0"/>
              <a:t>    </a:t>
            </a:r>
            <a:r>
              <a:rPr lang="en-US" sz="1800" dirty="0"/>
              <a:t>comparison of data.</a:t>
            </a:r>
            <a:endParaRPr lang="vi-VN" sz="1800" dirty="0"/>
          </a:p>
          <a:p>
            <a:r>
              <a:rPr lang="en-US" sz="2200" dirty="0"/>
              <a:t>Dashboards</a:t>
            </a:r>
          </a:p>
          <a:p>
            <a:pPr marL="457200" lvl="1" indent="0">
              <a:buNone/>
            </a:pPr>
            <a:endParaRPr lang="vi-V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Article hero image">
            <a:extLst>
              <a:ext uri="{FF2B5EF4-FFF2-40B4-BE49-F238E27FC236}">
                <a16:creationId xmlns:a16="http://schemas.microsoft.com/office/drawing/2014/main" id="{4E8DF501-185E-C985-DC32-DDBA1F52F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60" y="1490345"/>
            <a:ext cx="9682480" cy="435133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5EF30-4223-5AE5-7245-A945E2D9F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29" y="2236125"/>
            <a:ext cx="5584288" cy="33518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6E8AA-0935-C466-FC2E-FE7A56AAC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817" y="2236125"/>
            <a:ext cx="5947499" cy="33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seems to keep as</a:t>
            </a:r>
          </a:p>
          <a:p>
            <a:pPr marL="0" indent="0">
              <a:buNone/>
            </a:pPr>
            <a:r>
              <a:rPr lang="en-US" dirty="0"/>
              <a:t>   leading language.</a:t>
            </a:r>
          </a:p>
          <a:p>
            <a:r>
              <a:rPr lang="en-US" dirty="0"/>
              <a:t>Python fastest-growing.</a:t>
            </a:r>
          </a:p>
          <a:p>
            <a:r>
              <a:rPr lang="en-US" dirty="0"/>
              <a:t>Great interest in TypeScript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Possible developers migration</a:t>
            </a:r>
          </a:p>
          <a:p>
            <a:pPr marL="0" indent="0">
              <a:buNone/>
            </a:pPr>
            <a:r>
              <a:rPr lang="en-US" dirty="0"/>
              <a:t>   from JavaScript to TypeScript.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E29D1-4B7E-20EA-678A-F2A5DAFA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4" y="2327564"/>
            <a:ext cx="5977818" cy="3670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464E20-CC1D-CFEA-D931-1C4CAE7A5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327564"/>
            <a:ext cx="5788100" cy="36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www.w3.org/XML/1998/namespace"/>
    <ds:schemaRef ds:uri="f80a141d-92ca-4d3d-9308-f7e7b1d44ce8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55be751-a274-42e8-93fb-f39d3b9bccc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409</Words>
  <Application>Microsoft Office PowerPoint</Application>
  <PresentationFormat>Widescreen</PresentationFormat>
  <Paragraphs>118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quốc hoàng xuân</cp:lastModifiedBy>
  <cp:revision>60</cp:revision>
  <dcterms:created xsi:type="dcterms:W3CDTF">2020-10-28T18:29:43Z</dcterms:created>
  <dcterms:modified xsi:type="dcterms:W3CDTF">2024-03-10T04:09:38Z</dcterms:modified>
</cp:coreProperties>
</file>