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76345"/>
  </p:normalViewPr>
  <p:slideViewPr>
    <p:cSldViewPr snapToGrid="0">
      <p:cViewPr>
        <p:scale>
          <a:sx n="100" d="100"/>
          <a:sy n="100" d="100"/>
        </p:scale>
        <p:origin x="12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EAD24-1427-D441-9C24-DEB9CFD10940}" type="datetimeFigureOut">
              <a:rPr lang="en-US" smtClean="0"/>
              <a:t>1/21/24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166A5-9043-8F42-9FBB-285715CC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2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166A5-9043-8F42-9FBB-285715CC16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94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687195" algn="l"/>
              </a:tabLst>
            </a:pPr>
            <a:r>
              <a:rPr lang="en-US" sz="1800" kern="1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to predict the injuries uses to analyze injury occurred over period of number of days played.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687195" algn="l"/>
              </a:tabLst>
            </a:pPr>
            <a:endParaRPr lang="en-US" sz="1800" kern="1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687195" algn="l"/>
              </a:tabLst>
            </a:pPr>
            <a:r>
              <a:rPr lang="en-US" sz="1800" kern="1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Compared two curves for both natural and synthetic grass types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 shown that for both curves showing an increase likelihood of injuries occurring shown in the steep hill.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Based on the pattern of this curve shows synthetic curve shows a small margin of .05 which indicated more injury risk for the synthetic than natural grass,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687195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166A5-9043-8F42-9FBB-285715CC16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8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 uses an binary values such as yes, no or true, false to predict the outcome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confusion matrix is a N x N matrix, where N is the number of classes or outputs. </a:t>
            </a:r>
          </a:p>
          <a:p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True Positive (TP)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: predicted(1), actual(1)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False Positive (FP)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: predicted(1), actual(0)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True Negative (TN)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: predicted(0), actual(0)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False Negative (FN)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: predicted(0), actual(1)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The data shown with 26545 as false negative and 1222 False Positive which means that the prediction of this data is incorrect and inaccurate</a:t>
            </a:r>
            <a:r>
              <a:rPr lang="en-US" dirty="0">
                <a:effectLst/>
              </a:rPr>
              <a:t> 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166A5-9043-8F42-9FBB-285715CC16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19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used to evaluate the importance of each feature (or factors that contribute to injuries based on previous predictive model)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 show that three features temperature, Player Day and Position are shown to have three significant importance which factors the injury.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Interesting part shown as Field Type showing no significant importance impacting the injury prediction.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166A5-9043-8F42-9FBB-285715CC16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5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73D9-E19D-29E9-0F43-FB4DF27E6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AA70C-8257-EC79-C674-8C0CCFF24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83F3D-478F-7046-D208-BB517AB7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83D1-CB34-574D-9194-40A6E6938579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DF920-BE11-F681-0778-4043E098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69197-D401-6603-3DD9-A1F80EDA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B2C74-8783-F44E-9798-B2976ED8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0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3A29-A738-8F0E-B6E0-CD9F2495A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F7F7E-89EF-8F32-4719-1704BDD39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4200-7D95-A1AA-FAFF-6D315BE4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83D1-CB34-574D-9194-40A6E6938579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6934F-CC36-FCAC-FE1D-A5FABCDB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93BBE-49E3-814A-506C-94575AD1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B2C74-8783-F44E-9798-B2976ED8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1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E7E16-9767-0B90-395A-B588CC785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1EEAE-840E-374B-3404-DBE613006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7EE26-0D06-24BD-7C89-FCCEE2E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83D1-CB34-574D-9194-40A6E6938579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65E28-DE00-AA45-FEDC-700AAD37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B27CA-EA60-A58D-E500-883EEE38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B2C74-8783-F44E-9798-B2976ED8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1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E9EF-0A2B-F984-6964-B1398AE0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C5B2-94B4-4CE6-5505-3F4842C8F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E1A5-6748-10C1-2E6A-C198827F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83D1-CB34-574D-9194-40A6E6938579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531D2-76DE-D1D6-11D2-4B433CF8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66123-EEA8-0C96-5131-DF0278A4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B2C74-8783-F44E-9798-B2976ED8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7E08-FB78-20CF-7686-3FAF70D35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8D938-56A5-5240-BB91-EB830A624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CBA99-68F0-E688-A0C1-485E79C3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83D1-CB34-574D-9194-40A6E6938579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421CD-0F33-C5B4-B905-9F991994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24B7B-E002-15FA-58E4-09FC6B19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B2C74-8783-F44E-9798-B2976ED8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5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9605B-01B4-AF82-7A8E-5B9927543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5A7D-D201-AB2F-EDAB-709D20685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BFBD5-1B20-54E0-0EDF-5E0F81D1C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E2658-4900-4051-8C85-87366E86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83D1-CB34-574D-9194-40A6E6938579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D9D91-AAB0-1B47-2D07-518A890B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BCF1C-F051-5401-9918-B8153EC9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B2C74-8783-F44E-9798-B2976ED8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8A5B-606B-3829-979B-9AE08427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C4C5D-AA38-3CAA-E22E-F217648A1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2BDCC-AC19-DDB1-F1EC-8939EF468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F7DAE-BB2E-B9DB-6EC4-AB67380C1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3A6E9-EE61-0E97-13E2-C34947910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DDCB5-77CA-A192-E58E-A4C98DD4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83D1-CB34-574D-9194-40A6E6938579}" type="datetimeFigureOut">
              <a:rPr lang="en-US" smtClean="0"/>
              <a:t>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55744-FE90-12B8-AF56-94269C39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F95F9-681F-C926-3416-BB134B74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B2C74-8783-F44E-9798-B2976ED8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559F-FDCE-AB1E-9C5E-71243BF3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3B665-8682-6005-B097-F989943A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83D1-CB34-574D-9194-40A6E6938579}" type="datetimeFigureOut">
              <a:rPr lang="en-US" smtClean="0"/>
              <a:t>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F905-73DE-D49D-387F-ADD8237B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B4006-769B-2D8A-C0F9-E79B39DA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B2C74-8783-F44E-9798-B2976ED8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0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BAC49-1A8D-DDF3-F197-1935A9EC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83D1-CB34-574D-9194-40A6E6938579}" type="datetimeFigureOut">
              <a:rPr lang="en-US" smtClean="0"/>
              <a:t>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FC156-431D-8EA5-6741-58503AC6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10B64-6C46-5025-1A0B-2ED45CF3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B2C74-8783-F44E-9798-B2976ED8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1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AAB1-89F6-BFB8-9B3C-725A9E81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FD985-5BAA-2635-61F6-8B6BC68A7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B1493-EA14-D536-C04A-6C6BA02E4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0226F-8144-AA4B-EB90-2DC975D4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83D1-CB34-574D-9194-40A6E6938579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5ECDD-ADB2-B7C2-CD38-7ECC2847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D9308-948D-4734-316F-F41A8BBD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B2C74-8783-F44E-9798-B2976ED8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6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337B-B76E-3BD0-FA29-36852477A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6160DE-7FF7-BF24-D4A2-8594D7CF4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CE835-8B42-8F71-2944-4FD62DD9F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182C8-0035-570A-501D-C0589FB3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83D1-CB34-574D-9194-40A6E6938579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683B2-62A5-5531-EFC4-B0D523C9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8E8C9-B25E-21E8-C3E2-841A1E60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B2C74-8783-F44E-9798-B2976ED8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1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2D4A5-61DA-9968-0A8A-79C1BD9E8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0FB13-8E1E-B83C-2BF8-DDBED042B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90302-E031-FCFA-3359-6EB413BF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883D1-CB34-574D-9194-40A6E6938579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03AB0-6A72-15B8-9D15-DEE3F6A56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15D88-F5D1-8613-6DBE-1524F0314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B2C74-8783-F44E-9798-B2976ED8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2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medicine-and-dentistry/kaplan-meier-metho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explaining-feature-importance-by-example-of-a-random-forest-d9166011959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9B95-5770-540F-1569-91F68A262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2348"/>
          </a:xfrm>
        </p:spPr>
        <p:txBody>
          <a:bodyPr>
            <a:normAutofit/>
          </a:bodyPr>
          <a:lstStyle/>
          <a:p>
            <a:r>
              <a:rPr lang="en-US" sz="4800" dirty="0"/>
              <a:t>NFL Injury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DA53E-66FE-91D2-644F-EB2995419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7938" y="2929723"/>
            <a:ext cx="9144000" cy="1513185"/>
          </a:xfrm>
        </p:spPr>
        <p:txBody>
          <a:bodyPr/>
          <a:lstStyle/>
          <a:p>
            <a:r>
              <a:rPr lang="en-US" dirty="0"/>
              <a:t>Analytic approach for predicting injuries</a:t>
            </a:r>
          </a:p>
          <a:p>
            <a:r>
              <a:rPr lang="en-US" dirty="0"/>
              <a:t>**RIP Chubb**</a:t>
            </a:r>
          </a:p>
        </p:txBody>
      </p:sp>
    </p:spTree>
    <p:extLst>
      <p:ext uri="{BB962C8B-B14F-4D97-AF65-F5344CB8AC3E}">
        <p14:creationId xmlns:p14="http://schemas.microsoft.com/office/powerpoint/2010/main" val="174450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BDC4-A058-5ACC-74DF-DF04B386F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559" y="516368"/>
            <a:ext cx="8564879" cy="116356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Injury Analysis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DF16C-7B30-B198-B951-7B9234784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361" y="2171224"/>
            <a:ext cx="5721276" cy="2515552"/>
          </a:xfrm>
        </p:spPr>
        <p:txBody>
          <a:bodyPr>
            <a:normAutofit/>
          </a:bodyPr>
          <a:lstStyle/>
          <a:p>
            <a:r>
              <a:rPr lang="en-US" sz="2400" kern="100" dirty="0">
                <a:solidFill>
                  <a:srgbClr val="3C404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Effects that playing on synthetic vs natural turf </a:t>
            </a:r>
            <a:endParaRPr lang="en-US" sz="2400" kern="100" dirty="0">
              <a:solidFill>
                <a:srgbClr val="3C4043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kern="100" dirty="0">
                <a:solidFill>
                  <a:srgbClr val="3C404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Factors such as weather, play type and player position . </a:t>
            </a:r>
            <a:endParaRPr lang="en-US" sz="2400" kern="100" dirty="0">
              <a:solidFill>
                <a:srgbClr val="3C4043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kern="100" dirty="0">
                <a:solidFill>
                  <a:srgbClr val="3C404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250 complete player in-game histories from two subsequent NFL regular seasons.</a:t>
            </a:r>
            <a:endParaRPr lang="en-US" sz="24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601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0F35-ABF5-4400-3127-D0D9FD1F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965" y="553384"/>
            <a:ext cx="6530788" cy="1325563"/>
          </a:xfrm>
        </p:spPr>
        <p:txBody>
          <a:bodyPr>
            <a:normAutofit/>
          </a:bodyPr>
          <a:lstStyle/>
          <a:p>
            <a:r>
              <a:rPr lang="en-US" sz="3200" dirty="0"/>
              <a:t>Questions to ask ourselves: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DD9ED-21DB-F86D-BF67-30AF209AE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3796" y="2208484"/>
            <a:ext cx="6412604" cy="2441032"/>
          </a:xfrm>
        </p:spPr>
        <p:txBody>
          <a:bodyPr>
            <a:normAutofit/>
          </a:bodyPr>
          <a:lstStyle/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i="1" kern="1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i="1" kern="1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 what is likely the risk of a player’s injury based on turf type?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kern="1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i="1" kern="1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--Is the Predictions of Injuries</a:t>
            </a:r>
            <a:r>
              <a:rPr lang="en-US" sz="1800" i="1" kern="1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Accurate?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endParaRPr lang="en-US" sz="1800" i="1" kern="100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Bef>
                <a:spcPts val="0"/>
              </a:spcBef>
            </a:pPr>
            <a:r>
              <a:rPr lang="en-US" sz="1800" i="1" kern="1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--Does the importance of grass type impact injuries?</a:t>
            </a:r>
          </a:p>
          <a:p>
            <a:pPr marL="457200">
              <a:spcBef>
                <a:spcPts val="0"/>
              </a:spcBef>
            </a:pPr>
            <a:endParaRPr lang="en-US" sz="1800" i="1" kern="1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endParaRPr lang="en-US" sz="1800" i="1" kern="1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8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3C5B-AF56-585A-A9CD-AC5B1731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71" y="413251"/>
            <a:ext cx="7692189" cy="907840"/>
          </a:xfrm>
        </p:spPr>
        <p:txBody>
          <a:bodyPr>
            <a:normAutofit/>
          </a:bodyPr>
          <a:lstStyle/>
          <a:p>
            <a:r>
              <a:rPr lang="en-US" sz="3200" i="1" dirty="0"/>
              <a:t>The Solution….. Data Hazard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903C-3FC3-0A1E-F2E5-884C11C53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417" y="1969109"/>
            <a:ext cx="5779165" cy="2650840"/>
          </a:xfrm>
        </p:spPr>
        <p:txBody>
          <a:bodyPr>
            <a:normAutofit/>
          </a:bodyPr>
          <a:lstStyle/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000" b="1" i="1" u="sng" dirty="0">
                <a:solidFill>
                  <a:srgbClr val="0563C1"/>
                </a:solidFill>
                <a:effectLst/>
                <a:latin typeface="+mj-lt"/>
                <a:ea typeface="Times New Roman" panose="02020603050405020304" pitchFamily="18" charset="0"/>
                <a:hlinkClick r:id="rId3"/>
              </a:rPr>
              <a:t>Kaplan-Meier Estimate (Curve)</a:t>
            </a:r>
            <a:r>
              <a:rPr lang="en-US" sz="2000" b="1" i="1" u="sng" dirty="0">
                <a:solidFill>
                  <a:srgbClr val="0563C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</a:p>
          <a:p>
            <a:pPr marL="0" marR="0" lvl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000" b="1" i="1" u="sng" dirty="0">
                <a:solidFill>
                  <a:srgbClr val="0563C1"/>
                </a:solidFill>
                <a:effectLst/>
                <a:latin typeface="+mj-lt"/>
                <a:ea typeface="Times New Roman" panose="02020603050405020304" pitchFamily="18" charset="0"/>
              </a:rPr>
              <a:t>Confusion Matrix (Logistic Regression)</a:t>
            </a:r>
          </a:p>
          <a:p>
            <a:pPr marL="0" marR="0" lvl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000" b="1" i="1" u="sng" dirty="0">
                <a:solidFill>
                  <a:srgbClr val="0563C1"/>
                </a:solidFill>
                <a:effectLst/>
                <a:latin typeface="+mj-lt"/>
                <a:ea typeface="Times New Roman" panose="02020603050405020304" pitchFamily="18" charset="0"/>
                <a:hlinkClick r:id="rId4"/>
              </a:rPr>
              <a:t>Random Forest Classifier</a:t>
            </a:r>
            <a:endParaRPr lang="en-US" sz="2000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11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A33385-F0CF-BE90-2AA4-E02E0D74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1" y="473161"/>
            <a:ext cx="8916989" cy="767379"/>
          </a:xfrm>
        </p:spPr>
        <p:txBody>
          <a:bodyPr>
            <a:normAutofit/>
          </a:bodyPr>
          <a:lstStyle/>
          <a:p>
            <a:pPr algn="ctr"/>
            <a:r>
              <a:rPr lang="en-US" b="1" kern="1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Kaplan Meier Curve</a:t>
            </a:r>
            <a:endParaRPr lang="en-US" dirty="0"/>
          </a:p>
        </p:txBody>
      </p:sp>
      <p:pic>
        <p:nvPicPr>
          <p:cNvPr id="8" name="Content Placeholder 7" descr="A graph of different colors&#10;&#10;Description automatically generated">
            <a:extLst>
              <a:ext uri="{FF2B5EF4-FFF2-40B4-BE49-F238E27FC236}">
                <a16:creationId xmlns:a16="http://schemas.microsoft.com/office/drawing/2014/main" id="{7773B814-047A-9E45-9ECD-4B085815B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18001" y="1492624"/>
            <a:ext cx="6905624" cy="43815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C8C29E-3716-FE9B-2DB0-9EAE8F9B9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1" y="1749288"/>
            <a:ext cx="3481390" cy="361608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1687195" algn="l"/>
              </a:tabLst>
            </a:pPr>
            <a:r>
              <a:rPr lang="en-US" sz="24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Question</a:t>
            </a:r>
            <a:r>
              <a:rPr lang="en-US" sz="2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What is likely the risk of a player’s injury based on turf type?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687195" algn="l"/>
              </a:tabLst>
            </a:pPr>
            <a:endParaRPr lang="en-US" sz="24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687195" algn="l"/>
              </a:tabLst>
            </a:pPr>
            <a:endParaRPr lang="en-US" sz="24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687195" algn="l"/>
              </a:tabLst>
            </a:pPr>
            <a:r>
              <a:rPr lang="en-US" sz="2400" b="1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Answer: </a:t>
            </a:r>
            <a:r>
              <a:rPr lang="en-US" sz="2400" i="1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 small margin between these two curves  showing a steep indicated high risk of injury within 100-day period</a:t>
            </a:r>
            <a:endParaRPr lang="en-US" sz="2400" b="1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8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3CCA-0A76-1516-3241-D9E1410D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681037"/>
            <a:ext cx="7262191" cy="100965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Logistic Regression…also known as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A950-3888-6CB4-0D1B-3244A81B8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77830" y="1843571"/>
            <a:ext cx="4114799" cy="437466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j-lt"/>
              </a:rPr>
              <a:t>Question: </a:t>
            </a:r>
            <a:r>
              <a:rPr lang="en-US" sz="2400" dirty="0">
                <a:latin typeface="+mj-lt"/>
              </a:rPr>
              <a:t> is the predictions of the injuries accurate….? 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r>
              <a:rPr lang="en-US" sz="2400" b="1" dirty="0">
                <a:latin typeface="+mj-lt"/>
              </a:rPr>
              <a:t>Answer: </a:t>
            </a:r>
            <a:r>
              <a:rPr lang="en-US" sz="2400" dirty="0">
                <a:latin typeface="+mj-lt"/>
              </a:rPr>
              <a:t> </a:t>
            </a:r>
            <a:r>
              <a:rPr lang="en-US" sz="2400" i="1" dirty="0">
                <a:latin typeface="+mj-lt"/>
              </a:rPr>
              <a:t>No….</a:t>
            </a:r>
            <a:r>
              <a:rPr lang="en-US" sz="2400" i="1" dirty="0">
                <a:effectLst/>
                <a:latin typeface="+mj-lt"/>
                <a:ea typeface="Calibri" panose="020F0502020204030204" pitchFamily="34" charset="0"/>
              </a:rPr>
              <a:t> shown with 26545 as false negative and 1222 False Positive which means that the prediction of this data is incorrect and inaccurate</a:t>
            </a:r>
            <a:r>
              <a:rPr lang="en-US" sz="2400" i="1" dirty="0">
                <a:effectLst/>
                <a:latin typeface="+mj-lt"/>
              </a:rPr>
              <a:t> </a:t>
            </a:r>
            <a:endParaRPr lang="en-US" sz="2400" i="1" dirty="0">
              <a:solidFill>
                <a:srgbClr val="242424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Content Placeholder 5" descr="A chart with blue squares and white text&#10;&#10;Description automatically generated with medium confidence">
            <a:extLst>
              <a:ext uri="{FF2B5EF4-FFF2-40B4-BE49-F238E27FC236}">
                <a16:creationId xmlns:a16="http://schemas.microsoft.com/office/drawing/2014/main" id="{73C3E20B-06FF-64B8-C868-E9126AB137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6043" y="1835796"/>
            <a:ext cx="6586330" cy="4242275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8FC32-8000-70AF-9017-88A5A733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https://medium.com/@dave.cote.msc/experimenting-confusion-matrix-for-regression-a-powerfull-model-analysis-tool-7c288d99d437</a:t>
            </a:r>
          </a:p>
        </p:txBody>
      </p:sp>
    </p:spTree>
    <p:extLst>
      <p:ext uri="{BB962C8B-B14F-4D97-AF65-F5344CB8AC3E}">
        <p14:creationId xmlns:p14="http://schemas.microsoft.com/office/powerpoint/2010/main" val="11118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8824-316B-2F5A-B839-E8C262C9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 Classifier</a:t>
            </a:r>
          </a:p>
        </p:txBody>
      </p:sp>
      <p:pic>
        <p:nvPicPr>
          <p:cNvPr id="6" name="Content Placeholder 5" descr="A graph of different types of numbers&#10;&#10;Description automatically generated">
            <a:extLst>
              <a:ext uri="{FF2B5EF4-FFF2-40B4-BE49-F238E27FC236}">
                <a16:creationId xmlns:a16="http://schemas.microsoft.com/office/drawing/2014/main" id="{07FE7D72-3FCB-9FFD-47E7-04A4A682F8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043067" y="1549400"/>
            <a:ext cx="6221833" cy="452278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7D4F2-9366-4FFF-86C1-4EB5A63FD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301" y="2214329"/>
            <a:ext cx="3937000" cy="297861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j-lt"/>
              </a:rPr>
              <a:t>Question: </a:t>
            </a:r>
            <a:r>
              <a:rPr lang="en-US" sz="2400" dirty="0">
                <a:latin typeface="+mj-lt"/>
              </a:rPr>
              <a:t> </a:t>
            </a:r>
            <a:r>
              <a:rPr lang="en-US" sz="2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Does the importance of the grass type affect the injury?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b="1" dirty="0">
                <a:latin typeface="+mj-lt"/>
              </a:rPr>
              <a:t>Answer: </a:t>
            </a:r>
            <a:r>
              <a:rPr lang="en-US" sz="2400" i="1" dirty="0">
                <a:latin typeface="+mj-lt"/>
              </a:rPr>
              <a:t>No….shows that grass types does not impact players injuries </a:t>
            </a:r>
          </a:p>
        </p:txBody>
      </p:sp>
    </p:spTree>
    <p:extLst>
      <p:ext uri="{BB962C8B-B14F-4D97-AF65-F5344CB8AC3E}">
        <p14:creationId xmlns:p14="http://schemas.microsoft.com/office/powerpoint/2010/main" val="528815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493</Words>
  <Application>Microsoft Macintosh PowerPoint</Application>
  <PresentationFormat>Widescreen</PresentationFormat>
  <Paragraphs>65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source-serif-pro</vt:lpstr>
      <vt:lpstr>Symbol</vt:lpstr>
      <vt:lpstr>Office Theme</vt:lpstr>
      <vt:lpstr>NFL Injury Predictions</vt:lpstr>
      <vt:lpstr>Injury Analysis Overview</vt:lpstr>
      <vt:lpstr>Questions to ask ourselves:</vt:lpstr>
      <vt:lpstr>The Solution….. Data Hazard Model</vt:lpstr>
      <vt:lpstr>Kaplan Meier Curve</vt:lpstr>
      <vt:lpstr>Logistic Regression…also known as confusion matrix</vt:lpstr>
      <vt:lpstr>Random Forest Classifier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Injury Predictions</dc:title>
  <dc:creator>Dwayne Davis</dc:creator>
  <cp:lastModifiedBy>Dwayne Davis</cp:lastModifiedBy>
  <cp:revision>1</cp:revision>
  <dcterms:created xsi:type="dcterms:W3CDTF">2024-01-22T01:04:07Z</dcterms:created>
  <dcterms:modified xsi:type="dcterms:W3CDTF">2024-01-22T03:04:13Z</dcterms:modified>
</cp:coreProperties>
</file>