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1"/>
  </p:handoutMasterIdLst>
  <p:sldIdLst>
    <p:sldId id="256" r:id="rId2"/>
    <p:sldId id="257" r:id="rId3"/>
    <p:sldId id="276" r:id="rId4"/>
    <p:sldId id="275" r:id="rId5"/>
    <p:sldId id="274" r:id="rId6"/>
    <p:sldId id="273" r:id="rId7"/>
    <p:sldId id="258" r:id="rId8"/>
    <p:sldId id="340" r:id="rId9"/>
    <p:sldId id="259" r:id="rId10"/>
    <p:sldId id="260" r:id="rId11"/>
    <p:sldId id="261" r:id="rId12"/>
    <p:sldId id="263" r:id="rId13"/>
    <p:sldId id="277" r:id="rId14"/>
    <p:sldId id="264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1" r:id="rId23"/>
    <p:sldId id="292" r:id="rId24"/>
    <p:sldId id="293" r:id="rId25"/>
    <p:sldId id="294" r:id="rId26"/>
    <p:sldId id="295" r:id="rId27"/>
    <p:sldId id="297" r:id="rId28"/>
    <p:sldId id="296" r:id="rId29"/>
    <p:sldId id="298" r:id="rId30"/>
    <p:sldId id="299" r:id="rId31"/>
    <p:sldId id="300" r:id="rId32"/>
    <p:sldId id="301" r:id="rId33"/>
    <p:sldId id="302" r:id="rId34"/>
    <p:sldId id="309" r:id="rId35"/>
    <p:sldId id="304" r:id="rId36"/>
    <p:sldId id="319" r:id="rId37"/>
    <p:sldId id="320" r:id="rId38"/>
    <p:sldId id="321" r:id="rId39"/>
    <p:sldId id="322" r:id="rId40"/>
    <p:sldId id="323" r:id="rId41"/>
    <p:sldId id="326" r:id="rId42"/>
    <p:sldId id="327" r:id="rId43"/>
    <p:sldId id="328" r:id="rId44"/>
    <p:sldId id="324" r:id="rId45"/>
    <p:sldId id="325" r:id="rId46"/>
    <p:sldId id="305" r:id="rId47"/>
    <p:sldId id="306" r:id="rId48"/>
    <p:sldId id="311" r:id="rId49"/>
    <p:sldId id="329" r:id="rId50"/>
    <p:sldId id="312" r:id="rId51"/>
    <p:sldId id="313" r:id="rId52"/>
    <p:sldId id="331" r:id="rId53"/>
    <p:sldId id="332" r:id="rId54"/>
    <p:sldId id="333" r:id="rId55"/>
    <p:sldId id="334" r:id="rId56"/>
    <p:sldId id="335" r:id="rId57"/>
    <p:sldId id="336" r:id="rId58"/>
    <p:sldId id="338" r:id="rId59"/>
    <p:sldId id="339" r:id="rId60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A66C9-879B-48BF-8325-C061C13AA4BA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89596-B36C-44C1-9DF0-A71CDF54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0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0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7CC1-447B-4CFE-8004-9DEF593F6B31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5ED9-3499-4A97-9C26-E2D5CF5C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Classification Model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Wei </a:t>
            </a:r>
            <a:r>
              <a:rPr lang="en-US" dirty="0" err="1" smtClean="0"/>
              <a:t>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Linear Models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Linear models, while less </a:t>
            </a:r>
            <a:r>
              <a:rPr lang="en-US" sz="3600" dirty="0" smtClean="0"/>
              <a:t>complex, are </a:t>
            </a:r>
            <a:r>
              <a:rPr lang="en-US" sz="3600" dirty="0"/>
              <a:t>relatively easier to scale to very large datasets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Decision tree is a </a:t>
            </a:r>
            <a:r>
              <a:rPr lang="en-US" sz="3600" dirty="0" smtClean="0"/>
              <a:t>powerful nonlinear </a:t>
            </a:r>
            <a:r>
              <a:rPr lang="en-US" sz="3600" dirty="0"/>
              <a:t>technique that can be a little </a:t>
            </a:r>
            <a:r>
              <a:rPr lang="en-US" sz="3600" dirty="0" smtClean="0"/>
              <a:t>more </a:t>
            </a:r>
            <a:r>
              <a:rPr lang="en-US" sz="3600" dirty="0"/>
              <a:t>computationally intensive to train, but </a:t>
            </a:r>
            <a:r>
              <a:rPr lang="en-US" sz="3600" dirty="0" smtClean="0"/>
              <a:t>delivers leading </a:t>
            </a:r>
            <a:r>
              <a:rPr lang="en-US" sz="3600" dirty="0"/>
              <a:t>performance in many situations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Naïve Bayes models are more </a:t>
            </a:r>
            <a:r>
              <a:rPr lang="en-US" sz="3600" dirty="0" smtClean="0"/>
              <a:t>simple but </a:t>
            </a:r>
            <a:r>
              <a:rPr lang="en-US" sz="3600" dirty="0"/>
              <a:t>are easy to train efficiently and </a:t>
            </a:r>
            <a:r>
              <a:rPr lang="en-US" sz="3600" dirty="0" smtClean="0"/>
              <a:t>parallelize.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Linear Models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idea of linear models </a:t>
            </a:r>
            <a:r>
              <a:rPr lang="en-US" dirty="0" smtClean="0"/>
              <a:t> </a:t>
            </a:r>
            <a:r>
              <a:rPr lang="en-US" dirty="0"/>
              <a:t>is that we model </a:t>
            </a:r>
            <a:r>
              <a:rPr lang="en-US" dirty="0" smtClean="0"/>
              <a:t>the target as a function </a:t>
            </a:r>
            <a:r>
              <a:rPr lang="en-US" dirty="0"/>
              <a:t>of a </a:t>
            </a:r>
            <a:r>
              <a:rPr lang="en-US" b="1" dirty="0"/>
              <a:t>simple linear </a:t>
            </a:r>
            <a:r>
              <a:rPr lang="en-US" b="1" dirty="0" smtClean="0"/>
              <a:t>predictor (or vector dot product) </a:t>
            </a:r>
            <a:r>
              <a:rPr lang="en-US" dirty="0"/>
              <a:t>applied to the input </a:t>
            </a:r>
            <a:r>
              <a:rPr lang="en-US" dirty="0" smtClean="0"/>
              <a:t>variables.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Here, </a:t>
            </a:r>
            <a:r>
              <a:rPr lang="en-US" i="1" dirty="0"/>
              <a:t>y </a:t>
            </a:r>
            <a:r>
              <a:rPr lang="en-US" dirty="0"/>
              <a:t>is the target variable, </a:t>
            </a:r>
            <a:r>
              <a:rPr lang="en-US" i="1" dirty="0"/>
              <a:t>w </a:t>
            </a:r>
            <a:r>
              <a:rPr lang="en-US" dirty="0"/>
              <a:t>is the vector of parameters (known as the </a:t>
            </a:r>
            <a:r>
              <a:rPr lang="en-US" dirty="0" smtClean="0"/>
              <a:t>weight vector</a:t>
            </a:r>
            <a:r>
              <a:rPr lang="en-US" dirty="0"/>
              <a:t>), and </a:t>
            </a:r>
            <a:r>
              <a:rPr lang="en-US" i="1" dirty="0"/>
              <a:t>x </a:t>
            </a:r>
            <a:r>
              <a:rPr lang="en-US" dirty="0"/>
              <a:t>is the vector of input features</a:t>
            </a:r>
            <a:r>
              <a:rPr lang="en-US" dirty="0" smtClean="0"/>
              <a:t>.</a:t>
            </a:r>
          </a:p>
          <a:p>
            <a:r>
              <a:rPr lang="en-US" dirty="0"/>
              <a:t>To this linear predictor, we applied a function </a:t>
            </a:r>
            <a:r>
              <a:rPr lang="en-US" i="1" dirty="0"/>
              <a:t>f </a:t>
            </a:r>
            <a:r>
              <a:rPr lang="en-US" dirty="0"/>
              <a:t>(called the link function).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78" y="3069665"/>
            <a:ext cx="2535251" cy="8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>
                <a:hlinkClick r:id="rId2"/>
              </a:rPr>
              <a:t>Logistic regression</a:t>
            </a:r>
            <a:r>
              <a:rPr lang="en-US" sz="4800" dirty="0"/>
              <a:t> is widely used to predict a binary response. </a:t>
            </a:r>
            <a:endParaRPr lang="en-US" sz="4800" dirty="0" smtClean="0"/>
          </a:p>
          <a:p>
            <a:r>
              <a:rPr lang="en-US" sz="4800" dirty="0"/>
              <a:t>B</a:t>
            </a:r>
            <a:r>
              <a:rPr lang="en-US" sz="4800" dirty="0" smtClean="0"/>
              <a:t>inary </a:t>
            </a:r>
            <a:r>
              <a:rPr lang="en-US" sz="4800" dirty="0"/>
              <a:t>classification </a:t>
            </a:r>
            <a:r>
              <a:rPr lang="en-US" sz="4800" dirty="0" smtClean="0"/>
              <a:t>equates </a:t>
            </a:r>
            <a:r>
              <a:rPr lang="en-US" sz="4800" dirty="0"/>
              <a:t>to the model's estimate of </a:t>
            </a:r>
            <a:r>
              <a:rPr lang="en-US" sz="4800" dirty="0" smtClean="0"/>
              <a:t>the probability </a:t>
            </a:r>
            <a:r>
              <a:rPr lang="en-US" sz="4800" dirty="0"/>
              <a:t>of the data point belonging to the positive class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Given </a:t>
            </a:r>
            <a:r>
              <a:rPr lang="en-US" sz="3200" dirty="0"/>
              <a:t>a new data point, denoted by x, the model makes predictions by applying the logistic </a:t>
            </a:r>
            <a:r>
              <a:rPr lang="en-US" sz="3200" dirty="0" smtClean="0"/>
              <a:t>function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By </a:t>
            </a:r>
            <a:r>
              <a:rPr lang="en-US" sz="3200" dirty="0"/>
              <a:t>default, if </a:t>
            </a:r>
            <a:r>
              <a:rPr lang="en-US" sz="3200" dirty="0" smtClean="0"/>
              <a:t>f(z)&gt;</a:t>
            </a:r>
            <a:r>
              <a:rPr lang="en-US" sz="3200" dirty="0"/>
              <a:t>0.5, the outcome is positive, or negative </a:t>
            </a:r>
            <a:r>
              <a:rPr lang="en-US" sz="3200" dirty="0" smtClean="0"/>
              <a:t>otherwise</a:t>
            </a:r>
          </a:p>
          <a:p>
            <a:r>
              <a:rPr lang="en-US" sz="3200" dirty="0"/>
              <a:t>U</a:t>
            </a:r>
            <a:r>
              <a:rPr lang="en-US" sz="3200" dirty="0" smtClean="0"/>
              <a:t>nlike </a:t>
            </a:r>
            <a:r>
              <a:rPr lang="en-US" sz="3200" dirty="0"/>
              <a:t>linear SVMs, the raw output of the logistic regression model, f(z), has a probabilistic interpretation (i.e., the probability that x is positive).</a:t>
            </a:r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33" y="2718771"/>
            <a:ext cx="2321584" cy="903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79" y="2718771"/>
            <a:ext cx="1946529" cy="8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Loss (Error) Function for Logistics Regression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the loss function in the formulation given by the logistic loss: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11" y="3417820"/>
            <a:ext cx="9495745" cy="11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Linear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Decision function for SVM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/>
              <a:t>Given a new data point, denoted by x, the model makes predictions based on the value of z</a:t>
            </a:r>
            <a:r>
              <a:rPr lang="en-US" sz="3200" dirty="0" smtClean="0"/>
              <a:t>. </a:t>
            </a:r>
            <a:r>
              <a:rPr lang="en-US" sz="3200" dirty="0"/>
              <a:t>By the default, if z</a:t>
            </a:r>
            <a:r>
              <a:rPr lang="en-US" sz="3200" dirty="0" smtClean="0"/>
              <a:t>≥</a:t>
            </a:r>
            <a:r>
              <a:rPr lang="en-US" sz="3200" dirty="0"/>
              <a:t>0 then the outcome is positive, and negative otherwise.</a:t>
            </a:r>
            <a:endParaRPr lang="en-US" sz="3200" dirty="0" smtClean="0"/>
          </a:p>
          <a:p>
            <a:r>
              <a:rPr lang="en-US" sz="3200" dirty="0"/>
              <a:t>this threshold is a model parameter of SVM and can be adjusted</a:t>
            </a:r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40" y="2589982"/>
            <a:ext cx="1946529" cy="8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Loss Function of Linear SVM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loss function for SVM is known as the </a:t>
            </a:r>
            <a:r>
              <a:rPr lang="en-US" sz="3200" b="1" dirty="0"/>
              <a:t>hinge loss </a:t>
            </a:r>
            <a:r>
              <a:rPr lang="en-US" sz="3200" dirty="0"/>
              <a:t>and is defined as: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SVM </a:t>
            </a:r>
            <a:r>
              <a:rPr lang="en-US" sz="3200" dirty="0"/>
              <a:t>is a maximum margin classifier—it tries to find a weight vector such that </a:t>
            </a:r>
            <a:r>
              <a:rPr lang="en-US" sz="3200" dirty="0" smtClean="0"/>
              <a:t>the classes </a:t>
            </a:r>
            <a:r>
              <a:rPr lang="en-US" sz="3200" dirty="0"/>
              <a:t>are separated as much as possible.</a:t>
            </a:r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23" y="2979513"/>
            <a:ext cx="6450516" cy="7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Decision functions for logistic regression and linear SVM for binary classification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9" y="1793584"/>
            <a:ext cx="5960709" cy="46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The naïve Bayes </a:t>
            </a:r>
            <a:r>
              <a:rPr lang="en-US" b="1" dirty="0" smtClean="0">
                <a:solidFill>
                  <a:srgbClr val="002060"/>
                </a:solidFill>
              </a:rPr>
              <a:t>model (</a:t>
            </a:r>
            <a:r>
              <a:rPr lang="en-US" b="1" dirty="0" err="1" smtClean="0">
                <a:solidFill>
                  <a:srgbClr val="002060"/>
                </a:solidFill>
              </a:rPr>
              <a:t>nonLinear</a:t>
            </a:r>
            <a:r>
              <a:rPr lang="en-US" b="1" dirty="0" smtClean="0">
                <a:solidFill>
                  <a:srgbClr val="002060"/>
                </a:solidFill>
              </a:rPr>
              <a:t> Model)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Naïve Bayes is a probabilistic model that makes predictions by computing </a:t>
            </a:r>
            <a:r>
              <a:rPr lang="en-US" sz="3200" dirty="0" smtClean="0"/>
              <a:t>the probability </a:t>
            </a:r>
            <a:r>
              <a:rPr lang="en-US" sz="3200" dirty="0"/>
              <a:t>of a data point that belongs to a given class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A naïve Bayes </a:t>
            </a:r>
            <a:r>
              <a:rPr lang="en-US" sz="3200" dirty="0" smtClean="0"/>
              <a:t>model assumes </a:t>
            </a:r>
            <a:r>
              <a:rPr lang="en-US" sz="3200" dirty="0"/>
              <a:t>that each feature makes an independent contribution to the </a:t>
            </a:r>
            <a:r>
              <a:rPr lang="en-US" sz="3200" dirty="0" smtClean="0"/>
              <a:t>probability assigned </a:t>
            </a:r>
            <a:r>
              <a:rPr lang="en-US" sz="3200" dirty="0"/>
              <a:t>to a </a:t>
            </a:r>
            <a:r>
              <a:rPr lang="en-US" sz="3200" dirty="0" smtClean="0"/>
              <a:t>class</a:t>
            </a:r>
          </a:p>
          <a:p>
            <a:r>
              <a:rPr lang="en-US" sz="3200" dirty="0"/>
              <a:t>Due to this assumption, the probability of each class becomes a function of </a:t>
            </a:r>
            <a:r>
              <a:rPr lang="en-US" sz="3200" dirty="0" smtClean="0"/>
              <a:t>the product </a:t>
            </a:r>
            <a:r>
              <a:rPr lang="en-US" sz="3200" dirty="0"/>
              <a:t>of the probability of a feature occurring, given the class, as well as </a:t>
            </a:r>
            <a:r>
              <a:rPr lang="en-US" sz="3200" dirty="0" smtClean="0"/>
              <a:t>the probability </a:t>
            </a:r>
            <a:r>
              <a:rPr lang="en-US" sz="3200" dirty="0"/>
              <a:t>of this class.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Decision function of naïve Bayes for binary </a:t>
            </a:r>
            <a:r>
              <a:rPr lang="en-US" b="1" dirty="0" smtClean="0">
                <a:solidFill>
                  <a:srgbClr val="002060"/>
                </a:solidFill>
              </a:rPr>
              <a:t>classification (Non Linear)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506" y="1812746"/>
            <a:ext cx="6273009" cy="472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Classification Model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1727" cy="4351338"/>
          </a:xfrm>
        </p:spPr>
        <p:txBody>
          <a:bodyPr>
            <a:noAutofit/>
          </a:bodyPr>
          <a:lstStyle/>
          <a:p>
            <a:r>
              <a:rPr lang="en-US" sz="4400" dirty="0"/>
              <a:t>a </a:t>
            </a:r>
            <a:r>
              <a:rPr lang="en-US" sz="4400" dirty="0" smtClean="0"/>
              <a:t>classification model </a:t>
            </a:r>
            <a:r>
              <a:rPr lang="en-US" sz="4400" dirty="0"/>
              <a:t>or </a:t>
            </a:r>
            <a:r>
              <a:rPr lang="en-US" sz="4400" b="1" dirty="0"/>
              <a:t>classifier </a:t>
            </a:r>
            <a:r>
              <a:rPr lang="en-US" sz="4400" dirty="0"/>
              <a:t>is constructed to predict </a:t>
            </a:r>
            <a:r>
              <a:rPr lang="en-US" sz="4400" i="1" dirty="0"/>
              <a:t>class (categorical)</a:t>
            </a:r>
          </a:p>
          <a:p>
            <a:r>
              <a:rPr lang="en-US" sz="4400" dirty="0" smtClean="0"/>
              <a:t>“safe</a:t>
            </a:r>
            <a:r>
              <a:rPr lang="en-US" sz="4400" dirty="0"/>
              <a:t>” or “risky” for the loan application data; </a:t>
            </a:r>
            <a:endParaRPr lang="en-US" sz="4400" dirty="0" smtClean="0"/>
          </a:p>
          <a:p>
            <a:r>
              <a:rPr lang="en-US" sz="4400" dirty="0" smtClean="0"/>
              <a:t>“</a:t>
            </a:r>
            <a:r>
              <a:rPr lang="en-US" sz="4400" dirty="0"/>
              <a:t>yes” or “no” for </a:t>
            </a:r>
            <a:r>
              <a:rPr lang="en-US" sz="4400" dirty="0" smtClean="0"/>
              <a:t>the marketing data</a:t>
            </a:r>
          </a:p>
          <a:p>
            <a:r>
              <a:rPr lang="en-US" sz="4400" dirty="0" smtClean="0"/>
              <a:t>“treatment </a:t>
            </a:r>
            <a:r>
              <a:rPr lang="en-US" sz="4400" dirty="0"/>
              <a:t>A,” “treatment B,” or “treatment C” for the medical data</a:t>
            </a:r>
            <a:r>
              <a:rPr lang="en-US" sz="4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Decision Tree (Nonlinear Model)</a:t>
            </a: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230" y="1452138"/>
            <a:ext cx="2607541" cy="50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Decision function for a decision tree 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for </a:t>
            </a:r>
            <a:r>
              <a:rPr lang="en-US" b="1" dirty="0">
                <a:solidFill>
                  <a:srgbClr val="002060"/>
                </a:solidFill>
              </a:rPr>
              <a:t>binary classification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463" y="1799867"/>
            <a:ext cx="6590689" cy="49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Model Evaluation and Prediction Value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/>
              <a:t>Note that the predictions made by the model are not naturally </a:t>
            </a:r>
            <a:r>
              <a:rPr lang="en-US" sz="4400" dirty="0" smtClean="0"/>
              <a:t>exactly 1 </a:t>
            </a:r>
            <a:r>
              <a:rPr lang="en-US" sz="4400" dirty="0"/>
              <a:t>or 0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The output is usually a real number that must be turned into </a:t>
            </a:r>
            <a:r>
              <a:rPr lang="en-US" sz="4400" dirty="0" smtClean="0"/>
              <a:t>a class </a:t>
            </a:r>
            <a:r>
              <a:rPr lang="en-US" sz="4400" dirty="0"/>
              <a:t>prediction. </a:t>
            </a:r>
            <a:endParaRPr lang="en-US" sz="4400" dirty="0" smtClean="0"/>
          </a:p>
          <a:p>
            <a:r>
              <a:rPr lang="en-US" sz="4400" dirty="0" smtClean="0"/>
              <a:t>This </a:t>
            </a:r>
            <a:r>
              <a:rPr lang="en-US" sz="4400" dirty="0"/>
              <a:t>is done through use of a threshold in the </a:t>
            </a:r>
            <a:r>
              <a:rPr lang="en-US" sz="4400" dirty="0" smtClean="0"/>
              <a:t>classifier's decision </a:t>
            </a:r>
            <a:r>
              <a:rPr lang="en-US" sz="4400" dirty="0"/>
              <a:t>or scoring function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Note that the threshold itself is effectively a model parameter that can </a:t>
            </a:r>
            <a:r>
              <a:rPr lang="en-US" sz="4400" dirty="0" smtClean="0"/>
              <a:t>be tuned </a:t>
            </a:r>
            <a:r>
              <a:rPr lang="en-US" sz="4400" dirty="0"/>
              <a:t>in some models.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True Positive and False Negative</a:t>
            </a: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04" y="1535726"/>
            <a:ext cx="10729532" cy="344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1976" y="5125792"/>
            <a:ext cx="9053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Evil Character </a:t>
            </a:r>
            <a:r>
              <a:rPr lang="en-US" sz="4400" dirty="0" smtClean="0"/>
              <a:t>is the </a:t>
            </a:r>
            <a:r>
              <a:rPr lang="en-US" sz="4400" dirty="0" smtClean="0">
                <a:solidFill>
                  <a:srgbClr val="FF0000"/>
                </a:solidFill>
              </a:rPr>
              <a:t>positive class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Good Character </a:t>
            </a:r>
            <a:r>
              <a:rPr lang="en-US" sz="4400" dirty="0" smtClean="0"/>
              <a:t>is the </a:t>
            </a:r>
            <a:r>
              <a:rPr lang="en-US" sz="4400" dirty="0" smtClean="0">
                <a:solidFill>
                  <a:srgbClr val="FF0000"/>
                </a:solidFill>
              </a:rPr>
              <a:t>negative class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848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Precision vs. Recall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411" y="1683958"/>
            <a:ext cx="10515600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Precision</a:t>
            </a:r>
            <a:r>
              <a:rPr lang="en-US" sz="4000" dirty="0"/>
              <a:t> is measured by calculating: Out of the characters predicted to be evil, how many did the model identify correctly i.e.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>
                <a:solidFill>
                  <a:srgbClr val="FF0000"/>
                </a:solidFill>
              </a:rPr>
              <a:t>TP </a:t>
            </a:r>
            <a:r>
              <a:rPr lang="en-US" sz="4000" b="1" dirty="0">
                <a:solidFill>
                  <a:srgbClr val="FF0000"/>
                </a:solidFill>
              </a:rPr>
              <a:t>/ (TP + FP)</a:t>
            </a:r>
            <a:r>
              <a:rPr lang="en-US" sz="4000" dirty="0"/>
              <a:t>?</a:t>
            </a:r>
          </a:p>
          <a:p>
            <a:r>
              <a:rPr lang="en-US" sz="4000" b="1" dirty="0"/>
              <a:t>Recal</a:t>
            </a:r>
            <a:r>
              <a:rPr lang="en-US" sz="4000" dirty="0"/>
              <a:t>l is measured by calculating: Out of all evil characters, how many are predicted by the model i.e. </a:t>
            </a:r>
            <a:r>
              <a:rPr lang="en-US" sz="4000" b="1" dirty="0">
                <a:solidFill>
                  <a:srgbClr val="FF0000"/>
                </a:solidFill>
              </a:rPr>
              <a:t>TP / (TP + FN</a:t>
            </a:r>
            <a:r>
              <a:rPr lang="en-US" sz="4000" b="1" dirty="0" smtClean="0">
                <a:solidFill>
                  <a:srgbClr val="FF0000"/>
                </a:solidFill>
              </a:rPr>
              <a:t>)</a:t>
            </a:r>
            <a:r>
              <a:rPr lang="en-US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79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Precision vs. Recall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There </a:t>
            </a:r>
            <a:r>
              <a:rPr lang="en-US" sz="4000" dirty="0"/>
              <a:t>is always a trade-off between choosing high precision vs. high recall. Depending on the purpose of the model, one might choose higher precision over higher recall. </a:t>
            </a:r>
            <a:endParaRPr lang="en-US" sz="4000" dirty="0" smtClean="0"/>
          </a:p>
          <a:p>
            <a:r>
              <a:rPr lang="en-US" sz="4000" dirty="0" smtClean="0"/>
              <a:t>However</a:t>
            </a:r>
            <a:r>
              <a:rPr lang="en-US" sz="4000" dirty="0"/>
              <a:t>, for fraud prediction models, higher recall is generally preferred even if some precision is sacrificed.</a:t>
            </a:r>
          </a:p>
        </p:txBody>
      </p:sp>
    </p:spTree>
    <p:extLst>
      <p:ext uri="{BB962C8B-B14F-4D97-AF65-F5344CB8AC3E}">
        <p14:creationId xmlns:p14="http://schemas.microsoft.com/office/powerpoint/2010/main" val="27018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Precision vs.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Precision and recall are not particularly useful as standalone metrics, </a:t>
            </a:r>
            <a:r>
              <a:rPr lang="en-US" sz="4400" dirty="0" smtClean="0"/>
              <a:t>but are</a:t>
            </a:r>
            <a:br>
              <a:rPr lang="en-US" sz="4400" dirty="0" smtClean="0"/>
            </a:br>
            <a:r>
              <a:rPr lang="en-US" sz="4400" dirty="0" smtClean="0"/>
              <a:t>typically </a:t>
            </a:r>
            <a:r>
              <a:rPr lang="en-US" sz="4400" dirty="0"/>
              <a:t>used together to form an aggregate or averaged metric. </a:t>
            </a:r>
          </a:p>
          <a:p>
            <a:r>
              <a:rPr lang="en-US" sz="4400" dirty="0" smtClean="0"/>
              <a:t>Precision </a:t>
            </a:r>
            <a:r>
              <a:rPr lang="en-US" sz="4400" dirty="0"/>
              <a:t>and </a:t>
            </a:r>
            <a:r>
              <a:rPr lang="en-US" sz="4400" dirty="0" smtClean="0"/>
              <a:t>recall are </a:t>
            </a:r>
            <a:r>
              <a:rPr lang="en-US" sz="4400" dirty="0"/>
              <a:t>also dependent on the threshold selected for the model.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The precision-recall (PR)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/>
              <a:t>the following figure plots </a:t>
            </a:r>
            <a:r>
              <a:rPr lang="en-US" sz="4400" dirty="0" smtClean="0"/>
              <a:t>precision against </a:t>
            </a:r>
            <a:r>
              <a:rPr lang="en-US" sz="4400" dirty="0"/>
              <a:t>recall outcomes for a given model, as the decision threshold of the </a:t>
            </a:r>
            <a:r>
              <a:rPr lang="en-US" sz="4400" dirty="0" smtClean="0"/>
              <a:t>classifier is </a:t>
            </a:r>
            <a:r>
              <a:rPr lang="en-US" sz="4400" dirty="0"/>
              <a:t>changed. </a:t>
            </a:r>
            <a:endParaRPr lang="en-US" sz="4400" dirty="0" smtClean="0"/>
          </a:p>
          <a:p>
            <a:r>
              <a:rPr lang="en-US" sz="4400" dirty="0" smtClean="0"/>
              <a:t>The </a:t>
            </a:r>
            <a:r>
              <a:rPr lang="en-US" sz="4400" dirty="0"/>
              <a:t>area under this PR curve is referred to as the average </a:t>
            </a:r>
            <a:r>
              <a:rPr lang="en-US" sz="4400" dirty="0" smtClean="0"/>
              <a:t>precision.</a:t>
            </a:r>
            <a:endParaRPr lang="en-US" sz="4400" dirty="0"/>
          </a:p>
          <a:p>
            <a:r>
              <a:rPr lang="en-US" sz="4400" dirty="0"/>
              <a:t>Intuitively, an area under the PR curve of 1.0 will equate to a perfect classifier </a:t>
            </a:r>
            <a:r>
              <a:rPr lang="en-US" sz="4400" dirty="0" smtClean="0"/>
              <a:t>that will </a:t>
            </a:r>
            <a:r>
              <a:rPr lang="en-US" sz="4400" dirty="0"/>
              <a:t>achieve 100 percent in both precision and recall.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The precision-recall (PR) curve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102" y="1484625"/>
            <a:ext cx="6632293" cy="49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ROC curve and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It is a graphical illustration </a:t>
            </a:r>
            <a:r>
              <a:rPr lang="en-US" sz="4400" dirty="0" smtClean="0"/>
              <a:t>of the </a:t>
            </a:r>
            <a:r>
              <a:rPr lang="en-US" sz="4400" dirty="0"/>
              <a:t>true positive rate against the false positive rate for a classifier.</a:t>
            </a:r>
          </a:p>
          <a:p>
            <a:r>
              <a:rPr lang="en-US" sz="4400" dirty="0"/>
              <a:t>The </a:t>
            </a:r>
            <a:r>
              <a:rPr lang="en-US" sz="4400" b="1" dirty="0"/>
              <a:t>true positive rate </a:t>
            </a:r>
            <a:r>
              <a:rPr lang="en-US" sz="4400" dirty="0"/>
              <a:t>(</a:t>
            </a:r>
            <a:r>
              <a:rPr lang="en-US" sz="4400" b="1" dirty="0"/>
              <a:t>TPR</a:t>
            </a:r>
            <a:r>
              <a:rPr lang="en-US" sz="4400" dirty="0"/>
              <a:t>) </a:t>
            </a:r>
            <a:r>
              <a:rPr lang="en-US" sz="4400" dirty="0" smtClean="0"/>
              <a:t> </a:t>
            </a:r>
            <a:r>
              <a:rPr lang="en-US" sz="4400" dirty="0"/>
              <a:t>is the ratio of true positives to </a:t>
            </a:r>
            <a:r>
              <a:rPr lang="en-US" sz="4400" dirty="0" smtClean="0"/>
              <a:t>all positive examples like Recall (sensitivity</a:t>
            </a:r>
            <a:r>
              <a:rPr lang="en-US" sz="4400" dirty="0"/>
              <a:t>)</a:t>
            </a:r>
          </a:p>
          <a:p>
            <a:r>
              <a:rPr lang="en-US" sz="4400" dirty="0"/>
              <a:t>The </a:t>
            </a:r>
            <a:r>
              <a:rPr lang="en-US" sz="4400" b="1" dirty="0"/>
              <a:t>false positive rate </a:t>
            </a:r>
            <a:r>
              <a:rPr lang="en-US" sz="4400" dirty="0"/>
              <a:t>(</a:t>
            </a:r>
            <a:r>
              <a:rPr lang="en-US" sz="4400" b="1" dirty="0" smtClean="0"/>
              <a:t>FPR</a:t>
            </a:r>
            <a:r>
              <a:rPr lang="en-US" sz="4400" dirty="0" smtClean="0"/>
              <a:t>) is </a:t>
            </a:r>
            <a:r>
              <a:rPr lang="en-US" sz="4400" dirty="0"/>
              <a:t>the ratio of false positives to all negative examples.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Classification Model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Classification </a:t>
            </a:r>
            <a:r>
              <a:rPr lang="en-US" sz="4000" dirty="0"/>
              <a:t>is a form of supervised learning where we train a model with </a:t>
            </a:r>
            <a:r>
              <a:rPr lang="en-US" sz="4000" dirty="0" smtClean="0"/>
              <a:t>training examples </a:t>
            </a:r>
            <a:r>
              <a:rPr lang="en-US" sz="4000" dirty="0"/>
              <a:t>that include known targets or outcomes of interest </a:t>
            </a:r>
            <a:endParaRPr lang="en-US" sz="4000" dirty="0" smtClean="0"/>
          </a:p>
          <a:p>
            <a:r>
              <a:rPr lang="en-US" sz="4000" dirty="0"/>
              <a:t>T</a:t>
            </a:r>
            <a:r>
              <a:rPr lang="en-US" sz="4000" dirty="0" smtClean="0"/>
              <a:t>he </a:t>
            </a:r>
            <a:r>
              <a:rPr lang="en-US" sz="4000" dirty="0"/>
              <a:t>model </a:t>
            </a:r>
            <a:r>
              <a:rPr lang="en-US" sz="4000" dirty="0" smtClean="0"/>
              <a:t>is supervised </a:t>
            </a:r>
            <a:r>
              <a:rPr lang="en-US" sz="4000" dirty="0"/>
              <a:t>with these example </a:t>
            </a:r>
            <a:r>
              <a:rPr lang="en-US" sz="4000" dirty="0" smtClean="0"/>
              <a:t>outcomes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4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ROC curve and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In a manner similar to precision and recall, the ROC curve (plotted in the </a:t>
            </a:r>
            <a:r>
              <a:rPr lang="en-US" sz="4000" dirty="0" smtClean="0"/>
              <a:t>following figure</a:t>
            </a:r>
            <a:r>
              <a:rPr lang="en-US" sz="4000" dirty="0"/>
              <a:t>) represents the classifier's performance tradeoff of TPR against FPR, </a:t>
            </a:r>
            <a:r>
              <a:rPr lang="en-US" sz="4000" dirty="0" smtClean="0"/>
              <a:t>for different </a:t>
            </a:r>
            <a:r>
              <a:rPr lang="en-US" sz="4000" dirty="0"/>
              <a:t>decision thresholds. </a:t>
            </a:r>
            <a:endParaRPr lang="en-US" sz="4000" dirty="0" smtClean="0"/>
          </a:p>
          <a:p>
            <a:r>
              <a:rPr lang="en-US" sz="4000" dirty="0" smtClean="0"/>
              <a:t>Each </a:t>
            </a:r>
            <a:r>
              <a:rPr lang="en-US" sz="4000" dirty="0"/>
              <a:t>point on the curve represents a </a:t>
            </a:r>
            <a:r>
              <a:rPr lang="en-US" sz="4000" dirty="0" smtClean="0"/>
              <a:t>different threshold </a:t>
            </a:r>
            <a:r>
              <a:rPr lang="en-US" sz="4000" dirty="0"/>
              <a:t>in the decision function for the classifier.</a:t>
            </a:r>
            <a:endParaRPr lang="en-US" sz="40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ROC C</a:t>
            </a:r>
            <a:r>
              <a:rPr lang="en-US" sz="5400" b="1" dirty="0" smtClean="0">
                <a:solidFill>
                  <a:srgbClr val="002060"/>
                </a:solidFill>
              </a:rPr>
              <a:t>urve</a:t>
            </a:r>
            <a:endParaRPr lang="en-US" sz="54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599" y="1439258"/>
            <a:ext cx="6937030" cy="51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ROC curve and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area under the ROC curve (commonly referred to as AUC) represents an </a:t>
            </a:r>
            <a:r>
              <a:rPr lang="en-US" sz="4000" dirty="0" smtClean="0"/>
              <a:t>average value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smtClean="0"/>
              <a:t>Again</a:t>
            </a:r>
            <a:r>
              <a:rPr lang="en-US" sz="4000" dirty="0"/>
              <a:t>, an AUC of 1.0 will represent a perfect classifier. </a:t>
            </a:r>
            <a:endParaRPr lang="en-US" sz="4000" dirty="0" smtClean="0"/>
          </a:p>
          <a:p>
            <a:r>
              <a:rPr lang="en-US" sz="4000" dirty="0" smtClean="0"/>
              <a:t>An </a:t>
            </a:r>
            <a:r>
              <a:rPr lang="en-US" sz="4000" dirty="0"/>
              <a:t>area of 0.5 </a:t>
            </a:r>
            <a:r>
              <a:rPr lang="en-US" sz="4000" dirty="0" smtClean="0"/>
              <a:t>is referred </a:t>
            </a:r>
            <a:r>
              <a:rPr lang="en-US" sz="4000" dirty="0"/>
              <a:t>to as the random score. Thus, a model that achieves an AUC of 0.5 is </a:t>
            </a:r>
            <a:r>
              <a:rPr lang="en-US" sz="4000" dirty="0" smtClean="0"/>
              <a:t>no better </a:t>
            </a:r>
            <a:r>
              <a:rPr lang="en-US" sz="4000" dirty="0"/>
              <a:t>than randomly guessing.</a:t>
            </a:r>
            <a:endParaRPr lang="en-US" sz="40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Performance Comparison between Different Model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 both the area under the PR curve and the area under the ROC </a:t>
            </a:r>
            <a:r>
              <a:rPr lang="en-US" sz="3600" dirty="0" smtClean="0"/>
              <a:t>curve are </a:t>
            </a:r>
            <a:r>
              <a:rPr lang="en-US" sz="3600" dirty="0"/>
              <a:t>effectively normalized (with a minimum of 0 and maximum of 1),</a:t>
            </a:r>
          </a:p>
          <a:p>
            <a:r>
              <a:rPr lang="en-US" sz="3600" dirty="0"/>
              <a:t>we can use these measures to compare models with differing </a:t>
            </a:r>
            <a:r>
              <a:rPr lang="en-US" sz="3600" dirty="0" smtClean="0"/>
              <a:t>parameter settings </a:t>
            </a:r>
            <a:r>
              <a:rPr lang="en-US" sz="3600" dirty="0"/>
              <a:t>and even compare completely different models. </a:t>
            </a:r>
          </a:p>
          <a:p>
            <a:r>
              <a:rPr lang="en-US" sz="3600" dirty="0" smtClean="0"/>
              <a:t>Thus</a:t>
            </a:r>
            <a:r>
              <a:rPr lang="en-US" sz="3600" dirty="0"/>
              <a:t>, </a:t>
            </a:r>
            <a:r>
              <a:rPr lang="en-US" sz="3600" dirty="0" smtClean="0"/>
              <a:t>these metrics </a:t>
            </a:r>
            <a:r>
              <a:rPr lang="en-US" sz="3600" dirty="0"/>
              <a:t>are popular for model evaluation and selection purposes.</a:t>
            </a:r>
            <a:endParaRPr lang="en-US" sz="36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Parameter Tuning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Mllib</a:t>
            </a:r>
            <a:r>
              <a:rPr lang="en-US" sz="4400" dirty="0" smtClean="0"/>
              <a:t> sets </a:t>
            </a:r>
            <a:r>
              <a:rPr lang="en-US" sz="4400" dirty="0"/>
              <a:t>sensible defaults in most </a:t>
            </a:r>
            <a:r>
              <a:rPr lang="en-US" sz="4400" dirty="0" smtClean="0"/>
              <a:t>cases.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B</a:t>
            </a:r>
            <a:r>
              <a:rPr lang="en-US" sz="4400" dirty="0" smtClean="0"/>
              <a:t>ut </a:t>
            </a:r>
            <a:r>
              <a:rPr lang="en-US" sz="4400" dirty="0"/>
              <a:t>in practice, the best parameter setting </a:t>
            </a:r>
            <a:r>
              <a:rPr lang="en-US" sz="4400" dirty="0" smtClean="0"/>
              <a:t>should be </a:t>
            </a:r>
            <a:r>
              <a:rPr lang="en-US" sz="4400" dirty="0"/>
              <a:t>selected using evaluation </a:t>
            </a:r>
            <a:r>
              <a:rPr lang="en-US" sz="4400" dirty="0" smtClean="0"/>
              <a:t>techniques.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Parameter Tuning for Linear Model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Both logistic regression and SVM share the same parameters, because they use </a:t>
            </a:r>
            <a:r>
              <a:rPr lang="en-US" sz="4400" dirty="0" smtClean="0"/>
              <a:t>the</a:t>
            </a:r>
            <a:br>
              <a:rPr lang="en-US" sz="4400" dirty="0" smtClean="0"/>
            </a:br>
            <a:r>
              <a:rPr lang="en-US" sz="4400" dirty="0" smtClean="0"/>
              <a:t>same </a:t>
            </a:r>
            <a:r>
              <a:rPr lang="en-US" sz="4400" dirty="0"/>
              <a:t>underlying optimization technique of </a:t>
            </a:r>
            <a:r>
              <a:rPr lang="en-US" sz="4400" b="1" dirty="0"/>
              <a:t>stochastic gradient descent </a:t>
            </a:r>
            <a:r>
              <a:rPr lang="en-US" sz="4400" dirty="0"/>
              <a:t>(</a:t>
            </a:r>
            <a:r>
              <a:rPr lang="en-US" sz="4400" b="1" dirty="0"/>
              <a:t>SGD</a:t>
            </a:r>
            <a:r>
              <a:rPr lang="en-US" sz="4400" dirty="0"/>
              <a:t>). </a:t>
            </a:r>
          </a:p>
          <a:p>
            <a:r>
              <a:rPr lang="en-US" sz="4400" dirty="0" smtClean="0"/>
              <a:t>They</a:t>
            </a:r>
            <a:r>
              <a:rPr lang="en-US" sz="4400" dirty="0"/>
              <a:t> </a:t>
            </a:r>
            <a:r>
              <a:rPr lang="en-US" sz="4400" dirty="0" smtClean="0"/>
              <a:t>differ </a:t>
            </a:r>
            <a:r>
              <a:rPr lang="en-US" sz="4400" dirty="0"/>
              <a:t>only in the loss function applied.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Mathematical Formulation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177535"/>
            <a:ext cx="11820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Objective Function for Optimization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825625"/>
            <a:ext cx="12068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Regularize and Error (Loss function)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2162778"/>
            <a:ext cx="11649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Loss function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690688"/>
            <a:ext cx="11496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Binary Classification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dirty="0"/>
              <a:t>simplest form of classification is when we have two classes; this is referred </a:t>
            </a:r>
            <a:r>
              <a:rPr lang="en-US" sz="4000" dirty="0" smtClean="0"/>
              <a:t>to as </a:t>
            </a:r>
            <a:r>
              <a:rPr lang="en-US" sz="4000" dirty="0"/>
              <a:t>binary classification. </a:t>
            </a:r>
            <a:endParaRPr lang="en-US" sz="4000" dirty="0" smtClean="0"/>
          </a:p>
          <a:p>
            <a:r>
              <a:rPr lang="en-US" sz="4000" dirty="0" smtClean="0"/>
              <a:t>One </a:t>
            </a:r>
            <a:r>
              <a:rPr lang="en-US" sz="4000" dirty="0"/>
              <a:t>of the classes is usually labeled as the positive </a:t>
            </a:r>
            <a:r>
              <a:rPr lang="en-US" sz="4000" dirty="0" smtClean="0"/>
              <a:t>class (assigned </a:t>
            </a:r>
            <a:r>
              <a:rPr lang="en-US" sz="4000" dirty="0"/>
              <a:t>a label of </a:t>
            </a:r>
            <a:r>
              <a:rPr lang="en-US" sz="4000" dirty="0" smtClean="0"/>
              <a:t>1)</a:t>
            </a:r>
          </a:p>
          <a:p>
            <a:r>
              <a:rPr lang="en-US" sz="4000" dirty="0" smtClean="0"/>
              <a:t>while </a:t>
            </a:r>
            <a:r>
              <a:rPr lang="en-US" sz="4000" dirty="0"/>
              <a:t>the other is labeled as the negative class (assigned </a:t>
            </a:r>
            <a:r>
              <a:rPr lang="en-US" sz="4000" dirty="0" smtClean="0"/>
              <a:t>a label </a:t>
            </a:r>
            <a:r>
              <a:rPr lang="en-US" sz="4000" dirty="0"/>
              <a:t>of -1 or, sometimes, 0</a:t>
            </a:r>
            <a:r>
              <a:rPr lang="en-US" sz="4000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</a:rPr>
              <a:t>Regularizer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385887"/>
            <a:ext cx="11630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Regularization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Regularization can help </a:t>
            </a:r>
            <a:r>
              <a:rPr lang="en-US" sz="4400" dirty="0" smtClean="0"/>
              <a:t>avoid over-fitting </a:t>
            </a:r>
            <a:r>
              <a:rPr lang="en-US" sz="4400" dirty="0"/>
              <a:t>of a model to training data by effectively penalizing model complexity.</a:t>
            </a:r>
          </a:p>
          <a:p>
            <a:r>
              <a:rPr lang="en-US" sz="4400" dirty="0"/>
              <a:t>This can be done by adding a term to the loss function that acts to increase the loss </a:t>
            </a:r>
            <a:r>
              <a:rPr lang="en-US" sz="4400" dirty="0" smtClean="0"/>
              <a:t>as</a:t>
            </a:r>
            <a:br>
              <a:rPr lang="en-US" sz="4400" dirty="0" smtClean="0"/>
            </a:br>
            <a:r>
              <a:rPr lang="en-US" sz="4400" dirty="0" smtClean="0"/>
              <a:t>a </a:t>
            </a:r>
            <a:r>
              <a:rPr lang="en-US" sz="4400" dirty="0"/>
              <a:t>function of the model weight vector.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Regularization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regularization is absent or low, models can tend to over-fit. </a:t>
            </a:r>
            <a:r>
              <a:rPr lang="en-US" sz="4400" dirty="0" smtClean="0"/>
              <a:t>Without regularization</a:t>
            </a:r>
            <a:r>
              <a:rPr lang="en-US" sz="4400" dirty="0"/>
              <a:t>, most models will over-fit on a training dataset</a:t>
            </a:r>
            <a:r>
              <a:rPr lang="en-US" sz="4400" dirty="0" smtClean="0"/>
              <a:t>. </a:t>
            </a:r>
          </a:p>
          <a:p>
            <a:r>
              <a:rPr lang="en-US" sz="4400" dirty="0" smtClean="0"/>
              <a:t>This </a:t>
            </a:r>
            <a:r>
              <a:rPr lang="en-US" sz="4400" dirty="0"/>
              <a:t>is a key </a:t>
            </a:r>
            <a:r>
              <a:rPr lang="en-US" sz="4400" dirty="0" smtClean="0"/>
              <a:t>reason behind </a:t>
            </a:r>
            <a:r>
              <a:rPr lang="en-US" sz="4400" dirty="0"/>
              <a:t>the use of cross-validation techniques for model </a:t>
            </a:r>
            <a:r>
              <a:rPr lang="en-US" sz="4400" dirty="0" smtClean="0"/>
              <a:t>fitting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Regularization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Conversely, since applying regularization encourages simpler models, </a:t>
            </a:r>
            <a:r>
              <a:rPr lang="en-US" sz="4400" dirty="0" smtClean="0"/>
              <a:t>model performance </a:t>
            </a:r>
            <a:r>
              <a:rPr lang="en-US" sz="4400" dirty="0"/>
              <a:t>can suffer when regularization is high through under-fitting the data.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The forms of regularization available in </a:t>
            </a:r>
            <a:r>
              <a:rPr lang="en-US" sz="4800" b="1" dirty="0" err="1" smtClean="0">
                <a:solidFill>
                  <a:srgbClr val="002060"/>
                </a:solidFill>
              </a:rPr>
              <a:t>MLlib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 err="1"/>
              <a:t>SimpleUpdater</a:t>
            </a:r>
            <a:r>
              <a:rPr lang="en-US" sz="4400" dirty="0"/>
              <a:t>: This equates to no regularization and is the default </a:t>
            </a:r>
            <a:r>
              <a:rPr lang="en-US" sz="4400" dirty="0" smtClean="0"/>
              <a:t>for logistic </a:t>
            </a:r>
            <a:r>
              <a:rPr lang="en-US" sz="4400" dirty="0"/>
              <a:t>regression</a:t>
            </a:r>
          </a:p>
          <a:p>
            <a:r>
              <a:rPr lang="en-US" sz="4400" dirty="0" smtClean="0"/>
              <a:t>SquaredL2Updater</a:t>
            </a:r>
            <a:r>
              <a:rPr lang="en-US" sz="4400" dirty="0"/>
              <a:t>: This implements a </a:t>
            </a:r>
            <a:r>
              <a:rPr lang="en-US" sz="4400" dirty="0" err="1"/>
              <a:t>regularizer</a:t>
            </a:r>
            <a:r>
              <a:rPr lang="en-US" sz="4400" dirty="0"/>
              <a:t> based on the </a:t>
            </a:r>
            <a:r>
              <a:rPr lang="en-US" sz="4400" dirty="0" smtClean="0"/>
              <a:t>squared L2-norm </a:t>
            </a:r>
            <a:r>
              <a:rPr lang="en-US" sz="4400" dirty="0"/>
              <a:t>of the weight vector; this is the default for SVM models</a:t>
            </a:r>
          </a:p>
          <a:p>
            <a:r>
              <a:rPr lang="en-US" sz="4400" dirty="0" smtClean="0"/>
              <a:t>L1Updater</a:t>
            </a:r>
            <a:r>
              <a:rPr lang="en-US" sz="4400" dirty="0"/>
              <a:t>: This applies a </a:t>
            </a:r>
            <a:r>
              <a:rPr lang="en-US" sz="4400" dirty="0" err="1"/>
              <a:t>regularizer</a:t>
            </a:r>
            <a:r>
              <a:rPr lang="en-US" sz="4400" dirty="0"/>
              <a:t> based on the L1-norm of the </a:t>
            </a:r>
            <a:r>
              <a:rPr lang="en-US" sz="4400" dirty="0" smtClean="0"/>
              <a:t>weight vector</a:t>
            </a:r>
            <a:r>
              <a:rPr lang="en-US" sz="4400" dirty="0"/>
              <a:t>; this can lead to sparse solutions in the weight vector (as </a:t>
            </a:r>
            <a:r>
              <a:rPr lang="en-US" sz="4400" dirty="0" smtClean="0"/>
              <a:t>less important </a:t>
            </a:r>
            <a:r>
              <a:rPr lang="en-US" sz="4400" dirty="0"/>
              <a:t>weights are pulled towards zero)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The </a:t>
            </a:r>
            <a:r>
              <a:rPr lang="en-US" sz="4800" b="1" dirty="0" smtClean="0">
                <a:solidFill>
                  <a:srgbClr val="002060"/>
                </a:solidFill>
              </a:rPr>
              <a:t>Impact of  Regularization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As we can see, at low levels of regularization, there is not much impact in </a:t>
            </a:r>
            <a:r>
              <a:rPr lang="en-US" sz="4400" dirty="0" smtClean="0"/>
              <a:t>model performance</a:t>
            </a:r>
            <a:r>
              <a:rPr lang="en-US" sz="4400" dirty="0"/>
              <a:t>. </a:t>
            </a:r>
            <a:endParaRPr lang="en-US" sz="4400" dirty="0" smtClean="0"/>
          </a:p>
          <a:p>
            <a:r>
              <a:rPr lang="en-US" sz="4400" dirty="0" smtClean="0"/>
              <a:t>However</a:t>
            </a:r>
            <a:r>
              <a:rPr lang="en-US" sz="4400" dirty="0"/>
              <a:t>, as we increase regularization, we can see the impact </a:t>
            </a:r>
            <a:r>
              <a:rPr lang="en-US" sz="4400" dirty="0" smtClean="0"/>
              <a:t>of under-fitting </a:t>
            </a:r>
            <a:r>
              <a:rPr lang="en-US" sz="4400" dirty="0"/>
              <a:t>on our model evaluation.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Number of Iterations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/>
              <a:t>Many machine learning methods are iterative in nature, converging to a </a:t>
            </a:r>
            <a:r>
              <a:rPr lang="en-US" sz="4400" dirty="0" smtClean="0"/>
              <a:t>solution (the </a:t>
            </a:r>
            <a:r>
              <a:rPr lang="en-US" sz="4400" dirty="0"/>
              <a:t>optimal weight vector that minimizes the chosen loss function) over a </a:t>
            </a:r>
            <a:r>
              <a:rPr lang="en-US" sz="4400" dirty="0" smtClean="0"/>
              <a:t>number of </a:t>
            </a:r>
            <a:r>
              <a:rPr lang="en-US" sz="4400" dirty="0"/>
              <a:t>iteration steps. </a:t>
            </a:r>
          </a:p>
          <a:p>
            <a:r>
              <a:rPr lang="en-US" sz="4400" dirty="0" smtClean="0"/>
              <a:t>SGD </a:t>
            </a:r>
            <a:r>
              <a:rPr lang="en-US" sz="4400" dirty="0"/>
              <a:t>typically requires relatively few iterations to converge to </a:t>
            </a:r>
            <a:r>
              <a:rPr lang="en-US" sz="4400" dirty="0" smtClean="0"/>
              <a:t>a reasonable </a:t>
            </a:r>
            <a:r>
              <a:rPr lang="en-US" sz="4400" dirty="0"/>
              <a:t>solution but can be run for more iterations to improve the solution.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002060"/>
                </a:solidFill>
              </a:rPr>
              <a:t>Step </a:t>
            </a:r>
            <a:r>
              <a:rPr lang="en-US" sz="7200" b="1" dirty="0" smtClean="0">
                <a:solidFill>
                  <a:srgbClr val="002060"/>
                </a:solidFill>
              </a:rPr>
              <a:t>Size (Learning Rate)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/>
              <a:t>In SGD, the step size parameter controls how far in the direction of the </a:t>
            </a:r>
            <a:r>
              <a:rPr lang="en-US" sz="4400" dirty="0" smtClean="0"/>
              <a:t>steepest gradient </a:t>
            </a:r>
            <a:r>
              <a:rPr lang="en-US" sz="4400" dirty="0"/>
              <a:t>the algorithm takes a step when updating the model weight vector </a:t>
            </a:r>
            <a:r>
              <a:rPr lang="en-US" sz="4400" dirty="0" smtClean="0"/>
              <a:t>after each </a:t>
            </a:r>
            <a:r>
              <a:rPr lang="en-US" sz="4400" dirty="0"/>
              <a:t>training example. </a:t>
            </a:r>
            <a:endParaRPr lang="en-US" sz="4400" dirty="0" smtClean="0"/>
          </a:p>
          <a:p>
            <a:r>
              <a:rPr lang="en-US" sz="4400" dirty="0" smtClean="0"/>
              <a:t>A </a:t>
            </a:r>
            <a:r>
              <a:rPr lang="en-US" sz="4400" dirty="0"/>
              <a:t>larger step size might speed up convergence, but a </a:t>
            </a:r>
            <a:r>
              <a:rPr lang="en-US" sz="4400" dirty="0" smtClean="0"/>
              <a:t>step size </a:t>
            </a:r>
            <a:r>
              <a:rPr lang="en-US" sz="4400" dirty="0"/>
              <a:t>that is too large might cause problems with convergence as good </a:t>
            </a:r>
            <a:r>
              <a:rPr lang="en-US" sz="4400" dirty="0" smtClean="0"/>
              <a:t>solutions</a:t>
            </a:r>
            <a:br>
              <a:rPr lang="en-US" sz="4400" dirty="0" smtClean="0"/>
            </a:br>
            <a:r>
              <a:rPr lang="en-US" sz="4400" dirty="0" smtClean="0"/>
              <a:t>are </a:t>
            </a:r>
            <a:r>
              <a:rPr lang="en-US" sz="4400" dirty="0"/>
              <a:t>overshot.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Tuning Tree Depth and Impurity for Decision Tree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The decision tree model we trained earlier was the best performer on the raw </a:t>
            </a:r>
            <a:r>
              <a:rPr lang="en-US" sz="4400" dirty="0" smtClean="0"/>
              <a:t>data that </a:t>
            </a:r>
            <a:r>
              <a:rPr lang="en-US" sz="4400" dirty="0"/>
              <a:t>we first used. </a:t>
            </a:r>
            <a:endParaRPr lang="en-US" sz="4400" dirty="0" smtClean="0"/>
          </a:p>
          <a:p>
            <a:r>
              <a:rPr lang="en-US" sz="4400" dirty="0" smtClean="0"/>
              <a:t>We </a:t>
            </a:r>
            <a:r>
              <a:rPr lang="en-US" sz="4400" dirty="0"/>
              <a:t>set a parameter called </a:t>
            </a:r>
            <a:r>
              <a:rPr lang="en-US" sz="4400" dirty="0" err="1"/>
              <a:t>maxDepth</a:t>
            </a:r>
            <a:r>
              <a:rPr lang="en-US" sz="4400" dirty="0"/>
              <a:t>, which controls the </a:t>
            </a:r>
            <a:r>
              <a:rPr lang="en-US" sz="4400" dirty="0" smtClean="0"/>
              <a:t>maximum depth </a:t>
            </a:r>
            <a:r>
              <a:rPr lang="en-US" sz="4400" dirty="0"/>
              <a:t>of the tree and, thus, the complexity of the model. </a:t>
            </a:r>
            <a:endParaRPr lang="en-US" sz="4400" dirty="0" smtClean="0"/>
          </a:p>
          <a:p>
            <a:r>
              <a:rPr lang="en-US" sz="4400" dirty="0" smtClean="0"/>
              <a:t>Deeper </a:t>
            </a:r>
            <a:r>
              <a:rPr lang="en-US" sz="4400" dirty="0"/>
              <a:t>trees result in </a:t>
            </a:r>
            <a:r>
              <a:rPr lang="en-US" sz="4400" dirty="0" smtClean="0"/>
              <a:t>more complex </a:t>
            </a:r>
            <a:r>
              <a:rPr lang="en-US" sz="4400" dirty="0"/>
              <a:t>models that will be able to fit the data better.</a:t>
            </a:r>
          </a:p>
          <a:p>
            <a:r>
              <a:rPr lang="en-US" sz="4400" dirty="0"/>
              <a:t>For classification problems, we can also select between two measures of </a:t>
            </a:r>
            <a:r>
              <a:rPr lang="en-US" sz="4400" dirty="0" smtClean="0"/>
              <a:t>impurity: Gini </a:t>
            </a:r>
            <a:r>
              <a:rPr lang="en-US" sz="4400" dirty="0"/>
              <a:t>and Entropy.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Tuning Tree Depth for Decision Tree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 </a:t>
            </a:r>
            <a:r>
              <a:rPr lang="en-US" sz="3200" dirty="0"/>
              <a:t>you can see from the preceding results, increasing the tree depth </a:t>
            </a:r>
            <a:r>
              <a:rPr lang="en-US" sz="3200" dirty="0" smtClean="0"/>
              <a:t>parameter results </a:t>
            </a:r>
            <a:r>
              <a:rPr lang="en-US" sz="3200" dirty="0"/>
              <a:t>in a more accurate model (as expected since the model is allowed to </a:t>
            </a:r>
            <a:r>
              <a:rPr lang="en-US" sz="3200" dirty="0" smtClean="0"/>
              <a:t>get more </a:t>
            </a:r>
            <a:r>
              <a:rPr lang="en-US" sz="3200" dirty="0"/>
              <a:t>complex with greater tree depth). </a:t>
            </a:r>
            <a:endParaRPr lang="en-US" sz="3200" dirty="0" smtClean="0"/>
          </a:p>
          <a:p>
            <a:r>
              <a:rPr lang="en-US" sz="3200" dirty="0" smtClean="0"/>
              <a:t>It </a:t>
            </a:r>
            <a:r>
              <a:rPr lang="en-US" sz="3200" dirty="0"/>
              <a:t>is very likely that at higher tree </a:t>
            </a:r>
            <a:r>
              <a:rPr lang="en-US" sz="3200" dirty="0" smtClean="0"/>
              <a:t>depths, the </a:t>
            </a:r>
            <a:r>
              <a:rPr lang="en-US" sz="3200" dirty="0"/>
              <a:t>model will over-fit the dataset significantly.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Binary Classification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4606" cy="4351338"/>
          </a:xfrm>
        </p:spPr>
        <p:txBody>
          <a:bodyPr>
            <a:normAutofit/>
          </a:bodyPr>
          <a:lstStyle/>
          <a:p>
            <a:r>
              <a:rPr lang="en-US" sz="4000" dirty="0"/>
              <a:t>A simple example with two classes is shown in the following figure. The </a:t>
            </a:r>
            <a:r>
              <a:rPr lang="en-US" sz="4000" dirty="0" smtClean="0"/>
              <a:t>input features </a:t>
            </a:r>
            <a:r>
              <a:rPr lang="en-US" sz="4000" dirty="0"/>
              <a:t>in this case have two dimensions, and the feature values are </a:t>
            </a:r>
            <a:r>
              <a:rPr lang="en-US" sz="4000" dirty="0" smtClean="0"/>
              <a:t>represented on </a:t>
            </a:r>
            <a:r>
              <a:rPr lang="en-US" sz="4000" dirty="0"/>
              <a:t>the </a:t>
            </a:r>
            <a:r>
              <a:rPr lang="en-US" sz="4000" i="1" dirty="0"/>
              <a:t>x </a:t>
            </a:r>
            <a:r>
              <a:rPr lang="en-US" sz="4000" dirty="0"/>
              <a:t>and </a:t>
            </a:r>
            <a:r>
              <a:rPr lang="en-US" sz="4000" i="1" dirty="0"/>
              <a:t>y </a:t>
            </a:r>
            <a:r>
              <a:rPr lang="en-US" sz="4000" dirty="0"/>
              <a:t>axes in the figure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Our task is to train a model that can classify new data points in this </a:t>
            </a:r>
            <a:r>
              <a:rPr lang="en-US" sz="4000" dirty="0" smtClean="0"/>
              <a:t>two-dimensional space </a:t>
            </a:r>
            <a:r>
              <a:rPr lang="en-US" sz="4000" dirty="0"/>
              <a:t>as either one class (red) or the other (blue).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1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Decision Tree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Note that decision tree models generally do not require features to </a:t>
            </a:r>
            <a:r>
              <a:rPr lang="en-US" sz="4800" dirty="0" smtClean="0"/>
              <a:t>be</a:t>
            </a:r>
            <a:br>
              <a:rPr lang="en-US" sz="4800" dirty="0" smtClean="0"/>
            </a:br>
            <a:r>
              <a:rPr lang="en-US" sz="4800" dirty="0" smtClean="0"/>
              <a:t>standardized </a:t>
            </a:r>
            <a:r>
              <a:rPr lang="en-US" sz="4800" dirty="0"/>
              <a:t>or normalized, nor do they require categorical </a:t>
            </a:r>
            <a:r>
              <a:rPr lang="en-US" sz="4800" dirty="0" smtClean="0"/>
              <a:t>features to </a:t>
            </a:r>
            <a:r>
              <a:rPr lang="en-US" sz="4800" dirty="0"/>
              <a:t>be binary-encoded.</a:t>
            </a:r>
            <a:endParaRPr lang="en-US" sz="48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Cross-validation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Cross-validation is a critical part of real-world </a:t>
            </a:r>
            <a:r>
              <a:rPr lang="en-US" sz="3200" dirty="0" smtClean="0"/>
              <a:t>machine learning </a:t>
            </a:r>
            <a:r>
              <a:rPr lang="en-US" sz="3200" dirty="0"/>
              <a:t>and is central to many model selection and parameter tuning pipelines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general idea behind cross-validation is that we want to know how our </a:t>
            </a:r>
            <a:r>
              <a:rPr lang="en-US" sz="3200" dirty="0" smtClean="0"/>
              <a:t>model will </a:t>
            </a:r>
            <a:r>
              <a:rPr lang="en-US" sz="3200" dirty="0"/>
              <a:t>perform on unseen data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Cross-validation provides a mechanism where we use part of our available </a:t>
            </a:r>
            <a:r>
              <a:rPr lang="en-US" sz="3200" dirty="0" smtClean="0"/>
              <a:t>dataset to </a:t>
            </a:r>
            <a:r>
              <a:rPr lang="en-US" sz="3200" dirty="0"/>
              <a:t>train our model and another part to evaluate the performance of this model.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Cross-validation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As the model is tested on data that it has not seen during the training phase, </a:t>
            </a:r>
            <a:r>
              <a:rPr lang="en-US" sz="4400" dirty="0" smtClean="0"/>
              <a:t>its performance</a:t>
            </a:r>
            <a:r>
              <a:rPr lang="en-US" sz="4400" dirty="0"/>
              <a:t>, when evaluated on this part of the dataset, gives us an estimate as </a:t>
            </a:r>
            <a:r>
              <a:rPr lang="en-US" sz="4400" dirty="0" smtClean="0"/>
              <a:t>to how </a:t>
            </a:r>
            <a:r>
              <a:rPr lang="en-US" sz="4400" dirty="0"/>
              <a:t>well our model generalizes for the new data points</a:t>
            </a:r>
            <a:r>
              <a:rPr lang="en-US" sz="4400" dirty="0" smtClean="0"/>
              <a:t>.</a:t>
            </a:r>
            <a:endParaRPr lang="en-US" sz="4400" dirty="0"/>
          </a:p>
          <a:p>
            <a:endParaRPr lang="en-US" sz="34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Cross-validation for Our App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/>
              <a:t>Here, we will implement a simple cross-validation evaluation approach using </a:t>
            </a:r>
            <a:r>
              <a:rPr lang="en-US" sz="3200" dirty="0" smtClean="0"/>
              <a:t>a train-test </a:t>
            </a:r>
            <a:r>
              <a:rPr lang="en-US" sz="3200" dirty="0"/>
              <a:t>split. 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will divide our dataset into two non-overlapping parts. </a:t>
            </a:r>
            <a:endParaRPr lang="en-US" sz="3200" dirty="0" smtClean="0"/>
          </a:p>
          <a:p>
            <a:r>
              <a:rPr lang="en-US" sz="3200" dirty="0" smtClean="0"/>
              <a:t>The first dataset </a:t>
            </a:r>
            <a:r>
              <a:rPr lang="en-US" sz="3200" dirty="0"/>
              <a:t>is used to train our model and is called the training set.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second </a:t>
            </a:r>
            <a:r>
              <a:rPr lang="en-US" sz="3200" dirty="0" smtClean="0"/>
              <a:t>dataset, called </a:t>
            </a:r>
            <a:r>
              <a:rPr lang="en-US" sz="3200" dirty="0"/>
              <a:t>the test set or hold-out set, is used to evaluate the performance of our </a:t>
            </a:r>
            <a:r>
              <a:rPr lang="en-US" sz="3200" dirty="0" smtClean="0"/>
              <a:t>model using </a:t>
            </a:r>
            <a:r>
              <a:rPr lang="en-US" sz="3200" dirty="0"/>
              <a:t>our chosen evaluation measure. </a:t>
            </a:r>
            <a:endParaRPr lang="en-US" sz="3200" dirty="0" smtClean="0"/>
          </a:p>
          <a:p>
            <a:r>
              <a:rPr lang="en-US" sz="3200" dirty="0" smtClean="0"/>
              <a:t>Common </a:t>
            </a:r>
            <a:r>
              <a:rPr lang="en-US" sz="3200" dirty="0"/>
              <a:t>splits used in practice include </a:t>
            </a:r>
            <a:r>
              <a:rPr lang="en-US" sz="3200" dirty="0" smtClean="0"/>
              <a:t>50/50, 60/40</a:t>
            </a:r>
            <a:r>
              <a:rPr lang="en-US" sz="3200" dirty="0"/>
              <a:t>, and 80/20 splits, but you can use any split as long as the training set is not </a:t>
            </a:r>
            <a:r>
              <a:rPr lang="en-US" sz="3200" dirty="0" smtClean="0"/>
              <a:t>too small </a:t>
            </a:r>
            <a:r>
              <a:rPr lang="en-US" sz="3200" dirty="0"/>
              <a:t>for the model to learn (generally, at least 50 percent is a practical minimum).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Cross-validation for Real World App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In </a:t>
            </a:r>
            <a:r>
              <a:rPr lang="en-US" sz="4000" dirty="0"/>
              <a:t>many cases, three sets are created: a training set, an evaluation set (which is </a:t>
            </a:r>
            <a:r>
              <a:rPr lang="en-US" sz="4000" dirty="0" smtClean="0"/>
              <a:t>used like </a:t>
            </a:r>
            <a:r>
              <a:rPr lang="en-US" sz="4000" dirty="0"/>
              <a:t>the above test set to tune the model parameters such as lambda and step size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a </a:t>
            </a:r>
            <a:r>
              <a:rPr lang="en-US" sz="4000" dirty="0"/>
              <a:t>test set (which is never used to train a model or tune any parameters, but </a:t>
            </a:r>
            <a:r>
              <a:rPr lang="en-US" sz="4000" dirty="0" smtClean="0"/>
              <a:t>is only </a:t>
            </a:r>
            <a:r>
              <a:rPr lang="en-US" sz="4000" dirty="0"/>
              <a:t>used to generate an estimated true performance on completely unseen data).</a:t>
            </a:r>
            <a:endParaRPr lang="en-US" sz="40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Cross-validation for Real World App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when we train on one dataset and test on another, we see that generally </a:t>
            </a:r>
            <a:r>
              <a:rPr lang="en-US" sz="3200" dirty="0" smtClean="0"/>
              <a:t>a slightly </a:t>
            </a:r>
            <a:r>
              <a:rPr lang="en-US" sz="3200" dirty="0"/>
              <a:t>higher level of regularization results in better test set performance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In cross-validation, we would typically find the parameter settings (</a:t>
            </a:r>
            <a:r>
              <a:rPr lang="en-US" sz="3200" dirty="0" smtClean="0"/>
              <a:t>including regularization </a:t>
            </a:r>
            <a:r>
              <a:rPr lang="en-US" sz="3200" dirty="0"/>
              <a:t>as well as the various other parameters such as step size and so </a:t>
            </a:r>
            <a:r>
              <a:rPr lang="en-US" sz="3200" dirty="0" smtClean="0"/>
              <a:t>on) that </a:t>
            </a:r>
            <a:r>
              <a:rPr lang="en-US" sz="3200" dirty="0"/>
              <a:t>result in the best test set performance. 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would then use these </a:t>
            </a:r>
            <a:r>
              <a:rPr lang="en-US" sz="3200" dirty="0" smtClean="0"/>
              <a:t>parameter settings </a:t>
            </a:r>
            <a:r>
              <a:rPr lang="en-US" sz="3200" dirty="0"/>
              <a:t>to retrain the model on all of our data in order to use it to make </a:t>
            </a:r>
            <a:r>
              <a:rPr lang="en-US" sz="3200" dirty="0" smtClean="0"/>
              <a:t>predictions on </a:t>
            </a:r>
            <a:r>
              <a:rPr lang="en-US" sz="3200" dirty="0"/>
              <a:t>new data.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E</a:t>
            </a:r>
            <a:r>
              <a:rPr lang="en-US" sz="4800" b="1" dirty="0" smtClean="0">
                <a:solidFill>
                  <a:srgbClr val="002060"/>
                </a:solidFill>
              </a:rPr>
              <a:t>vergreen </a:t>
            </a:r>
            <a:r>
              <a:rPr lang="en-US" sz="4800" b="1" dirty="0">
                <a:solidFill>
                  <a:srgbClr val="002060"/>
                </a:solidFill>
              </a:rPr>
              <a:t>classification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/>
              <a:t>the problem relates </a:t>
            </a:r>
            <a:r>
              <a:rPr lang="en-US" sz="4800" dirty="0" smtClean="0"/>
              <a:t>to classifying </a:t>
            </a:r>
            <a:r>
              <a:rPr lang="en-US" sz="4800" dirty="0"/>
              <a:t>whether a given web page is </a:t>
            </a:r>
            <a:r>
              <a:rPr lang="en-US" sz="4800" b="1" dirty="0"/>
              <a:t>ephemeral</a:t>
            </a:r>
            <a:r>
              <a:rPr lang="en-US" sz="4800" dirty="0"/>
              <a:t> (that is, short lived and will </a:t>
            </a:r>
            <a:r>
              <a:rPr lang="en-US" sz="4800" dirty="0" smtClean="0"/>
              <a:t>cease being </a:t>
            </a:r>
            <a:r>
              <a:rPr lang="en-US" sz="4800" dirty="0"/>
              <a:t>popular soon) or </a:t>
            </a:r>
            <a:endParaRPr lang="en-US" sz="4800" dirty="0" smtClean="0"/>
          </a:p>
          <a:p>
            <a:r>
              <a:rPr lang="en-US" sz="4800" b="1" dirty="0" smtClean="0"/>
              <a:t>evergreen</a:t>
            </a:r>
            <a:r>
              <a:rPr lang="en-US" sz="4800" dirty="0" smtClean="0"/>
              <a:t> </a:t>
            </a:r>
            <a:r>
              <a:rPr lang="en-US" sz="4800" dirty="0"/>
              <a:t>(that is, persistently popular) on their web </a:t>
            </a:r>
            <a:r>
              <a:rPr lang="en-US" sz="4800" dirty="0" smtClean="0"/>
              <a:t>content recommendation </a:t>
            </a:r>
            <a:r>
              <a:rPr lang="en-US" sz="4800" dirty="0"/>
              <a:t>pages.</a:t>
            </a:r>
            <a:endParaRPr lang="en-US" sz="48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E</a:t>
            </a:r>
            <a:r>
              <a:rPr lang="en-US" sz="6000" b="1" dirty="0" smtClean="0">
                <a:solidFill>
                  <a:srgbClr val="002060"/>
                </a:solidFill>
              </a:rPr>
              <a:t>vergreen </a:t>
            </a:r>
            <a:r>
              <a:rPr lang="en-US" sz="6000" b="1" dirty="0">
                <a:solidFill>
                  <a:srgbClr val="002060"/>
                </a:solidFill>
              </a:rPr>
              <a:t>D</a:t>
            </a:r>
            <a:r>
              <a:rPr lang="en-US" sz="6000" b="1" dirty="0" smtClean="0">
                <a:solidFill>
                  <a:srgbClr val="002060"/>
                </a:solidFill>
              </a:rPr>
              <a:t>ataset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The first two columns contain the URL and ID of the page.</a:t>
            </a:r>
          </a:p>
          <a:p>
            <a:r>
              <a:rPr lang="en-US" sz="4400" dirty="0"/>
              <a:t>The next column contains some raw textual content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The next column contains </a:t>
            </a:r>
            <a:r>
              <a:rPr lang="en-US" sz="4400" dirty="0" smtClean="0"/>
              <a:t>the category </a:t>
            </a:r>
            <a:r>
              <a:rPr lang="en-US" sz="4400" dirty="0"/>
              <a:t>assigned to the page. </a:t>
            </a:r>
            <a:endParaRPr lang="en-US" sz="4400" dirty="0" smtClean="0"/>
          </a:p>
          <a:p>
            <a:r>
              <a:rPr lang="en-US" sz="4400" dirty="0" smtClean="0"/>
              <a:t>The </a:t>
            </a:r>
            <a:r>
              <a:rPr lang="en-US" sz="4400" dirty="0"/>
              <a:t>next 22 columns contain numeric or categorical</a:t>
            </a:r>
          </a:p>
          <a:p>
            <a:pPr marL="0" indent="0">
              <a:buNone/>
            </a:pPr>
            <a:r>
              <a:rPr lang="en-US" sz="4400" dirty="0" smtClean="0"/>
              <a:t>  features </a:t>
            </a:r>
            <a:r>
              <a:rPr lang="en-US" sz="4400" dirty="0"/>
              <a:t>of various kinds. </a:t>
            </a:r>
            <a:endParaRPr lang="en-US" sz="4400" dirty="0" smtClean="0"/>
          </a:p>
          <a:p>
            <a:r>
              <a:rPr lang="en-US" sz="4400" dirty="0" smtClean="0"/>
              <a:t>The </a:t>
            </a:r>
            <a:r>
              <a:rPr lang="en-US" sz="4400" dirty="0"/>
              <a:t>final column contains the target—1 is evergreen, </a:t>
            </a:r>
            <a:r>
              <a:rPr lang="en-US" sz="4400" dirty="0" smtClean="0"/>
              <a:t>while 0 </a:t>
            </a:r>
            <a:r>
              <a:rPr lang="en-US" sz="4400" dirty="0"/>
              <a:t>is non-evergreen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https://www.kaggle.com/c/stumbleupon/data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Feature Normalization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Feature normalization can improve the performance of model significantly</a:t>
            </a:r>
          </a:p>
          <a:p>
            <a:r>
              <a:rPr lang="en-US" sz="4400" dirty="0"/>
              <a:t>it is not advisable to lose this </a:t>
            </a:r>
            <a:r>
              <a:rPr lang="en-US" sz="4400" dirty="0" smtClean="0"/>
              <a:t>sparsity, as </a:t>
            </a:r>
            <a:r>
              <a:rPr lang="en-US" sz="4400" dirty="0"/>
              <a:t>the memory and processing requirements for the equivalent </a:t>
            </a:r>
            <a:r>
              <a:rPr lang="en-US" sz="4400" dirty="0" smtClean="0"/>
              <a:t>dense representation </a:t>
            </a:r>
            <a:r>
              <a:rPr lang="en-US" sz="4400" dirty="0"/>
              <a:t>can quickly explode with many millions of features.</a:t>
            </a:r>
          </a:p>
          <a:p>
            <a:r>
              <a:rPr lang="en-US" sz="4400" dirty="0"/>
              <a:t>We can use </a:t>
            </a:r>
            <a:r>
              <a:rPr lang="en-US" sz="4400" dirty="0" err="1"/>
              <a:t>StandardScaler</a:t>
            </a:r>
            <a:r>
              <a:rPr lang="en-US" sz="4400" dirty="0"/>
              <a:t> and set </a:t>
            </a:r>
            <a:r>
              <a:rPr lang="en-US" sz="4400" dirty="0" err="1"/>
              <a:t>withMean</a:t>
            </a:r>
            <a:r>
              <a:rPr lang="en-US" sz="4400" dirty="0"/>
              <a:t> to false to avoid this.</a:t>
            </a:r>
            <a:endParaRPr lang="en-US" sz="44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Feature Normalization and Categorical Feature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Feature normalization can improve the performance of model significantly</a:t>
            </a:r>
          </a:p>
          <a:p>
            <a:r>
              <a:rPr lang="en-US" sz="4400" dirty="0" smtClean="0"/>
              <a:t>Categorical feature can be added to the feature vector besides numerical feature (the performance can be enhanced).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Simple Binary Classification Problem</a:t>
            </a: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95" y="1689749"/>
            <a:ext cx="5859954" cy="46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 simple multiclass classification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09" y="1523262"/>
            <a:ext cx="650753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Model Training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825625"/>
            <a:ext cx="1085152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Given a set of input data in the form of feature vectors and target variables, </a:t>
            </a:r>
            <a:r>
              <a:rPr lang="en-US" sz="4400" dirty="0" smtClean="0"/>
              <a:t>we would </a:t>
            </a:r>
            <a:r>
              <a:rPr lang="en-US" sz="4400" dirty="0"/>
              <a:t>like to find the weight vector that is the best fit for the </a:t>
            </a:r>
            <a:r>
              <a:rPr lang="en-US" sz="4400" dirty="0" smtClean="0"/>
              <a:t>data</a:t>
            </a:r>
            <a:endParaRPr lang="en-US" sz="4400" dirty="0"/>
          </a:p>
          <a:p>
            <a:r>
              <a:rPr lang="en-US" sz="4400" dirty="0"/>
              <a:t>we minimize some error between what our model predicts and the actual </a:t>
            </a:r>
            <a:r>
              <a:rPr lang="en-US" sz="4400" dirty="0" smtClean="0"/>
              <a:t>outcomes</a:t>
            </a:r>
          </a:p>
          <a:p>
            <a:r>
              <a:rPr lang="en-US" sz="4400" dirty="0" smtClean="0"/>
              <a:t>This process is called </a:t>
            </a:r>
            <a:r>
              <a:rPr lang="en-US" sz="4400" b="1" dirty="0" smtClean="0"/>
              <a:t>model fitting</a:t>
            </a:r>
            <a:r>
              <a:rPr lang="en-US" sz="4400" dirty="0" smtClean="0"/>
              <a:t>, </a:t>
            </a:r>
            <a:r>
              <a:rPr lang="en-US" sz="4400" b="1" dirty="0" smtClean="0"/>
              <a:t>training</a:t>
            </a:r>
            <a:r>
              <a:rPr lang="en-US" sz="4400" dirty="0" smtClean="0"/>
              <a:t>, or </a:t>
            </a:r>
            <a:r>
              <a:rPr lang="en-US" sz="4400" b="1" dirty="0" smtClean="0"/>
              <a:t>optimization</a:t>
            </a:r>
            <a:r>
              <a:rPr lang="en-US" sz="4400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2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Three Type of Classification Model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825625"/>
            <a:ext cx="10761371" cy="4351338"/>
          </a:xfrm>
        </p:spPr>
        <p:txBody>
          <a:bodyPr/>
          <a:lstStyle/>
          <a:p>
            <a:r>
              <a:rPr lang="en-US" sz="4400" dirty="0" smtClean="0"/>
              <a:t>Linear models (Logistic regression and SVM)</a:t>
            </a:r>
          </a:p>
          <a:p>
            <a:r>
              <a:rPr lang="en-US" sz="4400" dirty="0" smtClean="0"/>
              <a:t>decision trees (nonlinear)</a:t>
            </a:r>
          </a:p>
          <a:p>
            <a:r>
              <a:rPr lang="en-US" sz="4400" dirty="0" smtClean="0"/>
              <a:t>naïve </a:t>
            </a:r>
            <a:r>
              <a:rPr lang="en-US" sz="4400" dirty="0"/>
              <a:t>Bayes </a:t>
            </a:r>
            <a:r>
              <a:rPr lang="en-US" sz="4400" dirty="0" smtClean="0"/>
              <a:t>models (nonlinear)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6621</TotalTime>
  <Words>2463</Words>
  <Application>Microsoft Office PowerPoint</Application>
  <PresentationFormat>Widescreen</PresentationFormat>
  <Paragraphs>282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Classification Model</vt:lpstr>
      <vt:lpstr>Classification Model</vt:lpstr>
      <vt:lpstr>Classification Model</vt:lpstr>
      <vt:lpstr>Binary Classification</vt:lpstr>
      <vt:lpstr>Binary Classification</vt:lpstr>
      <vt:lpstr>Simple Binary Classification Problem</vt:lpstr>
      <vt:lpstr>A simple multiclass classification problem</vt:lpstr>
      <vt:lpstr>Model Training</vt:lpstr>
      <vt:lpstr>Three Type of Classification Model</vt:lpstr>
      <vt:lpstr>Linear Models</vt:lpstr>
      <vt:lpstr>Linear Models</vt:lpstr>
      <vt:lpstr>Logistic regression</vt:lpstr>
      <vt:lpstr>Logistic regression</vt:lpstr>
      <vt:lpstr>Loss (Error) Function for Logistics Regression</vt:lpstr>
      <vt:lpstr>Linear Support Vector Machines</vt:lpstr>
      <vt:lpstr>Loss Function of Linear SVM</vt:lpstr>
      <vt:lpstr>Decision functions for logistic regression and linear SVM for binary classification</vt:lpstr>
      <vt:lpstr>The naïve Bayes model (nonLinear Model)</vt:lpstr>
      <vt:lpstr>Decision function of naïve Bayes for binary classification (Non Linear)</vt:lpstr>
      <vt:lpstr>Decision Tree (Nonlinear Model)</vt:lpstr>
      <vt:lpstr>Decision function for a decision tree  for binary classification</vt:lpstr>
      <vt:lpstr>Model Evaluation and Prediction Value</vt:lpstr>
      <vt:lpstr>True Positive and False Negative</vt:lpstr>
      <vt:lpstr>Precision vs. Recall</vt:lpstr>
      <vt:lpstr>Precision vs. Recall</vt:lpstr>
      <vt:lpstr>Precision vs. Recall</vt:lpstr>
      <vt:lpstr>The precision-recall (PR) curve</vt:lpstr>
      <vt:lpstr>The precision-recall (PR) curve</vt:lpstr>
      <vt:lpstr>ROC curve and AUC</vt:lpstr>
      <vt:lpstr>ROC curve and AUC</vt:lpstr>
      <vt:lpstr>ROC Curve</vt:lpstr>
      <vt:lpstr>ROC curve and AUC</vt:lpstr>
      <vt:lpstr>Performance Comparison between Different Model</vt:lpstr>
      <vt:lpstr>Parameter Tuning</vt:lpstr>
      <vt:lpstr>Parameter Tuning for Linear Model</vt:lpstr>
      <vt:lpstr>Mathematical Formulation</vt:lpstr>
      <vt:lpstr>Objective Function for Optimization</vt:lpstr>
      <vt:lpstr>Regularize and Error (Loss function)</vt:lpstr>
      <vt:lpstr>Loss function</vt:lpstr>
      <vt:lpstr>Regularizer</vt:lpstr>
      <vt:lpstr>Regularization</vt:lpstr>
      <vt:lpstr>Regularization</vt:lpstr>
      <vt:lpstr>Regularization</vt:lpstr>
      <vt:lpstr>The forms of regularization available in MLlib</vt:lpstr>
      <vt:lpstr>The Impact of  Regularization</vt:lpstr>
      <vt:lpstr>Number of Iterations</vt:lpstr>
      <vt:lpstr>Step Size (Learning Rate)</vt:lpstr>
      <vt:lpstr>Tuning Tree Depth and Impurity for Decision Tree</vt:lpstr>
      <vt:lpstr>Tuning Tree Depth for Decision Tree</vt:lpstr>
      <vt:lpstr>Decision Tree</vt:lpstr>
      <vt:lpstr>Cross-validation</vt:lpstr>
      <vt:lpstr>Cross-validation</vt:lpstr>
      <vt:lpstr>Cross-validation for Our App</vt:lpstr>
      <vt:lpstr>Cross-validation for Real World App</vt:lpstr>
      <vt:lpstr>Cross-validation for Real World App</vt:lpstr>
      <vt:lpstr>Evergreen classification dataset</vt:lpstr>
      <vt:lpstr>Evergreen Dataset</vt:lpstr>
      <vt:lpstr>Feature Normalization</vt:lpstr>
      <vt:lpstr>Feature Normalization and Categorical Feature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Setup and Execution</dc:title>
  <dc:creator>Tonya Smith</dc:creator>
  <cp:lastModifiedBy>ZHONG, WEI</cp:lastModifiedBy>
  <cp:revision>92</cp:revision>
  <cp:lastPrinted>2015-03-17T22:10:33Z</cp:lastPrinted>
  <dcterms:created xsi:type="dcterms:W3CDTF">2015-02-08T13:46:14Z</dcterms:created>
  <dcterms:modified xsi:type="dcterms:W3CDTF">2015-10-25T15:55:08Z</dcterms:modified>
</cp:coreProperties>
</file>