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578"/>
  </p:normalViewPr>
  <p:slideViewPr>
    <p:cSldViewPr snapToGrid="0">
      <p:cViewPr varScale="1">
        <p:scale>
          <a:sx n="130" d="100"/>
          <a:sy n="130" d="100"/>
        </p:scale>
        <p:origin x="2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E228-D766-603E-CF33-EB9A80B9A9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C72A0D2-145D-6685-230A-01A129A41C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0D1B85D-EE61-6F21-71C4-DEE764970C4C}"/>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5" name="Footer Placeholder 4">
            <a:extLst>
              <a:ext uri="{FF2B5EF4-FFF2-40B4-BE49-F238E27FC236}">
                <a16:creationId xmlns:a16="http://schemas.microsoft.com/office/drawing/2014/main" id="{CC589E6B-F960-2731-970E-AF6CB1517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B56D2-E616-A180-0EB6-44ADE3A5EF77}"/>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341147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75B2-41C2-56CE-86E4-8EF75A51C6C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1E4C26-739F-1B1A-35FF-5A84CCBF8D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66E975-DC84-60FD-59D8-FC1F3F713F9A}"/>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5" name="Footer Placeholder 4">
            <a:extLst>
              <a:ext uri="{FF2B5EF4-FFF2-40B4-BE49-F238E27FC236}">
                <a16:creationId xmlns:a16="http://schemas.microsoft.com/office/drawing/2014/main" id="{CCC68370-428B-454C-6CA4-197A9C5A2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390CC-ADEA-5030-51CB-5A7D00F031B3}"/>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268101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64A8AA-E173-B3B1-DB59-F753A29F6C9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8F05C3-E7F4-3A11-85D2-52450EB05BA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3234DE-D1A8-9016-7BEE-294BA39502FC}"/>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5" name="Footer Placeholder 4">
            <a:extLst>
              <a:ext uri="{FF2B5EF4-FFF2-40B4-BE49-F238E27FC236}">
                <a16:creationId xmlns:a16="http://schemas.microsoft.com/office/drawing/2014/main" id="{A858C67B-30B9-2942-9861-E45ED00B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1E427-EFF3-081B-54D8-18CCF13B53C2}"/>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203476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35DC-7E9C-39CE-A193-8D22F1C3B7A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6B41BD-0BEC-9D30-4E47-89235D6E372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3BACAE-29B0-7271-C714-A75FA6598B43}"/>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5" name="Footer Placeholder 4">
            <a:extLst>
              <a:ext uri="{FF2B5EF4-FFF2-40B4-BE49-F238E27FC236}">
                <a16:creationId xmlns:a16="http://schemas.microsoft.com/office/drawing/2014/main" id="{A06B54DB-595D-56A4-9097-C484CB776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CD858-ABD1-5725-61D3-82EFEA27F640}"/>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351841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8FF0-EF78-E673-826D-EC42CDC01D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478E78-09C8-F7D7-48AE-8A13E81DC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0044B3E-DC5A-2FB3-D063-657A39A794AD}"/>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5" name="Footer Placeholder 4">
            <a:extLst>
              <a:ext uri="{FF2B5EF4-FFF2-40B4-BE49-F238E27FC236}">
                <a16:creationId xmlns:a16="http://schemas.microsoft.com/office/drawing/2014/main" id="{81D2E56C-F7CA-5F7C-0775-8212CE76E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B956E-2288-E5D9-E50B-2DF80544BE69}"/>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284999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4DA6-C7AA-BFDC-2A9F-561616FE43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40A1BE-7754-A1F7-2231-1D2C07EE2E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812D2CC-9834-D7C0-DDD9-8A77D4EBBB4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C29D1D9-E36E-E018-051D-E90B3E8DEFF0}"/>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6" name="Footer Placeholder 5">
            <a:extLst>
              <a:ext uri="{FF2B5EF4-FFF2-40B4-BE49-F238E27FC236}">
                <a16:creationId xmlns:a16="http://schemas.microsoft.com/office/drawing/2014/main" id="{540015D3-70AD-E3FF-84F0-E62A3C734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A9C75-A9D6-2272-13FA-A8C4A01C36C2}"/>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11170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DA97-78C4-7903-67FF-A0272C45808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2E82C34-9FBB-B776-D243-450FC3EB7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7A8B32-60C0-6E61-3381-C87DFAEF40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FF9C3F7-A8F4-38C0-61E7-1BE67835B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1885DB-F171-6EAF-B8CB-EEFE73404F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ABC1827-DBB7-F51D-2579-F03B220AD1F4}"/>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8" name="Footer Placeholder 7">
            <a:extLst>
              <a:ext uri="{FF2B5EF4-FFF2-40B4-BE49-F238E27FC236}">
                <a16:creationId xmlns:a16="http://schemas.microsoft.com/office/drawing/2014/main" id="{DB673140-8135-C7C1-C3F8-F01E9F534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8AB47-352F-58A3-2FE6-4537CEB29851}"/>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159887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28E6-29D4-2B01-4675-A70E0D4071F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4BECFB-2882-F303-D1BC-3F32B329A422}"/>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4" name="Footer Placeholder 3">
            <a:extLst>
              <a:ext uri="{FF2B5EF4-FFF2-40B4-BE49-F238E27FC236}">
                <a16:creationId xmlns:a16="http://schemas.microsoft.com/office/drawing/2014/main" id="{5D934B45-E70E-1DFB-D16F-974BFBBD9A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1A769E-0B72-D25C-91F1-C0711C92B5D6}"/>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9589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97C66E-4313-9630-8989-BAA31B3EA47F}"/>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3" name="Footer Placeholder 2">
            <a:extLst>
              <a:ext uri="{FF2B5EF4-FFF2-40B4-BE49-F238E27FC236}">
                <a16:creationId xmlns:a16="http://schemas.microsoft.com/office/drawing/2014/main" id="{DAA19BE6-59A0-C0C0-C282-169699C50F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5B94D3-776B-14D8-8360-0955D1839E39}"/>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259755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18DA-83F4-4957-7DC6-4E28751892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D8970C1-5817-E954-89B7-7FDA804E5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1078BF-FDCE-005C-87D0-0EEA22AAB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3C4902-512C-12EE-35F8-C8C2B595187D}"/>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6" name="Footer Placeholder 5">
            <a:extLst>
              <a:ext uri="{FF2B5EF4-FFF2-40B4-BE49-F238E27FC236}">
                <a16:creationId xmlns:a16="http://schemas.microsoft.com/office/drawing/2014/main" id="{94FCC2FC-53DB-90E4-6383-45C0CC1EF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9FFD8-0AC6-5433-AD11-8E0A6D8568F1}"/>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157699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8B02-ED13-0804-D279-4A153FE06C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8AAE42D-CDE6-A075-6FE1-8B6F9EAA1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27CB05-7581-1ADC-5967-77624B188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DD2B61-94A1-D350-3273-584E3EF823ED}"/>
              </a:ext>
            </a:extLst>
          </p:cNvPr>
          <p:cNvSpPr>
            <a:spLocks noGrp="1"/>
          </p:cNvSpPr>
          <p:nvPr>
            <p:ph type="dt" sz="half" idx="10"/>
          </p:nvPr>
        </p:nvSpPr>
        <p:spPr/>
        <p:txBody>
          <a:bodyPr/>
          <a:lstStyle/>
          <a:p>
            <a:fld id="{3023F275-B1CD-9D4B-A80A-E508B95F14F5}" type="datetimeFigureOut">
              <a:rPr lang="en-US" smtClean="0"/>
              <a:t>7/27/22</a:t>
            </a:fld>
            <a:endParaRPr lang="en-US"/>
          </a:p>
        </p:txBody>
      </p:sp>
      <p:sp>
        <p:nvSpPr>
          <p:cNvPr id="6" name="Footer Placeholder 5">
            <a:extLst>
              <a:ext uri="{FF2B5EF4-FFF2-40B4-BE49-F238E27FC236}">
                <a16:creationId xmlns:a16="http://schemas.microsoft.com/office/drawing/2014/main" id="{DF6CCF12-CAFC-387F-0A28-4A004A8DC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25911-ADA8-BBA9-35B5-C1BB4FCFA024}"/>
              </a:ext>
            </a:extLst>
          </p:cNvPr>
          <p:cNvSpPr>
            <a:spLocks noGrp="1"/>
          </p:cNvSpPr>
          <p:nvPr>
            <p:ph type="sldNum" sz="quarter" idx="12"/>
          </p:nvPr>
        </p:nvSpPr>
        <p:spPr/>
        <p:txBody>
          <a:bodyPr/>
          <a:lstStyle/>
          <a:p>
            <a:fld id="{BB701CF5-AAB4-D941-A7E2-EB5381DDF913}" type="slidenum">
              <a:rPr lang="en-US" smtClean="0"/>
              <a:t>‹#›</a:t>
            </a:fld>
            <a:endParaRPr lang="en-US"/>
          </a:p>
        </p:txBody>
      </p:sp>
    </p:spTree>
    <p:extLst>
      <p:ext uri="{BB962C8B-B14F-4D97-AF65-F5344CB8AC3E}">
        <p14:creationId xmlns:p14="http://schemas.microsoft.com/office/powerpoint/2010/main" val="181176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F0006A-D72D-8DD8-B2EE-1EF075138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D07E30-C616-C15E-9B07-41B02A8BCF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BE4397-A266-63AC-D6B4-EF0AB83A39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3F275-B1CD-9D4B-A80A-E508B95F14F5}" type="datetimeFigureOut">
              <a:rPr lang="en-US" smtClean="0"/>
              <a:t>7/27/22</a:t>
            </a:fld>
            <a:endParaRPr lang="en-US"/>
          </a:p>
        </p:txBody>
      </p:sp>
      <p:sp>
        <p:nvSpPr>
          <p:cNvPr id="5" name="Footer Placeholder 4">
            <a:extLst>
              <a:ext uri="{FF2B5EF4-FFF2-40B4-BE49-F238E27FC236}">
                <a16:creationId xmlns:a16="http://schemas.microsoft.com/office/drawing/2014/main" id="{F42F2D39-2907-146D-1B05-C5C3A88F2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202E04-B029-8B9E-884F-A38E4ECC10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01CF5-AAB4-D941-A7E2-EB5381DDF913}" type="slidenum">
              <a:rPr lang="en-US" smtClean="0"/>
              <a:t>‹#›</a:t>
            </a:fld>
            <a:endParaRPr lang="en-US"/>
          </a:p>
        </p:txBody>
      </p:sp>
    </p:spTree>
    <p:extLst>
      <p:ext uri="{BB962C8B-B14F-4D97-AF65-F5344CB8AC3E}">
        <p14:creationId xmlns:p14="http://schemas.microsoft.com/office/powerpoint/2010/main" val="273366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3B2C-4878-F699-1672-C293FE9A3C43}"/>
              </a:ext>
            </a:extLst>
          </p:cNvPr>
          <p:cNvSpPr>
            <a:spLocks noGrp="1"/>
          </p:cNvSpPr>
          <p:nvPr>
            <p:ph type="ctrTitle"/>
          </p:nvPr>
        </p:nvSpPr>
        <p:spPr/>
        <p:txBody>
          <a:bodyPr/>
          <a:lstStyle/>
          <a:p>
            <a:r>
              <a:rPr lang="en-US" dirty="0"/>
              <a:t>Welcome to Pre-Launch Program</a:t>
            </a:r>
          </a:p>
        </p:txBody>
      </p:sp>
      <p:sp>
        <p:nvSpPr>
          <p:cNvPr id="3" name="Subtitle 2">
            <a:extLst>
              <a:ext uri="{FF2B5EF4-FFF2-40B4-BE49-F238E27FC236}">
                <a16:creationId xmlns:a16="http://schemas.microsoft.com/office/drawing/2014/main" id="{E23365D1-F264-8887-4F87-3450C93523C2}"/>
              </a:ext>
            </a:extLst>
          </p:cNvPr>
          <p:cNvSpPr>
            <a:spLocks noGrp="1"/>
          </p:cNvSpPr>
          <p:nvPr>
            <p:ph type="subTitle" idx="1"/>
          </p:nvPr>
        </p:nvSpPr>
        <p:spPr>
          <a:xfrm>
            <a:off x="1524000" y="4670322"/>
            <a:ext cx="2585884" cy="587477"/>
          </a:xfrm>
        </p:spPr>
        <p:txBody>
          <a:bodyPr/>
          <a:lstStyle/>
          <a:p>
            <a:r>
              <a:rPr lang="en-US" dirty="0"/>
              <a:t>27 July, 2022</a:t>
            </a:r>
          </a:p>
        </p:txBody>
      </p:sp>
    </p:spTree>
    <p:extLst>
      <p:ext uri="{BB962C8B-B14F-4D97-AF65-F5344CB8AC3E}">
        <p14:creationId xmlns:p14="http://schemas.microsoft.com/office/powerpoint/2010/main" val="1250448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6DB1-E4FF-4536-F322-7D6A0512F9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53B933-27A7-97E2-6EA0-1F6DD71B83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684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C20-220E-CAAF-2624-1E338DAC6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27899F-A2F5-E5A2-D2A0-1DA5945BF8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417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4851-D00C-302E-7D01-54B57C069A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C1DA13-EA22-C095-61E9-37F04DDFB2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679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74EA-C6E7-FD8F-74B8-04AAAFA833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D9E86D-F800-7363-54A1-AE6F7176EA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913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77F2-B721-2584-CC52-6915199C53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5D67B2-D436-9008-0693-FEA7FBB112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2458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DFDB-943D-0755-33DB-0BD083708D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BB9DCE-00AB-3E4F-5B8B-233C720632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239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040A-288D-2B9E-653F-0B06609253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55E9FC-3D33-3F39-5B1B-EF420780F5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924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87B0-1C30-2410-7A38-6F83353146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F5CB9E-F1CB-3D9C-B8C5-BE7F7F13C5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509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285B-7D80-C4AC-AE72-63F4564A84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7110C8-3892-5967-C6ED-2D7E74F565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8204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D512-18DC-576D-ABA9-B0BD16737E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B14459-E56D-CD10-10BE-E349CE7FF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572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7633-DE59-8B31-20CA-931A3D81999B}"/>
              </a:ext>
            </a:extLst>
          </p:cNvPr>
          <p:cNvSpPr>
            <a:spLocks noGrp="1"/>
          </p:cNvSpPr>
          <p:nvPr>
            <p:ph type="title"/>
          </p:nvPr>
        </p:nvSpPr>
        <p:spPr>
          <a:xfrm>
            <a:off x="639097" y="365125"/>
            <a:ext cx="10714703" cy="5898023"/>
          </a:xfrm>
        </p:spPr>
        <p:txBody>
          <a:bodyPr/>
          <a:lstStyle/>
          <a:p>
            <a:r>
              <a:rPr lang="en-US" dirty="0"/>
              <a:t>Section 1</a:t>
            </a:r>
            <a:br>
              <a:rPr lang="en-US" dirty="0"/>
            </a:br>
            <a:r>
              <a:rPr lang="en-US" dirty="0"/>
              <a:t>Introduction</a:t>
            </a:r>
          </a:p>
        </p:txBody>
      </p:sp>
    </p:spTree>
    <p:extLst>
      <p:ext uri="{BB962C8B-B14F-4D97-AF65-F5344CB8AC3E}">
        <p14:creationId xmlns:p14="http://schemas.microsoft.com/office/powerpoint/2010/main" val="269027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832C-35DB-7B05-5D96-1532BBD3B0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4CE226-2B63-A58C-3FF0-DEF2BE98FB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6941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70EC-B449-A288-07CC-3F47D94646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D45C61-2723-EEC3-42DA-698F45807F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3041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8878-6E7E-9143-B5BB-14F4174231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8DCD0B-CDB8-15A0-2B38-29D27A30BF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1764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4A84-00A9-30F7-9E09-9EBDBA0D5D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DB73DF-B13C-5E15-FB72-BE17D6A873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6062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0E58-F0AE-5260-12C2-2EFE1C131B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38A8C2-2192-2A19-2CD9-D821EF8B9C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633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F500-FC6E-30F9-D4A5-E325209BD7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A8905B-E972-0AA9-C14B-924508AF4C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8220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5431-FE94-2DB9-4B35-54BAAD444E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05C12F-E11C-C7F6-C7B9-E7D0E00A13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929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0058-B17B-005B-A438-46FFDB73B0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B67CF0-E9CB-F64D-B3A5-AF508EB9A0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6799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47A4-92F2-E12E-9103-807F36EA2D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B172E7-0F69-DDDF-BE52-51199164E1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0261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238C-18D0-1A3D-342B-C5D107457F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33C55C-BE17-8E8F-FCDF-48715E40E3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150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26BC-A881-E67F-0FB4-55D4E1FA63EF}"/>
              </a:ext>
            </a:extLst>
          </p:cNvPr>
          <p:cNvSpPr>
            <a:spLocks noGrp="1"/>
          </p:cNvSpPr>
          <p:nvPr>
            <p:ph type="title"/>
          </p:nvPr>
        </p:nvSpPr>
        <p:spPr>
          <a:xfrm>
            <a:off x="452284" y="365125"/>
            <a:ext cx="10901516" cy="608269"/>
          </a:xfrm>
        </p:spPr>
        <p:txBody>
          <a:bodyPr>
            <a:normAutofit fontScale="90000"/>
          </a:bodyPr>
          <a:lstStyle/>
          <a:p>
            <a:r>
              <a:rPr lang="en-US" dirty="0"/>
              <a:t>1.1 </a:t>
            </a:r>
            <a:r>
              <a:rPr lang="en-IN" b="1" dirty="0">
                <a:effectLst/>
              </a:rPr>
              <a:t>Pre-Launch Learning Experience</a:t>
            </a:r>
            <a:endParaRPr lang="en-US" dirty="0"/>
          </a:p>
        </p:txBody>
      </p:sp>
      <p:sp>
        <p:nvSpPr>
          <p:cNvPr id="3" name="Content Placeholder 2">
            <a:extLst>
              <a:ext uri="{FF2B5EF4-FFF2-40B4-BE49-F238E27FC236}">
                <a16:creationId xmlns:a16="http://schemas.microsoft.com/office/drawing/2014/main" id="{0984A159-C7AE-F8B3-E20F-DEA3359957AE}"/>
              </a:ext>
            </a:extLst>
          </p:cNvPr>
          <p:cNvSpPr>
            <a:spLocks noGrp="1"/>
          </p:cNvSpPr>
          <p:nvPr>
            <p:ph idx="1"/>
          </p:nvPr>
        </p:nvSpPr>
        <p:spPr>
          <a:xfrm>
            <a:off x="521110" y="1327355"/>
            <a:ext cx="10832690" cy="5165520"/>
          </a:xfrm>
        </p:spPr>
        <p:txBody>
          <a:bodyPr>
            <a:normAutofit fontScale="85000" lnSpcReduction="20000"/>
          </a:bodyPr>
          <a:lstStyle/>
          <a:p>
            <a:r>
              <a:rPr lang="en-IN" dirty="0"/>
              <a:t>Congratulations on your decision to articulate into the Master's in Machine Learning program in collaboration with Liverpool John </a:t>
            </a:r>
            <a:r>
              <a:rPr lang="en-IN" dirty="0" err="1"/>
              <a:t>Moores</a:t>
            </a:r>
            <a:r>
              <a:rPr lang="en-IN" dirty="0"/>
              <a:t> University!</a:t>
            </a:r>
          </a:p>
          <a:p>
            <a:r>
              <a:rPr lang="en-IN" dirty="0"/>
              <a:t>Session Introduction</a:t>
            </a:r>
          </a:p>
          <a:p>
            <a:r>
              <a:rPr lang="en-IN" dirty="0"/>
              <a:t>As part of the Preparatory learning experience, you will be learning different topics and languages.  You will have access to curated content in Mathematics as well as Research Methodology. These topics are meant to equip you well for the program.</a:t>
            </a:r>
          </a:p>
          <a:p>
            <a:endParaRPr lang="en-IN" dirty="0"/>
          </a:p>
          <a:p>
            <a:r>
              <a:rPr lang="en-IN" dirty="0"/>
              <a:t>What to expect from the session:</a:t>
            </a:r>
          </a:p>
          <a:p>
            <a:r>
              <a:rPr lang="en-IN" dirty="0"/>
              <a:t>The topics that are part of the pre-launch content are </a:t>
            </a:r>
            <a:r>
              <a:rPr lang="en-IN" b="1" dirty="0"/>
              <a:t>just a demonstration of the true learning experience.</a:t>
            </a:r>
          </a:p>
          <a:p>
            <a:r>
              <a:rPr lang="en-IN" dirty="0"/>
              <a:t>What not to expect:</a:t>
            </a:r>
          </a:p>
          <a:p>
            <a:endParaRPr lang="en-IN" dirty="0"/>
          </a:p>
          <a:p>
            <a:r>
              <a:rPr lang="en-IN" dirty="0"/>
              <a:t>Though the time commitment required to go through these topics is not high, do not expect a smooth ride.  The only effective way to learn these topics is to practice hard and continuously.</a:t>
            </a:r>
          </a:p>
          <a:p>
            <a:endParaRPr lang="en-US" dirty="0"/>
          </a:p>
        </p:txBody>
      </p:sp>
    </p:spTree>
    <p:extLst>
      <p:ext uri="{BB962C8B-B14F-4D97-AF65-F5344CB8AC3E}">
        <p14:creationId xmlns:p14="http://schemas.microsoft.com/office/powerpoint/2010/main" val="664409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84AC-8A69-F70A-5744-8D3DD917D7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179C3-9EE1-6E7A-774F-24924F5088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7050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E15B-4A9B-E839-7054-15EF1CE333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D7F44F-15ED-1028-8578-DA3B69315B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1499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BE-E362-F968-1F66-3627CFC687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95DDBF-E809-118F-EBB8-D43C0DCCD9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9749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6E41-DCA7-B89B-429E-0300047D3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FBDB7C-C34D-4E3E-2364-A9585EE502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4998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BC30-265B-5B68-1027-AAF30B1255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9DA7F3-4D1C-7727-97C4-AE7B1F70BD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7792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4B70-1570-03F3-BA08-7C1E096DA9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89E62C-8868-67A2-65DF-8E15A39B2B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7020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E59E-D317-059F-D394-FF4A173607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6365BA-53F1-4E76-8411-7404E28B52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5055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170D-E0A5-7F9D-9D38-9C57C5FABC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EE6A18-8C4D-CC36-808E-5796186925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538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0D0FBC-D6ED-0B10-E192-9A1E318130E4}"/>
              </a:ext>
            </a:extLst>
          </p:cNvPr>
          <p:cNvSpPr>
            <a:spLocks noGrp="1"/>
          </p:cNvSpPr>
          <p:nvPr>
            <p:ph idx="1"/>
          </p:nvPr>
        </p:nvSpPr>
        <p:spPr>
          <a:xfrm>
            <a:off x="186813" y="117987"/>
            <a:ext cx="11166987" cy="6058976"/>
          </a:xfrm>
        </p:spPr>
        <p:txBody>
          <a:bodyPr>
            <a:normAutofit fontScale="85000" lnSpcReduction="20000"/>
          </a:bodyPr>
          <a:lstStyle/>
          <a:p>
            <a:r>
              <a:rPr lang="en-IN" dirty="0"/>
              <a:t>Differences from the main program:</a:t>
            </a:r>
          </a:p>
          <a:p>
            <a:r>
              <a:rPr lang="en-IN" dirty="0"/>
              <a:t>The preparatory program gives you just a flavour of the learning experience and does not reflect the true experience. The full Master's learning experience will be much more </a:t>
            </a:r>
            <a:r>
              <a:rPr lang="en-IN" b="1" dirty="0"/>
              <a:t>immersive </a:t>
            </a:r>
            <a:r>
              <a:rPr lang="en-IN" dirty="0"/>
              <a:t>where you will have access to:</a:t>
            </a:r>
          </a:p>
          <a:p>
            <a:pPr marL="514350" indent="-514350">
              <a:buFont typeface="+mj-lt"/>
              <a:buAutoNum type="arabicPeriod"/>
            </a:pPr>
            <a:r>
              <a:rPr lang="en-IN" u="sng" dirty="0"/>
              <a:t>Industry assignments and case studies:</a:t>
            </a:r>
            <a:r>
              <a:rPr lang="en-IN" dirty="0"/>
              <a:t> There will be multiple assignments and industry case studies which you will be solving as part of the main program and you will receive feedback on.</a:t>
            </a:r>
          </a:p>
          <a:p>
            <a:pPr marL="514350" indent="-514350">
              <a:buFont typeface="+mj-lt"/>
              <a:buAutoNum type="arabicPeriod"/>
            </a:pPr>
            <a:r>
              <a:rPr lang="en-IN" u="sng" dirty="0"/>
              <a:t>TA support on discussion forums</a:t>
            </a:r>
            <a:r>
              <a:rPr lang="en-IN" dirty="0"/>
              <a:t>: Teaching Assistants will monitor the discussion forum and intervene when you have doubts.</a:t>
            </a:r>
          </a:p>
          <a:p>
            <a:pPr marL="514350" indent="-514350">
              <a:buFont typeface="+mj-lt"/>
              <a:buAutoNum type="arabicPeriod"/>
            </a:pPr>
            <a:r>
              <a:rPr lang="en-IN" u="sng" dirty="0"/>
              <a:t>Student mentors: </a:t>
            </a:r>
            <a:r>
              <a:rPr lang="en-IN" dirty="0"/>
              <a:t>A dedicated student mentor who will help you meet your learning goals and overcome any challenges in the program.</a:t>
            </a:r>
          </a:p>
          <a:p>
            <a:pPr marL="514350" indent="-514350">
              <a:buFont typeface="+mj-lt"/>
              <a:buAutoNum type="arabicPeriod"/>
            </a:pPr>
            <a:r>
              <a:rPr lang="en-IN" u="sng" dirty="0"/>
              <a:t>Industry lectures:</a:t>
            </a:r>
            <a:r>
              <a:rPr lang="en-IN" dirty="0"/>
              <a:t> There will be multiple recorded and live industry lectures, where industry professionals will share their experience and cover relevant examples.</a:t>
            </a:r>
          </a:p>
          <a:p>
            <a:pPr marL="514350" indent="-514350">
              <a:buFont typeface="+mj-lt"/>
              <a:buAutoNum type="arabicPeriod"/>
            </a:pPr>
            <a:r>
              <a:rPr lang="en-IN" u="sng" dirty="0"/>
              <a:t>Faculty webinars:</a:t>
            </a:r>
            <a:r>
              <a:rPr lang="en-IN" dirty="0"/>
              <a:t> Faculty will be taking live lectures to cover conceptual topics and also address the most common doubts.</a:t>
            </a:r>
          </a:p>
          <a:p>
            <a:pPr marL="514350" indent="-514350">
              <a:buFont typeface="+mj-lt"/>
              <a:buAutoNum type="arabicPeriod"/>
            </a:pPr>
            <a:r>
              <a:rPr lang="en-IN" u="sng" dirty="0"/>
              <a:t>An extensive network of peers:</a:t>
            </a:r>
            <a:r>
              <a:rPr lang="en-IN" dirty="0"/>
              <a:t> In the main program, you will have an extensive network of peers from varied background. This will be an asset for life.</a:t>
            </a:r>
          </a:p>
          <a:p>
            <a:pPr marL="514350" indent="-514350">
              <a:buFont typeface="+mj-lt"/>
              <a:buAutoNum type="arabicPeriod"/>
            </a:pPr>
            <a:r>
              <a:rPr lang="en-IN" u="sng" dirty="0"/>
              <a:t>Projects:</a:t>
            </a:r>
            <a:r>
              <a:rPr lang="en-IN" dirty="0"/>
              <a:t> Through projects, you will get a chance to establish a solid foundation in one domain.</a:t>
            </a:r>
          </a:p>
          <a:p>
            <a:endParaRPr lang="en-US" dirty="0"/>
          </a:p>
        </p:txBody>
      </p:sp>
    </p:spTree>
    <p:extLst>
      <p:ext uri="{BB962C8B-B14F-4D97-AF65-F5344CB8AC3E}">
        <p14:creationId xmlns:p14="http://schemas.microsoft.com/office/powerpoint/2010/main" val="131053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EA1C4-2A83-3565-975A-D2B71E22DC40}"/>
              </a:ext>
            </a:extLst>
          </p:cNvPr>
          <p:cNvSpPr>
            <a:spLocks noGrp="1"/>
          </p:cNvSpPr>
          <p:nvPr>
            <p:ph idx="1"/>
          </p:nvPr>
        </p:nvSpPr>
        <p:spPr>
          <a:xfrm>
            <a:off x="314632" y="353961"/>
            <a:ext cx="11039168" cy="6331974"/>
          </a:xfrm>
        </p:spPr>
        <p:txBody>
          <a:bodyPr>
            <a:normAutofit fontScale="92500" lnSpcReduction="20000"/>
          </a:bodyPr>
          <a:lstStyle/>
          <a:p>
            <a:r>
              <a:rPr lang="en-IN" dirty="0"/>
              <a:t>How to go through this session:</a:t>
            </a:r>
          </a:p>
          <a:p>
            <a:r>
              <a:rPr lang="en-IN" dirty="0"/>
              <a:t>We suggest that as you go through the links, you should understand each of the topics carefully. Remember that learning includes practising a lot and getting your hands dirty. </a:t>
            </a:r>
          </a:p>
          <a:p>
            <a:endParaRPr lang="en-IN" dirty="0"/>
          </a:p>
          <a:p>
            <a:r>
              <a:rPr lang="en-IN" b="1" dirty="0"/>
              <a:t>Note:</a:t>
            </a:r>
            <a:r>
              <a:rPr lang="en-IN" dirty="0"/>
              <a:t> This session will also be available post-program launch within the course of the program. </a:t>
            </a:r>
          </a:p>
          <a:p>
            <a:pPr marL="0" indent="0">
              <a:buNone/>
            </a:pPr>
            <a:r>
              <a:rPr lang="en-IN" dirty="0"/>
              <a:t> </a:t>
            </a:r>
          </a:p>
          <a:p>
            <a:r>
              <a:rPr lang="en-IN" b="1" dirty="0"/>
              <a:t>Doubt Resolution:</a:t>
            </a:r>
            <a:endParaRPr lang="en-IN" dirty="0"/>
          </a:p>
          <a:p>
            <a:r>
              <a:rPr lang="en-IN" dirty="0"/>
              <a:t>If you have doubts, please discuss amongst your peers through the discussion forum and help each other out. In addition to that, feel free to search online resources to get your doubts clarified. TA support is </a:t>
            </a:r>
            <a:r>
              <a:rPr lang="en-IN" b="1" dirty="0"/>
              <a:t>not available</a:t>
            </a:r>
            <a:r>
              <a:rPr lang="en-IN" dirty="0"/>
              <a:t> during the prep sessions. Once the main program starts, the discussion forum will be </a:t>
            </a:r>
            <a:r>
              <a:rPr lang="en-IN" b="1" dirty="0"/>
              <a:t>monitored by TAs</a:t>
            </a:r>
            <a:r>
              <a:rPr lang="en-IN" dirty="0"/>
              <a:t> to make sure that your queries are responded. </a:t>
            </a:r>
          </a:p>
          <a:p>
            <a:pPr marL="0" indent="0">
              <a:buNone/>
            </a:pPr>
            <a:r>
              <a:rPr lang="en-IN" dirty="0"/>
              <a:t> </a:t>
            </a:r>
          </a:p>
          <a:p>
            <a:r>
              <a:rPr lang="en-IN" b="1" dirty="0"/>
              <a:t>Note:</a:t>
            </a:r>
            <a:r>
              <a:rPr lang="en-IN" dirty="0"/>
              <a:t> We will be resetting the discussion forum points, once the main program starts to make it fair to everyone.</a:t>
            </a:r>
          </a:p>
          <a:p>
            <a:endParaRPr lang="en-US" dirty="0"/>
          </a:p>
        </p:txBody>
      </p:sp>
    </p:spTree>
    <p:extLst>
      <p:ext uri="{BB962C8B-B14F-4D97-AF65-F5344CB8AC3E}">
        <p14:creationId xmlns:p14="http://schemas.microsoft.com/office/powerpoint/2010/main" val="69544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251E-DD74-2B56-4742-7B774C1AC2C8}"/>
              </a:ext>
            </a:extLst>
          </p:cNvPr>
          <p:cNvSpPr>
            <a:spLocks noGrp="1"/>
          </p:cNvSpPr>
          <p:nvPr>
            <p:ph type="title"/>
          </p:nvPr>
        </p:nvSpPr>
        <p:spPr>
          <a:xfrm>
            <a:off x="285135" y="365125"/>
            <a:ext cx="11068665" cy="549275"/>
          </a:xfrm>
        </p:spPr>
        <p:txBody>
          <a:bodyPr>
            <a:normAutofit fontScale="90000"/>
          </a:bodyPr>
          <a:lstStyle/>
          <a:p>
            <a:r>
              <a:rPr lang="en-US" dirty="0"/>
              <a:t>1.2 </a:t>
            </a:r>
            <a:r>
              <a:rPr lang="en-IN" b="1" dirty="0">
                <a:effectLst/>
              </a:rPr>
              <a:t>Intro to the Learning Platform</a:t>
            </a:r>
            <a:endParaRPr lang="en-US" dirty="0"/>
          </a:p>
        </p:txBody>
      </p:sp>
      <p:sp>
        <p:nvSpPr>
          <p:cNvPr id="3" name="Content Placeholder 2">
            <a:extLst>
              <a:ext uri="{FF2B5EF4-FFF2-40B4-BE49-F238E27FC236}">
                <a16:creationId xmlns:a16="http://schemas.microsoft.com/office/drawing/2014/main" id="{EE1B2131-3C31-C621-710F-D83D3C011E2F}"/>
              </a:ext>
            </a:extLst>
          </p:cNvPr>
          <p:cNvSpPr>
            <a:spLocks noGrp="1"/>
          </p:cNvSpPr>
          <p:nvPr>
            <p:ph idx="1"/>
          </p:nvPr>
        </p:nvSpPr>
        <p:spPr/>
        <p:txBody>
          <a:bodyPr/>
          <a:lstStyle/>
          <a:p>
            <a:r>
              <a:rPr lang="en-IN" dirty="0"/>
              <a:t>At </a:t>
            </a:r>
            <a:r>
              <a:rPr lang="en-IN" dirty="0" err="1"/>
              <a:t>upGrad</a:t>
            </a:r>
            <a:r>
              <a:rPr lang="en-IN" dirty="0"/>
              <a:t>, we have worked with India's leading academicians, experts and technology professionals to create the most engaging learning environment for you. </a:t>
            </a:r>
          </a:p>
          <a:p>
            <a:endParaRPr lang="en-IN" dirty="0"/>
          </a:p>
          <a:p>
            <a:r>
              <a:rPr lang="en-IN" dirty="0"/>
              <a:t>Let us hear from Mayank Kumar, CEO and Co-Founder at </a:t>
            </a:r>
            <a:r>
              <a:rPr lang="en-IN" dirty="0" err="1"/>
              <a:t>upGrad</a:t>
            </a:r>
            <a:r>
              <a:rPr lang="en-IN" dirty="0"/>
              <a:t>, as he describes the platform and your learning experience for the upcoming weeks and months.</a:t>
            </a:r>
          </a:p>
          <a:p>
            <a:endParaRPr lang="en-US" dirty="0"/>
          </a:p>
        </p:txBody>
      </p:sp>
    </p:spTree>
    <p:extLst>
      <p:ext uri="{BB962C8B-B14F-4D97-AF65-F5344CB8AC3E}">
        <p14:creationId xmlns:p14="http://schemas.microsoft.com/office/powerpoint/2010/main" val="150604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A8E09-0072-ECCF-10F2-457A38C0BDC3}"/>
              </a:ext>
            </a:extLst>
          </p:cNvPr>
          <p:cNvSpPr>
            <a:spLocks noGrp="1"/>
          </p:cNvSpPr>
          <p:nvPr>
            <p:ph idx="1"/>
          </p:nvPr>
        </p:nvSpPr>
        <p:spPr>
          <a:xfrm>
            <a:off x="363794" y="157316"/>
            <a:ext cx="10990006" cy="6499123"/>
          </a:xfrm>
        </p:spPr>
        <p:txBody>
          <a:bodyPr>
            <a:normAutofit/>
          </a:bodyPr>
          <a:lstStyle/>
          <a:p>
            <a:r>
              <a:rPr lang="en-IN" dirty="0"/>
              <a:t>So, to summarise, you should remember the following:</a:t>
            </a:r>
          </a:p>
          <a:p>
            <a:pPr lvl="1"/>
            <a:r>
              <a:rPr lang="en-IN" dirty="0"/>
              <a:t>The program is split into multiple courses, each focusing on key areas in the field of data analytics and a domain elective that finally ends with a capstone project.</a:t>
            </a:r>
          </a:p>
          <a:p>
            <a:pPr lvl="1"/>
            <a:r>
              <a:rPr lang="en-IN" dirty="0"/>
              <a:t>Each course is split into modules which are further split into multiple sessions dealing with a specific topic.</a:t>
            </a:r>
          </a:p>
          <a:p>
            <a:pPr lvl="1"/>
            <a:r>
              <a:rPr lang="en-IN" dirty="0"/>
              <a:t>Each course also contains a case study and/ or assignment(s) so that you can apply the concepts to a business problem.</a:t>
            </a:r>
          </a:p>
          <a:p>
            <a:pPr lvl="1"/>
            <a:r>
              <a:rPr lang="en-IN" dirty="0"/>
              <a:t>Each session and case study is divided into different pages, each with a different learning objective.</a:t>
            </a:r>
          </a:p>
          <a:p>
            <a:pPr lvl="1"/>
            <a:r>
              <a:rPr lang="en-IN" dirty="0"/>
              <a:t>Each page is a combination of text, video, application questions and assignments that you should go through from top to bottom. You need to complete all the components on a page before moving forward. Assignments and Case studies, being longer, can be skipped but do remember to submit them before the deadline.</a:t>
            </a:r>
          </a:p>
          <a:p>
            <a:endParaRPr lang="en-US" dirty="0"/>
          </a:p>
        </p:txBody>
      </p:sp>
    </p:spTree>
    <p:extLst>
      <p:ext uri="{BB962C8B-B14F-4D97-AF65-F5344CB8AC3E}">
        <p14:creationId xmlns:p14="http://schemas.microsoft.com/office/powerpoint/2010/main" val="277263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09ED-377F-FEB3-8EF9-D6430192B4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36C990-62C1-D06F-CD33-D1BE990FE0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527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6CC2-25B6-1BB4-4636-A7A9C79C74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F9508C-B658-E3FE-514C-B19C95B5E8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5618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743</Words>
  <Application>Microsoft Macintosh PowerPoint</Application>
  <PresentationFormat>Widescreen</PresentationFormat>
  <Paragraphs>41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Welcome to Pre-Launch Program</vt:lpstr>
      <vt:lpstr>Section 1 Introduction</vt:lpstr>
      <vt:lpstr>1.1 Pre-Launch Learning Experience</vt:lpstr>
      <vt:lpstr>PowerPoint Presentation</vt:lpstr>
      <vt:lpstr>PowerPoint Presentation</vt:lpstr>
      <vt:lpstr>1.2 Intro to the Learning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Davinder pal Singh</dc:creator>
  <cp:lastModifiedBy>Davinder pal Singh</cp:lastModifiedBy>
  <cp:revision>4</cp:revision>
  <dcterms:created xsi:type="dcterms:W3CDTF">2022-07-27T04:33:49Z</dcterms:created>
  <dcterms:modified xsi:type="dcterms:W3CDTF">2022-07-27T05:35:14Z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etDate">
    <vt:lpwstr>2022-07-27T04:33:51Z</vt:lpwstr>
  </property>
  <property fmtid="{D5CDD505-2E9C-101B-9397-08002B2CF9AE}" pid="4" name="MSIP_Label_b24820e8-223f-4ed2-bd95-81c83f641284_Method">
    <vt:lpwstr>Standard</vt:lpwstr>
  </property>
  <property fmtid="{D5CDD505-2E9C-101B-9397-08002B2CF9AE}" pid="5" name="MSIP_Label_b24820e8-223f-4ed2-bd95-81c83f641284_Name">
    <vt:lpwstr>b24820e8-223f-4ed2-bd95-81c83f641284</vt:lpwstr>
  </property>
  <property fmtid="{D5CDD505-2E9C-101B-9397-08002B2CF9AE}" pid="6" name="MSIP_Label_b24820e8-223f-4ed2-bd95-81c83f641284_SiteId">
    <vt:lpwstr>3cbcc3d3-094d-4006-9849-0d11d61f484d</vt:lpwstr>
  </property>
  <property fmtid="{D5CDD505-2E9C-101B-9397-08002B2CF9AE}" pid="7" name="MSIP_Label_b24820e8-223f-4ed2-bd95-81c83f641284_ActionId">
    <vt:lpwstr>72d20a36-290f-440c-a3a2-9d882875d64b</vt:lpwstr>
  </property>
  <property fmtid="{D5CDD505-2E9C-101B-9397-08002B2CF9AE}" pid="8" name="MSIP_Label_b24820e8-223f-4ed2-bd95-81c83f641284_ContentBits">
    <vt:lpwstr>0</vt:lpwstr>
  </property>
</Properties>
</file>