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4"/>
  </p:notesMasterIdLst>
  <p:handoutMasterIdLst>
    <p:handoutMasterId r:id="rId15"/>
  </p:handoutMasterIdLst>
  <p:sldIdLst>
    <p:sldId id="275" r:id="rId3"/>
    <p:sldId id="276" r:id="rId4"/>
    <p:sldId id="277" r:id="rId5"/>
    <p:sldId id="285" r:id="rId6"/>
    <p:sldId id="278" r:id="rId7"/>
    <p:sldId id="279" r:id="rId8"/>
    <p:sldId id="286" r:id="rId9"/>
    <p:sldId id="282" r:id="rId10"/>
    <p:sldId id="267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94678" autoAdjust="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3/16/2019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3/16/2019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Davis</a:t>
            </a:r>
          </a:p>
          <a:p>
            <a:r>
              <a:rPr lang="en-US" dirty="0"/>
              <a:t>STAT 281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05462"/>
            <a:ext cx="11277600" cy="2666451"/>
          </a:xfrm>
        </p:spPr>
        <p:txBody>
          <a:bodyPr>
            <a:normAutofit/>
          </a:bodyPr>
          <a:lstStyle/>
          <a:p>
            <a:r>
              <a:rPr lang="en-US" sz="7200" dirty="0"/>
              <a:t>Chicago Schools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Strengths/Weaknesses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4F1245-7387-46D6-8395-B6352F73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Simple model, only five explanatory variables</a:t>
            </a:r>
          </a:p>
          <a:p>
            <a:pPr lvl="1"/>
            <a:r>
              <a:rPr lang="en-US" dirty="0"/>
              <a:t>Most predictions are within 11% of the true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Weaknesses</a:t>
            </a:r>
          </a:p>
          <a:p>
            <a:pPr lvl="1"/>
            <a:r>
              <a:rPr lang="en-US" dirty="0"/>
              <a:t>Difficult to get accurate predictions for larger schools since there are fewer large schools in our model</a:t>
            </a:r>
          </a:p>
        </p:txBody>
      </p:sp>
    </p:spTree>
    <p:extLst>
      <p:ext uri="{BB962C8B-B14F-4D97-AF65-F5344CB8AC3E}">
        <p14:creationId xmlns:p14="http://schemas.microsoft.com/office/powerpoint/2010/main" val="382823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7E1ADC-2C66-4DCB-97DE-ED587BE5A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School Recommendations</a:t>
            </a:r>
          </a:p>
          <a:p>
            <a:pPr lvl="1"/>
            <a:r>
              <a:rPr lang="en-US" dirty="0"/>
              <a:t>Focus on getting students to take the ACT</a:t>
            </a:r>
          </a:p>
          <a:p>
            <a:pPr lvl="1"/>
            <a:endParaRPr lang="en-US" dirty="0"/>
          </a:p>
          <a:p>
            <a:r>
              <a:rPr lang="en-US" dirty="0"/>
              <a:t>Future Analyses</a:t>
            </a:r>
          </a:p>
          <a:p>
            <a:pPr lvl="1"/>
            <a:r>
              <a:rPr lang="en-US" dirty="0"/>
              <a:t>Study ONE school specifically and collect data of the students to predict who is most at-risk of not graduating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8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student’s adequate performance determines their probability of graduating, and perhaps seeking further education </a:t>
            </a:r>
          </a:p>
          <a:p>
            <a:pPr marL="109728" indent="0">
              <a:buNone/>
            </a:pPr>
            <a:endParaRPr lang="en-US" sz="3200" dirty="0"/>
          </a:p>
          <a:p>
            <a:r>
              <a:rPr lang="en-US" sz="3200" dirty="0"/>
              <a:t>School districts take an interest in the performance of their students, and apply different programs and policies to improve performance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906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Understand what factors, both in and out of the classroom, affect a students likelihood of graduating high school</a:t>
            </a:r>
          </a:p>
          <a:p>
            <a:pPr marL="109728" indent="0">
              <a:buNone/>
            </a:pPr>
            <a:endParaRPr lang="en-US" sz="3200" dirty="0"/>
          </a:p>
          <a:p>
            <a:r>
              <a:rPr lang="en-US" sz="3200" dirty="0"/>
              <a:t>Identify what a school district can do to promote higher performance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Analysis</a:t>
            </a:r>
          </a:p>
        </p:txBody>
      </p:sp>
    </p:spTree>
    <p:extLst>
      <p:ext uri="{BB962C8B-B14F-4D97-AF65-F5344CB8AC3E}">
        <p14:creationId xmlns:p14="http://schemas.microsoft.com/office/powerpoint/2010/main" val="166384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265D77-1308-45C7-9598-ACE6658C0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90054"/>
            <a:ext cx="10972800" cy="4325112"/>
          </a:xfrm>
        </p:spPr>
        <p:txBody>
          <a:bodyPr/>
          <a:lstStyle/>
          <a:p>
            <a:r>
              <a:rPr lang="en-US" dirty="0"/>
              <a:t>Data comes from Chicago Public Schools Report Card for 2011-2012 school year</a:t>
            </a:r>
          </a:p>
          <a:p>
            <a:pPr lvl="1"/>
            <a:r>
              <a:rPr lang="en-US" dirty="0"/>
              <a:t>Response Variable: Graduation Rate</a:t>
            </a:r>
          </a:p>
          <a:p>
            <a:pPr lvl="1"/>
            <a:r>
              <a:rPr lang="en-US" dirty="0"/>
              <a:t>Explanatory Variables are scores the school has received in different areas (i.e. Safety Score, Teacher Score, Family Involvement Score,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AF43B-DA39-4D10-84C0-E049DC4C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21048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191A0-61E1-4066-8F01-5697FB4D8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3019451"/>
            <a:ext cx="4534292" cy="1392133"/>
          </a:xfrm>
        </p:spPr>
        <p:txBody>
          <a:bodyPr/>
          <a:lstStyle/>
          <a:p>
            <a:r>
              <a:rPr lang="en-US" dirty="0"/>
              <a:t>Several of the variables showed obvious correlations to Graduation Rate.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8F5EB6-FC1F-41EB-8099-90F11928E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20481" r="42010" b="20962"/>
          <a:stretch/>
        </p:blipFill>
        <p:spPr>
          <a:xfrm>
            <a:off x="5143892" y="2234154"/>
            <a:ext cx="6460503" cy="40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3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0A02575-97A4-465D-88D2-ED9289D2E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944626"/>
                <a:ext cx="11101137" cy="4849206"/>
              </a:xfrm>
            </p:spPr>
            <p:txBody>
              <a:bodyPr>
                <a:normAutofit/>
              </a:bodyPr>
              <a:lstStyle/>
              <a:p>
                <a:pPr marL="109728" indent="0" algn="ctr">
                  <a:buNone/>
                </a:pPr>
                <a:r>
                  <a:rPr lang="en-US" sz="4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sz="40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4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~ Binomial(</a:t>
                </a:r>
                <a:r>
                  <a:rPr lang="el-GR" sz="4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sz="40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40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,n</a:t>
                </a:r>
                <a:r>
                  <a:rPr lang="en-US" sz="40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4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109728" indent="0"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sz="24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represents the number of students graduating from the </a:t>
                </a:r>
                <a:r>
                  <a:rPr lang="en-US" sz="24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i="1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school.</a:t>
                </a:r>
              </a:p>
              <a:p>
                <a:pPr marL="109728" indent="0">
                  <a:buNone/>
                </a:pPr>
                <a:r>
                  <a:rPr lang="el-GR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sz="24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represents  the probability of graduation for the </a:t>
                </a:r>
                <a:r>
                  <a:rPr lang="en-US" sz="24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i="1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school.</a:t>
                </a:r>
              </a:p>
              <a:p>
                <a:pPr marL="109728" indent="0">
                  <a:buNone/>
                </a:pPr>
                <a:r>
                  <a:rPr lang="en-US" sz="24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sz="24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represents the size of the student body  for the </a:t>
                </a:r>
                <a:r>
                  <a:rPr lang="en-US" sz="24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i="1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school.</a:t>
                </a:r>
              </a:p>
              <a:p>
                <a:pPr marL="109728" indent="0"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 algn="ctr">
                  <a:buNone/>
                </a:pP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4000" i="1" baseline="-25000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l-GR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4000" i="1" baseline="-25000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4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40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l-GR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 algn="ctr">
                  <a:buNone/>
                </a:pP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el-G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represents a vector of coefficients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represents the explanatory variables  for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school</a:t>
                </a:r>
              </a:p>
              <a:p>
                <a:pPr marL="109728" indent="0"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0A02575-97A4-465D-88D2-ED9289D2E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944626"/>
                <a:ext cx="11101137" cy="4849206"/>
              </a:xfrm>
              <a:blipFill>
                <a:blip r:embed="rId2"/>
                <a:stretch>
                  <a:fillRect t="-2264" b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7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0A02575-97A4-465D-88D2-ED9289D2E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2008794"/>
                <a:ext cx="11101137" cy="4849206"/>
              </a:xfrm>
            </p:spPr>
            <p:txBody>
              <a:bodyPr>
                <a:normAutofit/>
              </a:bodyPr>
              <a:lstStyle/>
              <a:p>
                <a:pPr marL="109728" indent="0" algn="ctr">
                  <a:buNone/>
                </a:pPr>
                <a14:m>
                  <m:oMath xmlns:m="http://schemas.openxmlformats.org/officeDocument/2006/math">
                    <m:r>
                      <a:rPr lang="el-GR" sz="4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[</a:t>
                </a:r>
                <a14:m>
                  <m:oMath xmlns:m="http://schemas.openxmlformats.org/officeDocument/2006/math">
                    <m:r>
                      <a:rPr lang="el-GR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nor/>
                      </m:rPr>
                      <a:rPr lang="en-US" sz="4000" b="0" i="0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4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4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4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4000" dirty="0">
                    <a:ea typeface="Cambria Math" panose="02040503050406030204" pitchFamily="18" charset="0"/>
                  </a:rPr>
                  <a:t>,</a:t>
                </a:r>
                <a:r>
                  <a:rPr lang="el-GR" sz="4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40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l-GR" sz="4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40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</a:p>
              <a:p>
                <a:pPr marL="109728" indent="0" algn="ctr">
                  <a:buNone/>
                </a:pPr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 algn="ctr">
                  <a:buNone/>
                </a:pP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0A02575-97A4-465D-88D2-ED9289D2E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2008794"/>
                <a:ext cx="11101137" cy="4849206"/>
              </a:xfrm>
              <a:blipFill>
                <a:blip r:embed="rId5"/>
                <a:stretch>
                  <a:fillRect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57A2E21-CE5E-4CD6-98F0-8741D87223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792665"/>
                  </p:ext>
                </p:extLst>
              </p:nvPr>
            </p:nvGraphicFramePr>
            <p:xfrm>
              <a:off x="2032000" y="3433011"/>
              <a:ext cx="8128000" cy="221996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945787753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390776512"/>
                        </a:ext>
                      </a:extLst>
                    </a:gridCol>
                  </a:tblGrid>
                  <a:tr h="1440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baseline="-250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i="1" dirty="0"/>
                            <a:t>Intercept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9275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baseline="-250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i="1" dirty="0"/>
                            <a:t>ACT Scores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28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baseline="-250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i="1" dirty="0"/>
                            <a:t>Rate of Misconduct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571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baseline="-250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i="1" dirty="0"/>
                            <a:t>Freshman on Track 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6605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baseline="-250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i="1" dirty="0"/>
                            <a:t>Environment Score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8782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baseline="-250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i="1" dirty="0"/>
                            <a:t>Instruction Score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6159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57A2E21-CE5E-4CD6-98F0-8741D87223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792665"/>
                  </p:ext>
                </p:extLst>
              </p:nvPr>
            </p:nvGraphicFramePr>
            <p:xfrm>
              <a:off x="2032000" y="3433011"/>
              <a:ext cx="8128000" cy="221996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945787753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39077651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8333" r="-10015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i="1" dirty="0"/>
                            <a:t>Intercept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9275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106557" r="-10015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i="1" dirty="0"/>
                            <a:t>ACT Scores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28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206557" r="-10015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i="1" dirty="0"/>
                            <a:t>Rate of Misconduct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571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306557" r="-10015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i="1" dirty="0"/>
                            <a:t>Freshman on Track 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6605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406557" r="-10015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i="1" dirty="0"/>
                            <a:t>Environment Score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8782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506557" r="-10015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i="1" dirty="0"/>
                            <a:t>Instruction Score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61596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730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341AF-365E-4081-AAFD-71B2DDA54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school is considered relatively independent from one another</a:t>
            </a:r>
          </a:p>
          <a:p>
            <a:r>
              <a:rPr lang="en-US" dirty="0"/>
              <a:t>No significant collinearity between variables</a:t>
            </a:r>
          </a:p>
          <a:p>
            <a:r>
              <a:rPr lang="en-US" dirty="0"/>
              <a:t>Probability is monotone in each variable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EAE672-D82C-4CD3-B96B-3935AAA69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930699"/>
              </p:ext>
            </p:extLst>
          </p:nvPr>
        </p:nvGraphicFramePr>
        <p:xfrm>
          <a:off x="405357" y="4434926"/>
          <a:ext cx="11227318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0328">
                  <a:extLst>
                    <a:ext uri="{9D8B030D-6E8A-4147-A177-3AD203B41FA5}">
                      <a16:colId xmlns:a16="http://schemas.microsoft.com/office/drawing/2014/main" val="3717025525"/>
                    </a:ext>
                  </a:extLst>
                </a:gridCol>
                <a:gridCol w="2724738">
                  <a:extLst>
                    <a:ext uri="{9D8B030D-6E8A-4147-A177-3AD203B41FA5}">
                      <a16:colId xmlns:a16="http://schemas.microsoft.com/office/drawing/2014/main" val="2549625029"/>
                    </a:ext>
                  </a:extLst>
                </a:gridCol>
                <a:gridCol w="2184084">
                  <a:extLst>
                    <a:ext uri="{9D8B030D-6E8A-4147-A177-3AD203B41FA5}">
                      <a16:colId xmlns:a16="http://schemas.microsoft.com/office/drawing/2014/main" val="36693750"/>
                    </a:ext>
                  </a:extLst>
                </a:gridCol>
                <a:gridCol w="2184084">
                  <a:extLst>
                    <a:ext uri="{9D8B030D-6E8A-4147-A177-3AD203B41FA5}">
                      <a16:colId xmlns:a16="http://schemas.microsoft.com/office/drawing/2014/main" val="593244167"/>
                    </a:ext>
                  </a:extLst>
                </a:gridCol>
                <a:gridCol w="2184084">
                  <a:extLst>
                    <a:ext uri="{9D8B030D-6E8A-4147-A177-3AD203B41FA5}">
                      <a16:colId xmlns:a16="http://schemas.microsoft.com/office/drawing/2014/main" val="513406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Freshman on Track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Rate of Misconduct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Environment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2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0749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B25A9CD-9BFF-49F6-BC6E-25E92362D8F4}"/>
              </a:ext>
            </a:extLst>
          </p:cNvPr>
          <p:cNvSpPr/>
          <p:nvPr/>
        </p:nvSpPr>
        <p:spPr>
          <a:xfrm>
            <a:off x="405357" y="4064000"/>
            <a:ext cx="11227317" cy="3313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Variance Inflation Factors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927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1ECB47AE-D3CA-4190-A79C-CA078F1842E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96946117"/>
                  </p:ext>
                </p:extLst>
              </p:nvPr>
            </p:nvGraphicFramePr>
            <p:xfrm>
              <a:off x="609600" y="2249488"/>
              <a:ext cx="10972800" cy="2695448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41684274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004833405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61200396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8430476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Coefficients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l-GR" sz="180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sup>
                                </m:sSup>
                              </m:oMath>
                            </m:oMathPara>
                          </a14:m>
                          <a:endParaRPr lang="en-US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97.5%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228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l-GR" sz="1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1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en-US" sz="1800" b="0" i="0" baseline="-2500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oMath>
                          </a14:m>
                          <a:r>
                            <a:rPr lang="en-US" baseline="-25000" dirty="0"/>
                            <a:t>ntercept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166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l-GR" sz="1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1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aseline="-25000" dirty="0"/>
                            <a:t>ACT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3293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l-GR" sz="1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1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aseline="-25000" dirty="0"/>
                            <a:t>Rate of Misconduct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530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l-GR" sz="1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1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aseline="-25000" dirty="0"/>
                            <a:t>Freshman on Track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6314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l-G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l-G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sz="1800" b="0" i="0" baseline="-250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Environment</m:t>
                                </m:r>
                                <m:r>
                                  <a:rPr lang="en-US" sz="1800" b="0" i="0" baseline="-250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baseline="-250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Score</m:t>
                                </m:r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9274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l-GR" sz="1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1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aseline="-25000" dirty="0"/>
                            <a:t>Instruction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3980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1ECB47AE-D3CA-4190-A79C-CA078F1842E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96946117"/>
                  </p:ext>
                </p:extLst>
              </p:nvPr>
            </p:nvGraphicFramePr>
            <p:xfrm>
              <a:off x="609600" y="2249488"/>
              <a:ext cx="10972800" cy="2695448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41684274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004833405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61200396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843047684"/>
                        </a:ext>
                      </a:extLst>
                    </a:gridCol>
                  </a:tblGrid>
                  <a:tr h="41173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Coefficients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353" r="-200444" b="-572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97.5%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228261"/>
                      </a:ext>
                    </a:extLst>
                  </a:tr>
                  <a:tr h="3806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17742" r="-300444" b="-52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166271"/>
                      </a:ext>
                    </a:extLst>
                  </a:tr>
                  <a:tr h="3806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14286" r="-300444" b="-4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3293494"/>
                      </a:ext>
                    </a:extLst>
                  </a:tr>
                  <a:tr h="3806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19355" r="-300444" b="-3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530550"/>
                      </a:ext>
                    </a:extLst>
                  </a:tr>
                  <a:tr h="3806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12698" r="-300444" b="-2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631427"/>
                      </a:ext>
                    </a:extLst>
                  </a:tr>
                  <a:tr h="3806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20968" r="-300444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9274865"/>
                      </a:ext>
                    </a:extLst>
                  </a:tr>
                  <a:tr h="3806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11111" r="-300444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3980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7304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415</Words>
  <Application>Microsoft Office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Cambria Math</vt:lpstr>
      <vt:lpstr>Georgia</vt:lpstr>
      <vt:lpstr>Wingdings 2</vt:lpstr>
      <vt:lpstr>Sales strategy  proposal presentation</vt:lpstr>
      <vt:lpstr>Chicago Schools Performance Analysis</vt:lpstr>
      <vt:lpstr>Introduction</vt:lpstr>
      <vt:lpstr>Goal of Analysis</vt:lpstr>
      <vt:lpstr>The Data</vt:lpstr>
      <vt:lpstr>Data Exploration</vt:lpstr>
      <vt:lpstr>Model</vt:lpstr>
      <vt:lpstr>Model</vt:lpstr>
      <vt:lpstr>Assumptions</vt:lpstr>
      <vt:lpstr>Model Estimates</vt:lpstr>
      <vt:lpstr>Strengths/Weaknesses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2018-04-03T19:46:17Z</dcterms:created>
  <dcterms:modified xsi:type="dcterms:W3CDTF">2019-03-16T18:53:59Z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