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1_67CB3EE8.xml" ContentType="application/vnd.ms-powerpoint.comments+xml"/>
  <Override PartName="/ppt/notesSlides/notesSlide1.xml" ContentType="application/vnd.openxmlformats-officedocument.presentationml.notesSlide+xml"/>
  <Override PartName="/ppt/comments/modernComment_13D_AC2DE26A.xml" ContentType="application/vnd.ms-powerpoint.comments+xml"/>
  <Override PartName="/ppt/comments/modernComment_150_139A0966.xml" ContentType="application/vnd.ms-powerpoint.comments+xml"/>
  <Override PartName="/ppt/notesSlides/notesSlide2.xml" ContentType="application/vnd.openxmlformats-officedocument.presentationml.notesSlide+xml"/>
  <Override PartName="/ppt/comments/modernComment_13E_213AF01D.xml" ContentType="application/vnd.ms-powerpoint.comments+xml"/>
  <Override PartName="/ppt/notesSlides/notesSlide3.xml" ContentType="application/vnd.openxmlformats-officedocument.presentationml.notesSlide+xml"/>
  <Override PartName="/ppt/comments/modernComment_140_2187F3D2.xml" ContentType="application/vnd.ms-powerpoint.comments+xml"/>
  <Override PartName="/ppt/comments/modernComment_102_55063B95.xml" ContentType="application/vnd.ms-powerpoint.comments+xml"/>
  <Override PartName="/ppt/comments/modernComment_103_64A07F73.xml" ContentType="application/vnd.ms-powerpoint.comments+xml"/>
  <Override PartName="/ppt/comments/modernComment_13F_CC3A28B4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317" r:id="rId4"/>
    <p:sldId id="336" r:id="rId5"/>
    <p:sldId id="318" r:id="rId6"/>
    <p:sldId id="320" r:id="rId7"/>
    <p:sldId id="321" r:id="rId8"/>
    <p:sldId id="325" r:id="rId9"/>
    <p:sldId id="337" r:id="rId10"/>
    <p:sldId id="258" r:id="rId11"/>
    <p:sldId id="259" r:id="rId12"/>
    <p:sldId id="319" r:id="rId13"/>
    <p:sldId id="322" r:id="rId14"/>
    <p:sldId id="32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6639388-FCF7-8068-FC44-CE1BACD2A7A3}" name="Paschal Chukwuebuk Amusuo" initials="PA" userId="S::pamusuo@purdue.edu::7dff2cd1-484a-42a3-834a-12fd88b46653" providerId="AD"/>
  <p188:author id="{23FFB2F9-B20B-F3D9-E2CF-8A1B6FB546FE}" name="Davis, James C" initials="DJ" userId="S::davisjam@purdue.edu::84778d94-b1cc-4a48-87ce-749e1d7d6e7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293B5-AE67-1A1D-C6FD-A8EAECD01D97}" v="2913" dt="2025-04-30T15:33:12.885"/>
    <p1510:client id="{100D53B6-F912-EF3E-78E6-AA6F56FC9E86}" v="448" dt="2025-04-30T20:37:11.066"/>
    <p1510:client id="{28A8CA6B-BEB2-2C20-D40E-88F8883CAC2C}" v="11" dt="2025-04-30T12:50:36.328"/>
    <p1510:client id="{51268094-E432-E148-ADD9-56A06B460E68}" v="611" dt="2025-04-30T19:49:25.766"/>
    <p1510:client id="{5A42E62A-10BF-3168-50E8-6F35F78CAFCA}" v="67" dt="2025-04-30T12:53:18.597"/>
    <p1510:client id="{982ACD66-8278-8CF6-A1D2-696031F7426D}" v="10" dt="2025-04-30T02:42:07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8"/>
    <p:restoredTop sz="94694"/>
  </p:normalViewPr>
  <p:slideViewPr>
    <p:cSldViewPr snapToGrid="0">
      <p:cViewPr varScale="1">
        <p:scale>
          <a:sx n="94" d="100"/>
          <a:sy n="94" d="100"/>
        </p:scale>
        <p:origin x="184" y="680"/>
      </p:cViewPr>
      <p:guideLst/>
    </p:cSldViewPr>
  </p:slideViewPr>
  <p:notesTextViewPr>
    <p:cViewPr>
      <p:scale>
        <a:sx n="1" d="1"/>
        <a:sy n="1" d="1"/>
      </p:scale>
      <p:origin x="0" y="-33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omments/modernComment_101_67CB3EE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E83343E-DBE1-4853-9379-5E161DDB7B94}" authorId="{23FFB2F9-B20B-F3D9-E2CF-8A1B6FB546FE}" created="2025-04-30T12:46:46.40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741373160" sldId="257"/>
      <ac:spMk id="2" creationId="{4D5F5623-4DD5-37E7-10A2-BEFE4A0D5C2A}"/>
      <ac:txMk cp="0" len="46">
        <ac:context len="47" hash="3687123943"/>
      </ac:txMk>
    </ac:txMkLst>
    <p188:pos x="9339192" y="427921"/>
    <p188:replyLst>
      <p188:reply id="{ED472F20-4183-44FB-A70C-6240A98DF68D}" authorId="{56639388-FCF7-8068-FC44-CE1BACD2A7A3}" created="2025-04-30T19:04:19.133">
        <p188:txBody>
          <a:bodyPr/>
          <a:lstStyle/>
          <a:p>
            <a:r>
              <a:rPr lang="en-US"/>
              <a:t>Changed the title. Will emphasize this more in the talk.</a:t>
            </a:r>
          </a:p>
        </p188:txBody>
      </p188:reply>
    </p188:replyLst>
    <p188:txBody>
      <a:bodyPr/>
      <a:lstStyle/>
      <a:p>
        <a:r>
          <a:rPr lang="en-US"/>
          <a:t>I think the message is not "there is an end" (people have said for decades) but "There is increasing recognition of the need"</a:t>
        </a:r>
      </a:p>
    </p188:txBody>
  </p188:cm>
  <p188:cm id="{0DFA0AFF-E515-4338-8788-2C3F23C627BF}" authorId="{23FFB2F9-B20B-F3D9-E2CF-8A1B6FB546FE}" created="2025-04-30T12:47:03.46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41373160" sldId="257"/>
      <ac:picMk id="11" creationId="{817D3BFF-F0D5-24D8-1C79-1E655A29F403}"/>
    </ac:deMkLst>
    <p188:replyLst>
      <p188:reply id="{A3437851-0F78-48B5-9C0C-0FFF2D561CD7}" authorId="{56639388-FCF7-8068-FC44-CE1BACD2A7A3}" created="2025-04-30T19:04:24.117">
        <p188:txBody>
          <a:bodyPr/>
          <a:lstStyle/>
          <a:p>
            <a:r>
              <a:rPr lang="en-US"/>
              <a:t>Done</a:t>
            </a:r>
          </a:p>
        </p188:txBody>
      </p188:reply>
    </p188:replyLst>
    <p188:txBody>
      <a:bodyPr/>
      <a:lstStyle/>
      <a:p>
        <a:r>
          <a:rPr lang="en-US"/>
          <a:t>Put a date on this</a:t>
        </a:r>
      </a:p>
    </p188:txBody>
  </p188:cm>
</p188:cmLst>
</file>

<file path=ppt/comments/modernComment_102_55063B9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5901C0F-C7BC-4A14-BC1E-71D948CCE6B2}" authorId="{23FFB2F9-B20B-F3D9-E2CF-8A1B6FB546FE}" created="2025-04-30T02:39:33.469">
    <pc:sldMkLst xmlns:pc="http://schemas.microsoft.com/office/powerpoint/2013/main/command">
      <pc:docMk/>
      <pc:sldMk cId="1426471829" sldId="258"/>
    </pc:sldMkLst>
    <p188:replyLst>
      <p188:reply id="{D836C2C0-CD47-4FDE-8512-50AC933075A3}" authorId="{56639388-FCF7-8068-FC44-CE1BACD2A7A3}" created="2025-04-30T12:28:35.984">
        <p188:txBody>
          <a:bodyPr/>
          <a:lstStyle/>
          <a:p>
            <a:r>
              <a:rPr lang="en-US"/>
              <a:t>I added the DOD thing to the first slide. Is this good enough?</a:t>
            </a:r>
          </a:p>
        </p188:txBody>
      </p188:reply>
    </p188:replyLst>
    <p188:txBody>
      <a:bodyPr/>
      <a:lstStyle/>
      <a:p>
        <a:r>
          <a:rPr lang="en-US"/>
          <a:t>Let's add one more quick slide after this one that highlights the relevant part of that DOD formal methods guidance. I was really surprised to hear DOD is requiring this and I think the audience will appreciate learning it. Just 10-20 seconds of content.</a:t>
        </a:r>
      </a:p>
    </p188:txBody>
  </p188:cm>
</p188:cmLst>
</file>

<file path=ppt/comments/modernComment_103_64A07F7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02AC30A-72F0-4B85-8054-686749F3DCB5}" authorId="{23FFB2F9-B20B-F3D9-E2CF-8A1B6FB546FE}" created="2025-04-30T02:37:22.63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688239987" sldId="259"/>
      <ac:spMk id="5" creationId="{3444AD82-F267-C0DD-1223-3C71A295D719}"/>
    </ac:deMkLst>
    <p188:replyLst>
      <p188:reply id="{3B3FEE15-9FB4-468E-BD58-2113748B7F00}" authorId="{56639388-FCF7-8068-FC44-CE1BACD2A7A3}" created="2025-04-30T12:36:52.615">
        <p188:txBody>
          <a:bodyPr/>
          <a:lstStyle/>
          <a:p>
            <a:r>
              <a:rPr lang="en-US"/>
              <a:t>Fixed, but removed this slide</a:t>
            </a:r>
          </a:p>
        </p188:txBody>
      </p188:reply>
    </p188:replyLst>
    <p188:txBody>
      <a:bodyPr/>
      <a:lstStyle/>
      <a:p>
        <a:r>
          <a:rPr lang="en-US"/>
          <a:t>Is "formula" spelled wrong?</a:t>
        </a:r>
      </a:p>
    </p188:txBody>
  </p188:cm>
</p188:cmLst>
</file>

<file path=ppt/comments/modernComment_13D_AC2DE26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F4A7244-C28F-4B12-952E-2E8AC6B8518B}" authorId="{23FFB2F9-B20B-F3D9-E2CF-8A1B6FB546FE}" created="2025-04-30T02:36:29.737">
    <pc:sldMkLst xmlns:pc="http://schemas.microsoft.com/office/powerpoint/2013/main/command">
      <pc:docMk/>
      <pc:sldMk cId="2888688234" sldId="317"/>
    </pc:sldMkLst>
    <p188:replyLst>
      <p188:reply id="{240EC617-4024-4A8B-A5A5-E7190DD7247C}" authorId="{56639388-FCF7-8068-FC44-CE1BACD2A7A3}" created="2025-04-30T12:30:15.017">
        <p188:txBody>
          <a:bodyPr/>
          <a:lstStyle/>
          <a:p>
            <a:r>
              <a:rPr lang="en-US"/>
              <a:t>Done</a:t>
            </a:r>
          </a:p>
        </p188:txBody>
      </p188:reply>
    </p188:replyLst>
    <p188:txBody>
      <a:bodyPr/>
      <a:lstStyle/>
      <a:p>
        <a:r>
          <a:rPr lang="en-US"/>
          <a:t>Bigger font on the year labels</a:t>
        </a:r>
      </a:p>
    </p188:txBody>
  </p188:cm>
  <p188:cm id="{B6CA1D68-6EC5-4071-BFBF-6FFF9669ADAB}" authorId="{23FFB2F9-B20B-F3D9-E2CF-8A1B6FB546FE}" created="2025-04-30T02:36:48.239">
    <pc:sldMkLst xmlns:pc="http://schemas.microsoft.com/office/powerpoint/2013/main/command">
      <pc:docMk/>
      <pc:sldMk cId="2888688234" sldId="317"/>
    </pc:sldMkLst>
    <p188:replyLst>
      <p188:reply id="{924F2397-4FD1-425A-82EF-5BE3870E9877}" authorId="{56639388-FCF7-8068-FC44-CE1BACD2A7A3}" created="2025-04-30T12:36:38.631">
        <p188:txBody>
          <a:bodyPr/>
          <a:lstStyle/>
          <a:p>
            <a:r>
              <a:rPr lang="en-US"/>
              <a:t>Done</a:t>
            </a:r>
          </a:p>
        </p188:txBody>
      </p188:reply>
      <p188:reply id="{E06676B5-EE21-4A77-8579-BEB1FE8D3BB6}" authorId="{23FFB2F9-B20B-F3D9-E2CF-8A1B6FB546FE}" created="2025-04-30T12:47:58.988">
        <p188:txBody>
          <a:bodyPr/>
          <a:lstStyle/>
          <a:p>
            <a:r>
              <a:rPr lang="en-US"/>
              <a:t>The labels are too big, and should be like this: "ICCAV'18" and "ICSE-SEIP'20". Often I italicize them. Also no box around the labels that's weird</a:t>
            </a:r>
          </a:p>
        </p188:txBody>
      </p188:reply>
      <p188:reply id="{6CB63858-9529-4704-B0B9-A00D4A4CF29B}" authorId="{56639388-FCF7-8068-FC44-CE1BACD2A7A3}" created="2025-04-30T19:07:42.976">
        <p188:txBody>
          <a:bodyPr/>
          <a:lstStyle/>
          <a:p>
            <a:r>
              <a:rPr lang="en-US"/>
              <a:t>Done</a:t>
            </a:r>
          </a:p>
        </p188:txBody>
      </p188:reply>
    </p188:replyLst>
    <p188:txBody>
      <a:bodyPr/>
      <a:lstStyle/>
      <a:p>
        <a:r>
          <a:rPr lang="en-US"/>
          <a:t>Add venue acronyms to the upper right of each title?</a:t>
        </a:r>
      </a:p>
    </p188:txBody>
  </p188:cm>
</p188:cmLst>
</file>

<file path=ppt/comments/modernComment_13E_213AF01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0EA4914-77CA-4A05-9A12-125A67007305}" authorId="{23FFB2F9-B20B-F3D9-E2CF-8A1B6FB546FE}" created="2025-04-30T12:50:08.076">
    <pc:sldMkLst xmlns:pc="http://schemas.microsoft.com/office/powerpoint/2013/main/command">
      <pc:docMk/>
      <pc:sldMk cId="557510685" sldId="318"/>
    </pc:sldMkLst>
    <p188:txBody>
      <a:bodyPr/>
      <a:lstStyle/>
      <a:p>
        <a:r>
          <a:rPr lang="en-US"/>
          <a:t>Check the animation on this one, I think the red dotted lines are here on an empty slide.</a:t>
        </a:r>
      </a:p>
    </p188:txBody>
  </p188:cm>
</p188:cmLst>
</file>

<file path=ppt/comments/modernComment_13F_CC3A28B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5798AF6-8078-4442-86EE-0F0E5DF5ED62}" authorId="{23FFB2F9-B20B-F3D9-E2CF-8A1B6FB546FE}" created="2025-04-30T02:41:05.414">
    <pc:sldMkLst xmlns:pc="http://schemas.microsoft.com/office/powerpoint/2013/main/command">
      <pc:docMk/>
      <pc:sldMk cId="3426363572" sldId="319"/>
    </pc:sldMkLst>
    <p188:replyLst>
      <p188:reply id="{5945E18C-5D7A-4C08-BC0E-FA50FADEBB93}" authorId="{56639388-FCF7-8068-FC44-CE1BACD2A7A3}" created="2025-04-30T12:38:03.085">
        <p188:txBody>
          <a:bodyPr/>
          <a:lstStyle/>
          <a:p>
            <a:r>
              <a:rPr lang="en-US"/>
              <a:t>Removed this slide.</a:t>
            </a:r>
          </a:p>
        </p188:txBody>
      </p188:reply>
    </p188:replyLst>
    <p188:txBody>
      <a:bodyPr/>
      <a:lstStyle/>
      <a:p>
        <a:r>
          <a:rPr lang="en-US"/>
          <a:t>The icons on this slide are a little confusing because a green check mark indicates a *failure* rather than a bug, while the bug logo is a success. Verbal cues alone won't help. I think you need some label on this like "OK" above the bug icon, and the red cancel symbol over the green check mark.</a:t>
        </a:r>
      </a:p>
    </p188:txBody>
  </p188:cm>
</p188:cmLst>
</file>

<file path=ppt/comments/modernComment_140_2187F3D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97A43D4-34D3-48BA-BDF5-6E620AD65E11}" authorId="{23FFB2F9-B20B-F3D9-E2CF-8A1B6FB546FE}" created="2025-04-30T12:50:36.32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562557906" sldId="320"/>
      <ac:spMk id="2" creationId="{CB450B00-3D90-D8AC-BD54-8CA9F2A51F49}"/>
      <ac:txMk cp="0" len="25">
        <ac:context len="42" hash="1941554884"/>
      </ac:txMk>
    </ac:txMkLst>
    <p188:pos x="5423122" y="427789"/>
    <p188:replyLst>
      <p188:reply id="{F46C1B80-CAD9-406E-885F-35B3BE961D39}" authorId="{56639388-FCF7-8068-FC44-CE1BACD2A7A3}" created="2025-04-30T13:24:42.359">
        <p188:txBody>
          <a:bodyPr/>
          <a:lstStyle/>
          <a:p>
            <a:r>
              <a:rPr lang="en-US"/>
              <a:t>Done</a:t>
            </a:r>
          </a:p>
        </p188:txBody>
      </p188:reply>
    </p188:replyLst>
    <p188:txBody>
      <a:bodyPr/>
      <a:lstStyle/>
      <a:p>
        <a:r>
          <a:rPr lang="en-US"/>
          <a:t>Grammar</a:t>
        </a:r>
      </a:p>
    </p188:txBody>
  </p188:cm>
  <p188:cm id="{D4A175D8-44EE-4278-8491-FF7D29F14CC8}" authorId="{23FFB2F9-B20B-F3D9-E2CF-8A1B6FB546FE}" created="2025-04-30T12:51:11.244">
    <pc:sldMkLst xmlns:pc="http://schemas.microsoft.com/office/powerpoint/2013/main/command">
      <pc:docMk/>
      <pc:sldMk cId="562557906" sldId="320"/>
    </pc:sldMkLst>
    <p188:replyLst>
      <p188:reply id="{F33F7558-EF30-4B17-B8FD-24838C4CD847}" authorId="{56639388-FCF7-8068-FC44-CE1BACD2A7A3}" created="2025-04-30T13:26:59.437">
        <p188:txBody>
          <a:bodyPr/>
          <a:lstStyle/>
          <a:p>
            <a:r>
              <a:rPr lang="en-US"/>
              <a:t>Done</a:t>
            </a:r>
          </a:p>
        </p188:txBody>
      </p188:reply>
    </p188:replyLst>
    <p188:txBody>
      <a:bodyPr/>
      <a:lstStyle/>
      <a:p>
        <a:r>
          <a:rPr lang="en-US"/>
          <a:t>Not all red boxes are aligned well</a:t>
        </a:r>
      </a:p>
    </p188:txBody>
  </p188:cm>
  <p188:cm id="{2E1EC56A-DAA9-44F1-944B-419E56CC2696}" authorId="{23FFB2F9-B20B-F3D9-E2CF-8A1B6FB546FE}" created="2025-04-30T12:51:35.543">
    <pc:sldMkLst xmlns:pc="http://schemas.microsoft.com/office/powerpoint/2013/main/command">
      <pc:docMk/>
      <pc:sldMk cId="562557906" sldId="320"/>
    </pc:sldMkLst>
    <p188:replyLst>
      <p188:reply id="{9E9BF82B-1B8E-4FFC-819B-9F38E5692BBE}" authorId="{56639388-FCF7-8068-FC44-CE1BACD2A7A3}" created="2025-04-30T19:13:39.914">
        <p188:txBody>
          <a:bodyPr/>
          <a:lstStyle/>
          <a:p>
            <a:r>
              <a:rPr lang="en-US"/>
              <a:t>Done</a:t>
            </a:r>
          </a:p>
        </p188:txBody>
      </p188:reply>
    </p188:replyLst>
    <p188:txBody>
      <a:bodyPr/>
      <a:lstStyle/>
      <a:p>
        <a:r>
          <a:rPr lang="en-US"/>
          <a:t>I would pop up some text for each red box that gives a very succinct label of what you're talking about. Might just repeat the Reason column but in bigger text</a:t>
        </a:r>
      </a:p>
    </p188:txBody>
  </p188:cm>
</p188:cmLst>
</file>

<file path=ppt/comments/modernComment_150_139A096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457848B-F052-4043-9596-8B287A0D26D1}" authorId="{23FFB2F9-B20B-F3D9-E2CF-8A1B6FB546FE}" created="2025-04-30T12:53:18.597">
    <pc:sldMkLst xmlns:pc="http://schemas.microsoft.com/office/powerpoint/2013/main/command">
      <pc:docMk/>
      <pc:sldMk cId="328862054" sldId="336"/>
    </pc:sldMkLst>
    <p188:replyLst>
      <p188:reply id="{F6A1BBD3-0F22-4242-8893-894B805062DA}" authorId="{56639388-FCF7-8068-FC44-CE1BACD2A7A3}" created="2025-04-30T13:41:58.013">
        <p188:txBody>
          <a:bodyPr/>
          <a:lstStyle/>
          <a:p>
            <a:r>
              <a:rPr lang="en-US"/>
              <a:t>Done</a:t>
            </a:r>
          </a:p>
        </p188:txBody>
      </p188:reply>
    </p188:replyLst>
    <p188:txBody>
      <a:bodyPr/>
      <a:lstStyle/>
      <a:p>
        <a:r>
          <a:rPr lang="en-US"/>
          <a:t>Consider flipping the order of this slide and the previous slide -- you can present this one and then say "looks a lot like unit tests, right?" and introduce the UP concept.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1ACED-D0F5-4ED7-BBAB-3AA539B3ADBC}" type="datetimeFigureOut">
              <a:t>4/30/25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57ED57-C3F2-4EA9-9373-8076BB9EFA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19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Specifically, AWS reported that after they started using unit proofs, they recorded increase in the number of bugs found and fixed during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224C25-C7C9-4A9E-814A-1D7E77A85F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165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First, the goal is to verify the whole software.</a:t>
            </a:r>
          </a:p>
          <a:p>
            <a:r>
              <a:rPr lang="en-US"/>
              <a:t>The software is too large, we need to verify it in bits. So we divide it.</a:t>
            </a:r>
          </a:p>
          <a:p>
            <a:r>
              <a:rPr lang="en-US"/>
              <a:t>Here, note that when dividing, we can group functions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D57-C3F2-4EA9-9373-8076BB9EFA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45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time permits, mention: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 CVE-2024-38373, a buffer overread in DNS (CVSS score 9.6/10)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2. a patch by the CBMC core team to cause errors instead of warnings when function definitions are missing (CBMC PR #8292)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 bad for auditing 11 unit proofs!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7ED57-C3F2-4EA9-9373-8076BB9EFA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8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C10EB-5D0B-0441-B775-D6140EC8EB67}" type="datetime1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F476-5B5C-954D-B374-672E035F495E}" type="datetime1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669EE-A783-8D4B-938B-0923694A8F9B}" type="datetime1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8EA6-D053-DC4A-A0D0-A1B5FE1AB6DA}" type="datetime1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43ED-B5AC-CA49-BC43-9C9DF4348217}" type="datetime1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646B3-2D74-4A41-8409-85881C8E9458}" type="datetime1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86F9E-B8FB-E040-A18C-475F82F6C77B}" type="datetime1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3260F-BC07-6748-A09E-80D8B4764D97}" type="datetime1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BACE3-8E14-8A46-9153-7E1FAB65C44C}" type="datetime1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27B3-17D2-BA42-AD72-E8CC3740DA78}" type="datetime1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16C70-1FA6-FA41-9018-E901E148A60D}" type="datetime1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46E08F-C9C2-FD48-BD1A-72806BDA70BB}" type="datetime1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2_55063B9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microsoft.com/office/2018/10/relationships/comments" Target="../comments/modernComment_103_64A07F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microsoft.com/office/2018/10/relationships/comments" Target="../comments/modernComment_13F_CC3A28B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svg"/><Relationship Id="rId7" Type="http://schemas.openxmlformats.org/officeDocument/2006/relationships/image" Target="../media/image28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Relationship Id="rId9" Type="http://schemas.openxmlformats.org/officeDocument/2006/relationships/image" Target="../media/image4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microsoft.com/office/2018/10/relationships/comments" Target="../comments/modernComment_101_67CB3E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18/10/relationships/comments" Target="../comments/modernComment_13D_AC2DE26A.xm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8/10/relationships/comments" Target="../comments/modernComment_150_139A09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E_213AF01D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0_2187F3D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114" y="263929"/>
            <a:ext cx="11877773" cy="1876982"/>
          </a:xfrm>
        </p:spPr>
        <p:txBody>
          <a:bodyPr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A Unit Proofing Framework for Code-level Verification: A Research Agenda</a:t>
            </a:r>
            <a:endParaRPr lang="en-US" sz="5400"/>
          </a:p>
        </p:txBody>
      </p:sp>
      <p:pic>
        <p:nvPicPr>
          <p:cNvPr id="3" name="Picture 2" descr="Profile photo for Taylor Le Lievre">
            <a:extLst>
              <a:ext uri="{FF2B5EF4-FFF2-40B4-BE49-F238E27FC236}">
                <a16:creationId xmlns:a16="http://schemas.microsoft.com/office/drawing/2014/main" id="{08FFF497-C32E-070E-45F3-DA3271DC1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477" y="4342632"/>
            <a:ext cx="810951" cy="897523"/>
          </a:xfrm>
          <a:prstGeom prst="rect">
            <a:avLst/>
          </a:prstGeom>
        </p:spPr>
      </p:pic>
      <p:pic>
        <p:nvPicPr>
          <p:cNvPr id="5" name="Picture 4" descr="Profile photo for Owen Cochell">
            <a:extLst>
              <a:ext uri="{FF2B5EF4-FFF2-40B4-BE49-F238E27FC236}">
                <a16:creationId xmlns:a16="http://schemas.microsoft.com/office/drawing/2014/main" id="{439169C2-549A-C437-4217-4560B5994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03" y="5478192"/>
            <a:ext cx="815386" cy="895045"/>
          </a:xfrm>
          <a:prstGeom prst="rect">
            <a:avLst/>
          </a:prstGeom>
        </p:spPr>
      </p:pic>
      <p:pic>
        <p:nvPicPr>
          <p:cNvPr id="6" name="Picture 5" descr="Profile photo for Parth Patil">
            <a:extLst>
              <a:ext uri="{FF2B5EF4-FFF2-40B4-BE49-F238E27FC236}">
                <a16:creationId xmlns:a16="http://schemas.microsoft.com/office/drawing/2014/main" id="{BF3DD0C4-91A6-E332-C5AC-76C48A95F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72" y="4246752"/>
            <a:ext cx="810706" cy="897118"/>
          </a:xfrm>
          <a:prstGeom prst="rect">
            <a:avLst/>
          </a:prstGeom>
        </p:spPr>
      </p:pic>
      <p:pic>
        <p:nvPicPr>
          <p:cNvPr id="7" name="Picture 6" descr="Profile photo for Jamie Davis">
            <a:extLst>
              <a:ext uri="{FF2B5EF4-FFF2-40B4-BE49-F238E27FC236}">
                <a16:creationId xmlns:a16="http://schemas.microsoft.com/office/drawing/2014/main" id="{6C4F56A5-9796-F12D-C073-2731311B5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0777" y="5575149"/>
            <a:ext cx="806433" cy="900700"/>
          </a:xfrm>
          <a:prstGeom prst="rect">
            <a:avLst/>
          </a:prstGeom>
        </p:spPr>
      </p:pic>
      <p:pic>
        <p:nvPicPr>
          <p:cNvPr id="8" name="Picture 7" descr="A person in a suit and tie&#10;&#10;AI-generated content may be incorrect.">
            <a:extLst>
              <a:ext uri="{FF2B5EF4-FFF2-40B4-BE49-F238E27FC236}">
                <a16:creationId xmlns:a16="http://schemas.microsoft.com/office/drawing/2014/main" id="{5ABB4898-78BF-AF4C-9510-4974D06D91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6887" y="2364114"/>
            <a:ext cx="1263172" cy="12499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492272-2B15-7889-2C52-C4BAD48C632B}"/>
              </a:ext>
            </a:extLst>
          </p:cNvPr>
          <p:cNvSpPr txBox="1"/>
          <p:nvPr/>
        </p:nvSpPr>
        <p:spPr>
          <a:xfrm>
            <a:off x="4289195" y="3723587"/>
            <a:ext cx="36230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Paschal C. Amusuo</a:t>
            </a:r>
            <a:endParaRPr 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1C04F0-27A5-6548-F08A-2E73FE9E1098}"/>
              </a:ext>
            </a:extLst>
          </p:cNvPr>
          <p:cNvSpPr txBox="1"/>
          <p:nvPr/>
        </p:nvSpPr>
        <p:spPr>
          <a:xfrm>
            <a:off x="1547567" y="4430597"/>
            <a:ext cx="36230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Parth V. Patil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2E303F-EACF-883C-63BA-DAD8CD3B4A0A}"/>
              </a:ext>
            </a:extLst>
          </p:cNvPr>
          <p:cNvSpPr txBox="1"/>
          <p:nvPr/>
        </p:nvSpPr>
        <p:spPr>
          <a:xfrm>
            <a:off x="1547567" y="5663937"/>
            <a:ext cx="36230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Owen Cochell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893769-77BC-C70A-6CE8-919243BD32F4}"/>
              </a:ext>
            </a:extLst>
          </p:cNvPr>
          <p:cNvSpPr txBox="1"/>
          <p:nvPr/>
        </p:nvSpPr>
        <p:spPr>
          <a:xfrm>
            <a:off x="9332537" y="4556287"/>
            <a:ext cx="26567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Taylor Le Lievre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620AA7-EF57-BC9D-E6CB-BCC7F8DBEE73}"/>
              </a:ext>
            </a:extLst>
          </p:cNvPr>
          <p:cNvSpPr txBox="1"/>
          <p:nvPr/>
        </p:nvSpPr>
        <p:spPr>
          <a:xfrm>
            <a:off x="9332537" y="5789627"/>
            <a:ext cx="26567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James C. Davis</a:t>
            </a:r>
            <a:endParaRPr lang="en-US"/>
          </a:p>
        </p:txBody>
      </p:sp>
      <p:pic>
        <p:nvPicPr>
          <p:cNvPr id="14" name="Picture 13" descr="A logo for a university&#10;&#10;AI-generated content may be incorrect.">
            <a:extLst>
              <a:ext uri="{FF2B5EF4-FFF2-40B4-BE49-F238E27FC236}">
                <a16:creationId xmlns:a16="http://schemas.microsoft.com/office/drawing/2014/main" id="{C751797D-E763-0627-91B9-55FC0EA2FE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9269" y="4692977"/>
            <a:ext cx="2293463" cy="18555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3E1E5-8E09-DC60-D601-EE0AF6D1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D585-7352-C87B-8E7F-8F9833A46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Code-level Defects – Security Attacks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1EF24BB-74BE-67A6-8C7A-BFF271FD91CF}"/>
              </a:ext>
            </a:extLst>
          </p:cNvPr>
          <p:cNvGrpSpPr/>
          <p:nvPr/>
        </p:nvGrpSpPr>
        <p:grpSpPr>
          <a:xfrm>
            <a:off x="841546" y="1592201"/>
            <a:ext cx="9915197" cy="2058250"/>
            <a:chOff x="841546" y="1561413"/>
            <a:chExt cx="9915197" cy="2058250"/>
          </a:xfrm>
        </p:grpSpPr>
        <p:pic>
          <p:nvPicPr>
            <p:cNvPr id="5" name="Picture 4" descr="A black text on a white background&#10;&#10;AI-generated content may be incorrect.">
              <a:extLst>
                <a:ext uri="{FF2B5EF4-FFF2-40B4-BE49-F238E27FC236}">
                  <a16:creationId xmlns:a16="http://schemas.microsoft.com/office/drawing/2014/main" id="{A5636BA7-AE83-D1EA-3471-57390CD04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2673" y="1561413"/>
              <a:ext cx="9914070" cy="1284377"/>
            </a:xfrm>
            <a:prstGeom prst="rect">
              <a:avLst/>
            </a:prstGeom>
          </p:spPr>
        </p:pic>
        <p:pic>
          <p:nvPicPr>
            <p:cNvPr id="6" name="Picture 5" descr="A white background with black and white clouds&#10;&#10;AI-generated content may be incorrect.">
              <a:extLst>
                <a:ext uri="{FF2B5EF4-FFF2-40B4-BE49-F238E27FC236}">
                  <a16:creationId xmlns:a16="http://schemas.microsoft.com/office/drawing/2014/main" id="{8CF7244F-E24C-C79A-A366-23D4A1DC3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1546" y="2651935"/>
              <a:ext cx="8774919" cy="967728"/>
            </a:xfrm>
            <a:prstGeom prst="rect">
              <a:avLst/>
            </a:prstGeom>
          </p:spPr>
        </p:pic>
      </p:grp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6825B30-2C6B-7C9E-7797-D7E1ACBAE5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075" y="3926192"/>
            <a:ext cx="9736668" cy="23476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441F16-7B33-7F11-DAA9-C00CE85BFE6A}"/>
              </a:ext>
            </a:extLst>
          </p:cNvPr>
          <p:cNvSpPr txBox="1"/>
          <p:nvPr/>
        </p:nvSpPr>
        <p:spPr>
          <a:xfrm>
            <a:off x="857937" y="6276053"/>
            <a:ext cx="99005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ea typeface="+mn-lt"/>
                <a:cs typeface="+mn-lt"/>
              </a:rPr>
              <a:t>https://www.zdnet.com/article/microsoft-70-percent-of-all-security-bugs-are-memory-safety-issues/</a:t>
            </a:r>
            <a:br>
              <a:rPr lang="en-US" sz="1600">
                <a:ea typeface="+mn-lt"/>
                <a:cs typeface="+mn-lt"/>
              </a:rPr>
            </a:br>
            <a:r>
              <a:rPr lang="en-US" sz="1600">
                <a:ea typeface="+mn-lt"/>
                <a:cs typeface="+mn-lt"/>
              </a:rPr>
              <a:t>https://security.googleblog.com/2024/10/safer-with-google-advancing-memory.html</a:t>
            </a:r>
            <a:endParaRPr lang="en-US" sz="16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A976C1-9815-2283-6C07-0EAF64708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7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62FD-5430-1DD7-956F-41B5D8EC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Bounded Model Checking (BMC)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6D9718-624F-976F-43E1-8BA706289FD3}"/>
              </a:ext>
            </a:extLst>
          </p:cNvPr>
          <p:cNvSpPr/>
          <p:nvPr/>
        </p:nvSpPr>
        <p:spPr>
          <a:xfrm>
            <a:off x="530679" y="2408464"/>
            <a:ext cx="1796142" cy="1020535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Bounded Program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44AD82-F267-C0DD-1223-3C71A295D719}"/>
              </a:ext>
            </a:extLst>
          </p:cNvPr>
          <p:cNvSpPr/>
          <p:nvPr/>
        </p:nvSpPr>
        <p:spPr>
          <a:xfrm>
            <a:off x="3401785" y="3639911"/>
            <a:ext cx="1796142" cy="1020535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Satisfiability Formularr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E262DD-F435-56F1-6E8E-7F4FA36339EA}"/>
              </a:ext>
            </a:extLst>
          </p:cNvPr>
          <p:cNvSpPr/>
          <p:nvPr/>
        </p:nvSpPr>
        <p:spPr>
          <a:xfrm>
            <a:off x="530678" y="5061856"/>
            <a:ext cx="1796142" cy="1020535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/>
              <a:t>Expected Properties</a:t>
            </a:r>
            <a:endParaRPr lang="en-US"/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086FD96-EF8B-296E-D12E-52715FAD8E19}"/>
              </a:ext>
            </a:extLst>
          </p:cNvPr>
          <p:cNvCxnSpPr/>
          <p:nvPr/>
        </p:nvCxnSpPr>
        <p:spPr>
          <a:xfrm>
            <a:off x="2340429" y="2871107"/>
            <a:ext cx="1034142" cy="1292678"/>
          </a:xfrm>
          <a:prstGeom prst="curved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B63B34CD-F3E1-7612-6B00-E06AE5F35FD8}"/>
              </a:ext>
            </a:extLst>
          </p:cNvPr>
          <p:cNvCxnSpPr/>
          <p:nvPr/>
        </p:nvCxnSpPr>
        <p:spPr>
          <a:xfrm flipV="1">
            <a:off x="2354035" y="4170588"/>
            <a:ext cx="1034143" cy="1401536"/>
          </a:xfrm>
          <a:prstGeom prst="curvedConnector3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Gears with solid fill">
            <a:extLst>
              <a:ext uri="{FF2B5EF4-FFF2-40B4-BE49-F238E27FC236}">
                <a16:creationId xmlns:a16="http://schemas.microsoft.com/office/drawing/2014/main" id="{0CD3F7C5-0DE5-2227-368F-94085294C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6371" y="3516086"/>
            <a:ext cx="1254578" cy="13090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DE920D-A35F-D2DB-5E5F-848BE5989949}"/>
              </a:ext>
            </a:extLst>
          </p:cNvPr>
          <p:cNvSpPr txBox="1"/>
          <p:nvPr/>
        </p:nvSpPr>
        <p:spPr>
          <a:xfrm>
            <a:off x="5864678" y="4871357"/>
            <a:ext cx="221252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Satisfiability Solver</a:t>
            </a: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6E460B-265C-8F8A-6CB6-A31EF6A24F2C}"/>
              </a:ext>
            </a:extLst>
          </p:cNvPr>
          <p:cNvCxnSpPr/>
          <p:nvPr/>
        </p:nvCxnSpPr>
        <p:spPr>
          <a:xfrm flipV="1">
            <a:off x="5204732" y="4163785"/>
            <a:ext cx="115660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Graphic 7" descr="Checkmark with solid fill">
            <a:extLst>
              <a:ext uri="{FF2B5EF4-FFF2-40B4-BE49-F238E27FC236}">
                <a16:creationId xmlns:a16="http://schemas.microsoft.com/office/drawing/2014/main" id="{BDFA1B39-9BE6-A238-54D2-D1185286BD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79185" y="2457951"/>
            <a:ext cx="914400" cy="914400"/>
          </a:xfrm>
          <a:prstGeom prst="rect">
            <a:avLst/>
          </a:prstGeom>
        </p:spPr>
      </p:pic>
      <p:pic>
        <p:nvPicPr>
          <p:cNvPr id="20" name="Graphic 8" descr="Bug with solid fill">
            <a:extLst>
              <a:ext uri="{FF2B5EF4-FFF2-40B4-BE49-F238E27FC236}">
                <a16:creationId xmlns:a16="http://schemas.microsoft.com/office/drawing/2014/main" id="{EB85E998-B0DE-27E3-70B8-9191CBC7FB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77396" y="5113851"/>
            <a:ext cx="914400" cy="914400"/>
          </a:xfrm>
          <a:prstGeom prst="rect">
            <a:avLst/>
          </a:prstGeom>
        </p:spPr>
      </p:pic>
      <p:sp>
        <p:nvSpPr>
          <p:cNvPr id="21" name="TextBox 11">
            <a:extLst>
              <a:ext uri="{FF2B5EF4-FFF2-40B4-BE49-F238E27FC236}">
                <a16:creationId xmlns:a16="http://schemas.microsoft.com/office/drawing/2014/main" id="{BCD6D7DC-6495-1CE0-3634-0958BFE02485}"/>
              </a:ext>
            </a:extLst>
          </p:cNvPr>
          <p:cNvSpPr txBox="1"/>
          <p:nvPr/>
        </p:nvSpPr>
        <p:spPr>
          <a:xfrm>
            <a:off x="9845483" y="2505504"/>
            <a:ext cx="1995236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/>
              <a:t>Program is Correct</a:t>
            </a:r>
            <a:endParaRPr lang="en-US" b="1"/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2F590C0D-21CA-1B35-8C57-595C5F64E337}"/>
              </a:ext>
            </a:extLst>
          </p:cNvPr>
          <p:cNvSpPr txBox="1"/>
          <p:nvPr/>
        </p:nvSpPr>
        <p:spPr>
          <a:xfrm>
            <a:off x="9842261" y="5158897"/>
            <a:ext cx="1297674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/>
              <a:t>Error trace</a:t>
            </a:r>
            <a:endParaRPr lang="en-US" b="1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8DEC9CF-35AA-273A-90B5-3A98617A60A2}"/>
              </a:ext>
            </a:extLst>
          </p:cNvPr>
          <p:cNvCxnSpPr/>
          <p:nvPr/>
        </p:nvCxnSpPr>
        <p:spPr>
          <a:xfrm flipV="1">
            <a:off x="7606393" y="2918732"/>
            <a:ext cx="1136196" cy="1251856"/>
          </a:xfrm>
          <a:prstGeom prst="curvedConnector3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4EC6426-0452-A2F0-089E-94F1B4EF8842}"/>
              </a:ext>
            </a:extLst>
          </p:cNvPr>
          <p:cNvCxnSpPr>
            <a:cxnSpLocks/>
          </p:cNvCxnSpPr>
          <p:nvPr/>
        </p:nvCxnSpPr>
        <p:spPr>
          <a:xfrm>
            <a:off x="7620000" y="4170589"/>
            <a:ext cx="1156606" cy="1401536"/>
          </a:xfrm>
          <a:prstGeom prst="curvedConnector3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C4F8DE-F02D-0613-2E8D-841F5EDF3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23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/>
      <p:bldP spid="21" grpId="0"/>
      <p:bldP spid="22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44DB-0060-3C79-D60D-F29F3411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Does Unit Proofing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4211-67A5-DED1-1DFC-2B0CEEEAC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646"/>
            <a:ext cx="11332589" cy="61204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 b="1"/>
              <a:t>RQ:</a:t>
            </a:r>
            <a:r>
              <a:rPr lang="en-US" sz="3200"/>
              <a:t> Do engineers unit proof expose code-level defects? 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1C8D3D-0F33-10B7-C3AF-04D973895A46}"/>
              </a:ext>
            </a:extLst>
          </p:cNvPr>
          <p:cNvSpPr/>
          <p:nvPr/>
        </p:nvSpPr>
        <p:spPr>
          <a:xfrm>
            <a:off x="871979" y="3032288"/>
            <a:ext cx="1720392" cy="9898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Security Vulnerabilities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E3770E-AE26-A24B-15FB-8126006F598C}"/>
              </a:ext>
            </a:extLst>
          </p:cNvPr>
          <p:cNvSpPr/>
          <p:nvPr/>
        </p:nvSpPr>
        <p:spPr>
          <a:xfrm>
            <a:off x="871979" y="5074762"/>
            <a:ext cx="1720392" cy="9898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err="1"/>
              <a:t>FreeRTOS</a:t>
            </a:r>
            <a:endParaRPr lang="en-US" sz="20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590EA2-28AD-0AB8-4143-57A68D3FE12C}"/>
              </a:ext>
            </a:extLst>
          </p:cNvPr>
          <p:cNvSpPr/>
          <p:nvPr/>
        </p:nvSpPr>
        <p:spPr>
          <a:xfrm>
            <a:off x="3904268" y="3032288"/>
            <a:ext cx="1720392" cy="98981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/>
              <a:t>Existing </a:t>
            </a:r>
            <a:br>
              <a:rPr lang="en-US" b="1"/>
            </a:br>
            <a:r>
              <a:rPr lang="en-US" b="1"/>
              <a:t>Unit Proofs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B9278102-2967-DCFB-81D1-1BE0EB2E2528}"/>
              </a:ext>
            </a:extLst>
          </p:cNvPr>
          <p:cNvSpPr/>
          <p:nvPr/>
        </p:nvSpPr>
        <p:spPr>
          <a:xfrm>
            <a:off x="3825710" y="5004062"/>
            <a:ext cx="1877504" cy="1123359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BMC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516DFE-91B1-E32D-3DE0-8B00028A6CD8}"/>
              </a:ext>
            </a:extLst>
          </p:cNvPr>
          <p:cNvCxnSpPr/>
          <p:nvPr/>
        </p:nvCxnSpPr>
        <p:spPr>
          <a:xfrm>
            <a:off x="1743957" y="4029958"/>
            <a:ext cx="2" cy="103694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6901AF-DC0F-C6EC-AE99-B15AD7B54887}"/>
              </a:ext>
            </a:extLst>
          </p:cNvPr>
          <p:cNvCxnSpPr/>
          <p:nvPr/>
        </p:nvCxnSpPr>
        <p:spPr>
          <a:xfrm flipV="1">
            <a:off x="2584515" y="5561814"/>
            <a:ext cx="1280473" cy="4713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6057DA-8BE2-2026-D1CD-4FB1A67A96F2}"/>
              </a:ext>
            </a:extLst>
          </p:cNvPr>
          <p:cNvCxnSpPr>
            <a:cxnSpLocks/>
          </p:cNvCxnSpPr>
          <p:nvPr/>
        </p:nvCxnSpPr>
        <p:spPr>
          <a:xfrm>
            <a:off x="4768390" y="4037814"/>
            <a:ext cx="2" cy="103694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987D733C-3875-EF48-2CEB-23A2A52BDF04}"/>
              </a:ext>
            </a:extLst>
          </p:cNvPr>
          <p:cNvCxnSpPr/>
          <p:nvPr/>
        </p:nvCxnSpPr>
        <p:spPr>
          <a:xfrm>
            <a:off x="5663938" y="5569670"/>
            <a:ext cx="1139072" cy="777711"/>
          </a:xfrm>
          <a:prstGeom prst="curvedConnector3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Graphic 8" descr="Bug with solid fill">
            <a:extLst>
              <a:ext uri="{FF2B5EF4-FFF2-40B4-BE49-F238E27FC236}">
                <a16:creationId xmlns:a16="http://schemas.microsoft.com/office/drawing/2014/main" id="{4ACD7934-39FC-035D-A891-5FEC8ED982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5622" y="5962263"/>
            <a:ext cx="710153" cy="757287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8512B7E-19A3-AB6A-D6FE-4064E73A76B2}"/>
              </a:ext>
            </a:extLst>
          </p:cNvPr>
          <p:cNvCxnSpPr>
            <a:cxnSpLocks/>
          </p:cNvCxnSpPr>
          <p:nvPr/>
        </p:nvCxnSpPr>
        <p:spPr>
          <a:xfrm flipV="1">
            <a:off x="5663940" y="4619133"/>
            <a:ext cx="1139070" cy="926971"/>
          </a:xfrm>
          <a:prstGeom prst="curvedConnector3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BDD3DCD-3CCF-F691-AB97-B194B4FA7A66}"/>
              </a:ext>
            </a:extLst>
          </p:cNvPr>
          <p:cNvSpPr/>
          <p:nvPr/>
        </p:nvSpPr>
        <p:spPr>
          <a:xfrm>
            <a:off x="8939752" y="3967113"/>
            <a:ext cx="1963917" cy="11626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</a:rPr>
              <a:t>Investigate Reason</a:t>
            </a:r>
          </a:p>
        </p:txBody>
      </p:sp>
      <p:pic>
        <p:nvPicPr>
          <p:cNvPr id="16" name="Graphic 7" descr="Checkmark with solid fill">
            <a:extLst>
              <a:ext uri="{FF2B5EF4-FFF2-40B4-BE49-F238E27FC236}">
                <a16:creationId xmlns:a16="http://schemas.microsoft.com/office/drawing/2014/main" id="{5A9EB304-19E0-2E47-F1B0-D5775376A0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02783" y="4171960"/>
            <a:ext cx="749431" cy="89868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400B27-9FCE-D6A9-CF6F-3C6EDD16B8A6}"/>
              </a:ext>
            </a:extLst>
          </p:cNvPr>
          <p:cNvCxnSpPr>
            <a:cxnSpLocks/>
          </p:cNvCxnSpPr>
          <p:nvPr/>
        </p:nvCxnSpPr>
        <p:spPr>
          <a:xfrm>
            <a:off x="7565011" y="4587711"/>
            <a:ext cx="1256906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2292C4E-516E-F2EE-2EAF-6EBA1CC47E01}"/>
              </a:ext>
            </a:extLst>
          </p:cNvPr>
          <p:cNvSpPr txBox="1"/>
          <p:nvPr/>
        </p:nvSpPr>
        <p:spPr>
          <a:xfrm>
            <a:off x="7565010" y="5931030"/>
            <a:ext cx="334023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Unit Proof </a:t>
            </a:r>
            <a:br>
              <a:rPr lang="en-US" sz="2400"/>
            </a:br>
            <a:r>
              <a:rPr lang="en-US" sz="2400"/>
              <a:t>Exposed Vulnerability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B2CBF1C-BFFF-1727-62D9-96F8FAEBF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6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15" grpId="0" animBg="1"/>
      <p:bldP spid="19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1B4F-B5C2-5FAE-B61D-11529180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Unit Proofs: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83A6A-3409-B456-723D-34EB84822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6964" y="2186986"/>
            <a:ext cx="8567393" cy="24816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/>
              <a:t>Unit Proofs are effective but error-prone.</a:t>
            </a:r>
            <a:br>
              <a:rPr lang="en-US" sz="3600"/>
            </a:br>
            <a:endParaRPr lang="en-US" sz="3600"/>
          </a:p>
          <a:p>
            <a:pPr marL="0" indent="0">
              <a:buNone/>
            </a:pPr>
            <a:r>
              <a:rPr lang="en-US" sz="3600"/>
              <a:t>We need tools to aid correct unit proof development and maintenance.</a:t>
            </a:r>
          </a:p>
        </p:txBody>
      </p:sp>
      <p:pic>
        <p:nvPicPr>
          <p:cNvPr id="4" name="Graphic 3" descr="Lights On with solid fill">
            <a:extLst>
              <a:ext uri="{FF2B5EF4-FFF2-40B4-BE49-F238E27FC236}">
                <a16:creationId xmlns:a16="http://schemas.microsoft.com/office/drawing/2014/main" id="{F2AB3111-5263-B724-6F49-67FF9C220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790" y="1974130"/>
            <a:ext cx="2941162" cy="29097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A6842-81BA-0384-529C-F1D0E769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0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22487-09C4-0C57-BDC6-56DFEEDD3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9BF1-5AE3-DBEB-BAD6-CCDC1C39C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Proofing: 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01851-D940-CE21-1A77-4DD83EEEE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396" y="1699933"/>
            <a:ext cx="8763786" cy="93412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/>
              <a:t>Software decomposition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600"/>
              <a:t>How do we identify the functions to unit proof?</a:t>
            </a:r>
          </a:p>
          <a:p>
            <a:endParaRPr lang="en-US" sz="3200"/>
          </a:p>
          <a:p>
            <a:pPr marL="457200" lvl="1" indent="0">
              <a:buNone/>
            </a:pPr>
            <a:endParaRPr lang="en-US" sz="28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D55FB0-CA92-2DF0-29C9-52C2A292CEFE}"/>
              </a:ext>
            </a:extLst>
          </p:cNvPr>
          <p:cNvSpPr txBox="1">
            <a:spLocks/>
          </p:cNvSpPr>
          <p:nvPr/>
        </p:nvSpPr>
        <p:spPr>
          <a:xfrm>
            <a:off x="2844537" y="3211365"/>
            <a:ext cx="9525785" cy="13583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Proof development and repair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600"/>
              <a:t>How do we derive correct models for a target function?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600"/>
              <a:t>How do we identify and fix errors in unit proofs?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800"/>
          </a:p>
          <a:p>
            <a:pPr lvl="1">
              <a:buFont typeface="Courier New" panose="020B0604020202020204" pitchFamily="34" charset="0"/>
              <a:buChar char="o"/>
            </a:pPr>
            <a:endParaRPr lang="en-US" sz="28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154BC9-BC46-C255-E0D6-974B80D81FD7}"/>
              </a:ext>
            </a:extLst>
          </p:cNvPr>
          <p:cNvSpPr txBox="1">
            <a:spLocks/>
          </p:cNvSpPr>
          <p:nvPr/>
        </p:nvSpPr>
        <p:spPr>
          <a:xfrm>
            <a:off x="2844537" y="4971034"/>
            <a:ext cx="9510074" cy="11619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Proof maintenance and evolution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600"/>
              <a:t>How do we ensure unit proofs evolve with the software?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800"/>
          </a:p>
        </p:txBody>
      </p:sp>
      <p:pic>
        <p:nvPicPr>
          <p:cNvPr id="10" name="Graphic 9" descr="Wrench with solid fill">
            <a:extLst>
              <a:ext uri="{FF2B5EF4-FFF2-40B4-BE49-F238E27FC236}">
                <a16:creationId xmlns:a16="http://schemas.microsoft.com/office/drawing/2014/main" id="{2EB6FC1A-D18C-8553-37B3-7CD883702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-660000">
            <a:off x="1436016" y="3553120"/>
            <a:ext cx="772998" cy="725864"/>
          </a:xfrm>
          <a:prstGeom prst="rect">
            <a:avLst/>
          </a:prstGeom>
        </p:spPr>
      </p:pic>
      <p:pic>
        <p:nvPicPr>
          <p:cNvPr id="12" name="Graphic 11" descr="Puzzle with solid fill">
            <a:extLst>
              <a:ext uri="{FF2B5EF4-FFF2-40B4-BE49-F238E27FC236}">
                <a16:creationId xmlns:a16="http://schemas.microsoft.com/office/drawing/2014/main" id="{8A30BA36-8366-933B-BE8D-7ECE768030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4734" y="4970085"/>
            <a:ext cx="914402" cy="914401"/>
          </a:xfrm>
          <a:prstGeom prst="rect">
            <a:avLst/>
          </a:prstGeom>
        </p:spPr>
      </p:pic>
      <p:pic>
        <p:nvPicPr>
          <p:cNvPr id="13" name="Graphic 12" descr="Gears with solid fill">
            <a:extLst>
              <a:ext uri="{FF2B5EF4-FFF2-40B4-BE49-F238E27FC236}">
                <a16:creationId xmlns:a16="http://schemas.microsoft.com/office/drawing/2014/main" id="{F08AFBD9-68F1-0133-5B99-C462BC4973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106" y="3431848"/>
            <a:ext cx="914400" cy="914400"/>
          </a:xfrm>
          <a:prstGeom prst="rect">
            <a:avLst/>
          </a:prstGeom>
        </p:spPr>
      </p:pic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3ED3DE9E-CB27-A501-E74D-6BCFDB76F21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6259" y="1689362"/>
            <a:ext cx="914400" cy="914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3B57B-95F1-2C6E-CA18-64F0F9C2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6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5623-4DD5-37E7-10A2-BEFE4A0D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00" y="-875"/>
            <a:ext cx="11901175" cy="1345259"/>
          </a:xfrm>
        </p:spPr>
        <p:txBody>
          <a:bodyPr/>
          <a:lstStyle/>
          <a:p>
            <a:r>
              <a:rPr lang="en-US" b="1"/>
              <a:t>Increased Recognition for Formal Methods in SE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CF489B-927C-2651-F856-22893A89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7D3BFF-F0D5-24D8-1C79-1E655A29F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937" y="4769475"/>
            <a:ext cx="8345700" cy="17710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C8C3465-6E9F-1A0F-3714-985520AC5301}"/>
              </a:ext>
            </a:extLst>
          </p:cNvPr>
          <p:cNvGrpSpPr/>
          <p:nvPr/>
        </p:nvGrpSpPr>
        <p:grpSpPr>
          <a:xfrm>
            <a:off x="1001114" y="1456078"/>
            <a:ext cx="6936074" cy="1801796"/>
            <a:chOff x="1001114" y="1456078"/>
            <a:chExt cx="6936074" cy="1801796"/>
          </a:xfrm>
        </p:grpSpPr>
        <p:pic>
          <p:nvPicPr>
            <p:cNvPr id="4" name="Picture 3" descr="A close-up of a sign&#10;&#10;AI-generated content may be incorrect.">
              <a:extLst>
                <a:ext uri="{FF2B5EF4-FFF2-40B4-BE49-F238E27FC236}">
                  <a16:creationId xmlns:a16="http://schemas.microsoft.com/office/drawing/2014/main" id="{C61B0944-8645-C843-2ED3-6FAB9B061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1114" y="1456078"/>
              <a:ext cx="6936074" cy="176299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B64FE6-005C-9E51-148A-03EF0D0A8C67}"/>
                </a:ext>
              </a:extLst>
            </p:cNvPr>
            <p:cNvSpPr/>
            <p:nvPr/>
          </p:nvSpPr>
          <p:spPr>
            <a:xfrm>
              <a:off x="1009999" y="1479499"/>
              <a:ext cx="6918375" cy="17783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DE5EA4-C8A2-2E57-80A4-E546546ECB89}"/>
              </a:ext>
            </a:extLst>
          </p:cNvPr>
          <p:cNvGrpSpPr/>
          <p:nvPr/>
        </p:nvGrpSpPr>
        <p:grpSpPr>
          <a:xfrm>
            <a:off x="997999" y="3405499"/>
            <a:ext cx="7476375" cy="1358375"/>
            <a:chOff x="997999" y="3405499"/>
            <a:chExt cx="7476375" cy="135837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46CF63A-9D45-7F1D-ABF4-4C7BE548C3E4}"/>
                </a:ext>
              </a:extLst>
            </p:cNvPr>
            <p:cNvGrpSpPr/>
            <p:nvPr/>
          </p:nvGrpSpPr>
          <p:grpSpPr>
            <a:xfrm>
              <a:off x="1003546" y="3430551"/>
              <a:ext cx="7419197" cy="1284250"/>
              <a:chOff x="841546" y="1561413"/>
              <a:chExt cx="9915197" cy="2058250"/>
            </a:xfrm>
          </p:grpSpPr>
          <p:pic>
            <p:nvPicPr>
              <p:cNvPr id="7" name="Picture 6" descr="A black text on a white background&#10;&#10;AI-generated content may be incorrect.">
                <a:extLst>
                  <a:ext uri="{FF2B5EF4-FFF2-40B4-BE49-F238E27FC236}">
                    <a16:creationId xmlns:a16="http://schemas.microsoft.com/office/drawing/2014/main" id="{E7F48A45-72C1-7498-B12C-ACE31E20FD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2673" y="1561413"/>
                <a:ext cx="9914070" cy="1284377"/>
              </a:xfrm>
              <a:prstGeom prst="rect">
                <a:avLst/>
              </a:prstGeom>
            </p:spPr>
          </p:pic>
          <p:pic>
            <p:nvPicPr>
              <p:cNvPr id="8" name="Picture 7" descr="A white background with black and white clouds&#10;&#10;AI-generated content may be incorrect.">
                <a:extLst>
                  <a:ext uri="{FF2B5EF4-FFF2-40B4-BE49-F238E27FC236}">
                    <a16:creationId xmlns:a16="http://schemas.microsoft.com/office/drawing/2014/main" id="{238245CB-7C3B-E9BE-5040-F5104E6014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1546" y="2651935"/>
                <a:ext cx="8774919" cy="967728"/>
              </a:xfrm>
              <a:prstGeom prst="rect">
                <a:avLst/>
              </a:prstGeom>
            </p:spPr>
          </p:pic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38F071-F561-4D98-0B83-4D43DBF06872}"/>
                </a:ext>
              </a:extLst>
            </p:cNvPr>
            <p:cNvSpPr/>
            <p:nvPr/>
          </p:nvSpPr>
          <p:spPr>
            <a:xfrm>
              <a:off x="997999" y="3405499"/>
              <a:ext cx="7476375" cy="13583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87A9BA-5043-0477-0834-7525A15AE7D7}"/>
              </a:ext>
            </a:extLst>
          </p:cNvPr>
          <p:cNvSpPr txBox="1"/>
          <p:nvPr/>
        </p:nvSpPr>
        <p:spPr>
          <a:xfrm>
            <a:off x="288239" y="5368481"/>
            <a:ext cx="109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/>
              <a:t>2025</a:t>
            </a:r>
          </a:p>
        </p:txBody>
      </p:sp>
      <p:pic>
        <p:nvPicPr>
          <p:cNvPr id="14" name="Picture 13" descr="A vehicle on the mars&#10;&#10;AI-generated content may be incorrect.">
            <a:extLst>
              <a:ext uri="{FF2B5EF4-FFF2-40B4-BE49-F238E27FC236}">
                <a16:creationId xmlns:a16="http://schemas.microsoft.com/office/drawing/2014/main" id="{75F993F2-B4F6-AFAF-4792-71D01E077C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8825" y="1602707"/>
            <a:ext cx="2370306" cy="27446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E44BDF-3B7C-B845-35CB-EA427322CD08}"/>
              </a:ext>
            </a:extLst>
          </p:cNvPr>
          <p:cNvSpPr txBox="1"/>
          <p:nvPr/>
        </p:nvSpPr>
        <p:spPr>
          <a:xfrm>
            <a:off x="9144000" y="4474723"/>
            <a:ext cx="27431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Mars Curiosity Rover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7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D4F3-C537-F209-F61D-B95125AF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03" y="327454"/>
            <a:ext cx="10515600" cy="865602"/>
          </a:xfrm>
        </p:spPr>
        <p:txBody>
          <a:bodyPr>
            <a:normAutofit fontScale="90000"/>
          </a:bodyPr>
          <a:lstStyle/>
          <a:p>
            <a:r>
              <a:rPr lang="en-US"/>
              <a:t>Major Organizations are Adopting Formal Methods</a:t>
            </a:r>
          </a:p>
        </p:txBody>
      </p:sp>
      <p:pic>
        <p:nvPicPr>
          <p:cNvPr id="4" name="Picture 3" descr="A close-up of a code&#10;&#10;AI-generated content may be incorrect.">
            <a:extLst>
              <a:ext uri="{FF2B5EF4-FFF2-40B4-BE49-F238E27FC236}">
                <a16:creationId xmlns:a16="http://schemas.microsoft.com/office/drawing/2014/main" id="{2DF70421-C584-222C-D367-31310496308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7" r="-149" b="53788"/>
          <a:stretch/>
        </p:blipFill>
        <p:spPr>
          <a:xfrm>
            <a:off x="1980197" y="1336006"/>
            <a:ext cx="9365598" cy="874144"/>
          </a:xfrm>
          <a:prstGeom prst="rect">
            <a:avLst/>
          </a:prstGeom>
        </p:spPr>
      </p:pic>
      <p:pic>
        <p:nvPicPr>
          <p:cNvPr id="5" name="Picture 4" descr="A logo with a smile&#10;&#10;AI-generated content may be incorrect.">
            <a:extLst>
              <a:ext uri="{FF2B5EF4-FFF2-40B4-BE49-F238E27FC236}">
                <a16:creationId xmlns:a16="http://schemas.microsoft.com/office/drawing/2014/main" id="{DD5DA386-C757-B9D6-EBA6-F22B476B9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302" y="1456500"/>
            <a:ext cx="876300" cy="523875"/>
          </a:xfrm>
          <a:prstGeom prst="rect">
            <a:avLst/>
          </a:prstGeom>
        </p:spPr>
      </p:pic>
      <p:pic>
        <p:nvPicPr>
          <p:cNvPr id="6" name="Picture 5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210BA08B-922E-3E67-76BE-B459CDA403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7796" y="3792060"/>
            <a:ext cx="7704722" cy="1564105"/>
          </a:xfrm>
          <a:prstGeom prst="rect">
            <a:avLst/>
          </a:prstGeom>
        </p:spPr>
      </p:pic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71419A3C-53CC-A711-4E31-908404577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697" y="4015145"/>
            <a:ext cx="1095375" cy="457200"/>
          </a:xfrm>
          <a:prstGeom prst="rect">
            <a:avLst/>
          </a:prstGeom>
        </p:spPr>
      </p:pic>
      <p:pic>
        <p:nvPicPr>
          <p:cNvPr id="8" name="Picture 7" descr="Black text on a white background&#10;&#10;AI-generated content may be incorrect.">
            <a:extLst>
              <a:ext uri="{FF2B5EF4-FFF2-40B4-BE49-F238E27FC236}">
                <a16:creationId xmlns:a16="http://schemas.microsoft.com/office/drawing/2014/main" id="{29A6A5AF-4126-CC40-B114-09DF527E451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8487" r="162"/>
          <a:stretch/>
        </p:blipFill>
        <p:spPr>
          <a:xfrm>
            <a:off x="4188037" y="5371601"/>
            <a:ext cx="7658259" cy="1241458"/>
          </a:xfrm>
          <a:prstGeom prst="rect">
            <a:avLst/>
          </a:prstGeom>
        </p:spPr>
      </p:pic>
      <p:pic>
        <p:nvPicPr>
          <p:cNvPr id="9" name="Picture 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6620D010-AC43-4D3F-A9AE-918CF47EF1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8860" y="5464659"/>
            <a:ext cx="876300" cy="581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B6CAE8-B85E-04E8-15F0-BA57069C9150}"/>
              </a:ext>
            </a:extLst>
          </p:cNvPr>
          <p:cNvSpPr txBox="1"/>
          <p:nvPr/>
        </p:nvSpPr>
        <p:spPr>
          <a:xfrm>
            <a:off x="135770" y="1982880"/>
            <a:ext cx="181816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ICCAV '18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5C9B8-8E79-E649-BE83-6E37B5F14039}"/>
              </a:ext>
            </a:extLst>
          </p:cNvPr>
          <p:cNvSpPr txBox="1"/>
          <p:nvPr/>
        </p:nvSpPr>
        <p:spPr>
          <a:xfrm>
            <a:off x="434526" y="4569907"/>
            <a:ext cx="13747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FM '24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24C42E-9A8F-A0CF-31FB-A9B814689CFB}"/>
              </a:ext>
            </a:extLst>
          </p:cNvPr>
          <p:cNvSpPr txBox="1"/>
          <p:nvPr/>
        </p:nvSpPr>
        <p:spPr>
          <a:xfrm>
            <a:off x="2992132" y="5992013"/>
            <a:ext cx="14578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SAS '24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5D6E91-29F0-B872-F813-E5697A8E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pic>
        <p:nvPicPr>
          <p:cNvPr id="13" name="Picture 12" descr="A close up of a logo&#10;&#10;AI-generated content may be incorrect.">
            <a:extLst>
              <a:ext uri="{FF2B5EF4-FFF2-40B4-BE49-F238E27FC236}">
                <a16:creationId xmlns:a16="http://schemas.microsoft.com/office/drawing/2014/main" id="{6C1CD02B-D301-40C0-2212-AFEBA700C3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11524" y="2438495"/>
            <a:ext cx="7357800" cy="1118100"/>
          </a:xfrm>
          <a:prstGeom prst="rect">
            <a:avLst/>
          </a:prstGeom>
        </p:spPr>
      </p:pic>
      <p:pic>
        <p:nvPicPr>
          <p:cNvPr id="15" name="Picture 14" descr="A logo with a smile&#10;&#10;AI-generated content may be incorrect.">
            <a:extLst>
              <a:ext uri="{FF2B5EF4-FFF2-40B4-BE49-F238E27FC236}">
                <a16:creationId xmlns:a16="http://schemas.microsoft.com/office/drawing/2014/main" id="{3B7D8E29-3B9E-E8EA-0FCA-CB5AC2E80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247" y="2473566"/>
            <a:ext cx="876300" cy="5238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1C2DE2-887C-912E-14B2-2927E76B7F2E}"/>
              </a:ext>
            </a:extLst>
          </p:cNvPr>
          <p:cNvSpPr txBox="1"/>
          <p:nvPr/>
        </p:nvSpPr>
        <p:spPr>
          <a:xfrm>
            <a:off x="2679744" y="2999947"/>
            <a:ext cx="230626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ICSE-SEIP '20</a:t>
            </a:r>
          </a:p>
        </p:txBody>
      </p:sp>
    </p:spTree>
    <p:extLst>
      <p:ext uri="{BB962C8B-B14F-4D97-AF65-F5344CB8AC3E}">
        <p14:creationId xmlns:p14="http://schemas.microsoft.com/office/powerpoint/2010/main" val="288868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7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18F4-4AC1-B505-2277-828BE325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96" y="126645"/>
            <a:ext cx="10515600" cy="827550"/>
          </a:xfrm>
        </p:spPr>
        <p:txBody>
          <a:bodyPr/>
          <a:lstStyle/>
          <a:p>
            <a:r>
              <a:rPr lang="en-US"/>
              <a:t>Code-level Verification using Specifications</a:t>
            </a:r>
          </a:p>
        </p:txBody>
      </p:sp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36831D0A-68C2-1360-2CCD-055597E92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27" y="1310014"/>
            <a:ext cx="5833310" cy="38887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1E5750-D17C-A5FB-CBA2-97AF4839A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109" y="1159369"/>
            <a:ext cx="5020677" cy="4039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0D8674-39AF-3A44-FB47-49BF13232273}"/>
              </a:ext>
            </a:extLst>
          </p:cNvPr>
          <p:cNvSpPr txBox="1"/>
          <p:nvPr/>
        </p:nvSpPr>
        <p:spPr>
          <a:xfrm>
            <a:off x="1317936" y="5384960"/>
            <a:ext cx="45318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A potentially vulnerable program.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8EAE5-3304-5C84-EDD1-2DEFF0D83FD3}"/>
              </a:ext>
            </a:extLst>
          </p:cNvPr>
          <p:cNvSpPr txBox="1"/>
          <p:nvPr/>
        </p:nvSpPr>
        <p:spPr>
          <a:xfrm>
            <a:off x="6872515" y="5384960"/>
            <a:ext cx="453189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A unit proof to verify the program.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63BDFB-6247-F77A-B592-B6210B1E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9BE028-D39F-C32D-A413-20942625CA44}"/>
              </a:ext>
            </a:extLst>
          </p:cNvPr>
          <p:cNvSpPr/>
          <p:nvPr/>
        </p:nvSpPr>
        <p:spPr>
          <a:xfrm>
            <a:off x="7085874" y="3249355"/>
            <a:ext cx="3977640" cy="5334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3B46A5-D178-E0A6-9309-AC8B0B413EF2}"/>
              </a:ext>
            </a:extLst>
          </p:cNvPr>
          <p:cNvSpPr/>
          <p:nvPr/>
        </p:nvSpPr>
        <p:spPr>
          <a:xfrm>
            <a:off x="7085874" y="4003183"/>
            <a:ext cx="3977640" cy="32821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27D997-9DBA-2E13-C986-83DD714E5ABC}"/>
              </a:ext>
            </a:extLst>
          </p:cNvPr>
          <p:cNvSpPr/>
          <p:nvPr/>
        </p:nvSpPr>
        <p:spPr>
          <a:xfrm>
            <a:off x="2390274" y="2675755"/>
            <a:ext cx="2705640" cy="3894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4B1016-B73C-65B7-ED55-A953B86C3126}"/>
              </a:ext>
            </a:extLst>
          </p:cNvPr>
          <p:cNvSpPr/>
          <p:nvPr/>
        </p:nvSpPr>
        <p:spPr>
          <a:xfrm>
            <a:off x="1034068" y="3751791"/>
            <a:ext cx="5484246" cy="1005157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A34D19-37BA-36B6-8F34-BC4FA4730DA0}"/>
              </a:ext>
            </a:extLst>
          </p:cNvPr>
          <p:cNvSpPr/>
          <p:nvPr/>
        </p:nvSpPr>
        <p:spPr>
          <a:xfrm>
            <a:off x="1025180" y="3463840"/>
            <a:ext cx="5484246" cy="318916"/>
          </a:xfrm>
          <a:prstGeom prst="rect">
            <a:avLst/>
          </a:prstGeom>
          <a:noFill/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99467C-2A4C-6439-AC3C-DB6A18964CC8}"/>
              </a:ext>
            </a:extLst>
          </p:cNvPr>
          <p:cNvSpPr txBox="1"/>
          <p:nvPr/>
        </p:nvSpPr>
        <p:spPr>
          <a:xfrm>
            <a:off x="667227" y="6136700"/>
            <a:ext cx="691389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/>
              <a:t>Unit Proofing vs Unit Testing?</a:t>
            </a:r>
          </a:p>
        </p:txBody>
      </p:sp>
    </p:spTree>
    <p:extLst>
      <p:ext uri="{BB962C8B-B14F-4D97-AF65-F5344CB8AC3E}">
        <p14:creationId xmlns:p14="http://schemas.microsoft.com/office/powerpoint/2010/main" val="3288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1" grpId="0" animBg="1"/>
      <p:bldP spid="11" grpId="1" animBg="1"/>
      <p:bldP spid="12" grpId="0" animBg="1"/>
      <p:bldP spid="12" grpId="1" animBg="1"/>
      <p:bldP spid="10" grpId="0" animBg="1"/>
      <p:bldP spid="10" grpId="1" animBg="1"/>
      <p:bldP spid="13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CBD3B-429C-45F6-F708-6BB2A769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00" y="-875"/>
            <a:ext cx="10911600" cy="1325563"/>
          </a:xfrm>
        </p:spPr>
        <p:txBody>
          <a:bodyPr/>
          <a:lstStyle/>
          <a:p>
            <a:r>
              <a:rPr lang="en-US" b="1" u="sng"/>
              <a:t>Unit Proofing</a:t>
            </a:r>
            <a:r>
              <a:rPr lang="en-US"/>
              <a:t>: Engineering Activity for Scaling Bounded Model Checking</a:t>
            </a:r>
          </a:p>
        </p:txBody>
      </p:sp>
      <p:pic>
        <p:nvPicPr>
          <p:cNvPr id="7" name="Picture 6" descr="A diagram of a function&#10;&#10;AI-generated content may be incorrect.">
            <a:extLst>
              <a:ext uri="{FF2B5EF4-FFF2-40B4-BE49-F238E27FC236}">
                <a16:creationId xmlns:a16="http://schemas.microsoft.com/office/drawing/2014/main" id="{0DDDABE0-EA02-7BF9-D5CC-011147950A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375" r="69103"/>
          <a:stretch/>
        </p:blipFill>
        <p:spPr>
          <a:xfrm>
            <a:off x="1049196" y="1464471"/>
            <a:ext cx="3237420" cy="4747042"/>
          </a:xfrm>
          <a:prstGeom prst="rect">
            <a:avLst/>
          </a:prstGeom>
        </p:spPr>
      </p:pic>
      <p:pic>
        <p:nvPicPr>
          <p:cNvPr id="8" name="Picture 7" descr="A diagram of a function&#10;&#10;AI-generated content may be incorrect.">
            <a:extLst>
              <a:ext uri="{FF2B5EF4-FFF2-40B4-BE49-F238E27FC236}">
                <a16:creationId xmlns:a16="http://schemas.microsoft.com/office/drawing/2014/main" id="{6A7C7653-7F18-4D4A-49D3-D3E123C0C60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901" t="-35" r="-49" b="35"/>
          <a:stretch/>
        </p:blipFill>
        <p:spPr>
          <a:xfrm>
            <a:off x="4282308" y="1466154"/>
            <a:ext cx="7158578" cy="47470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124689F-3B3D-913B-13DA-6CFED5AD8F46}"/>
              </a:ext>
            </a:extLst>
          </p:cNvPr>
          <p:cNvSpPr/>
          <p:nvPr/>
        </p:nvSpPr>
        <p:spPr>
          <a:xfrm>
            <a:off x="2478538" y="2063977"/>
            <a:ext cx="1592035" cy="217714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1E0C0C-17C9-F540-6749-7CE21270A400}"/>
              </a:ext>
            </a:extLst>
          </p:cNvPr>
          <p:cNvSpPr/>
          <p:nvPr/>
        </p:nvSpPr>
        <p:spPr>
          <a:xfrm>
            <a:off x="1362751" y="2063976"/>
            <a:ext cx="1115785" cy="88446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23C488-7AE1-DE1C-3804-4807E469594E}"/>
              </a:ext>
            </a:extLst>
          </p:cNvPr>
          <p:cNvSpPr/>
          <p:nvPr/>
        </p:nvSpPr>
        <p:spPr>
          <a:xfrm>
            <a:off x="1362750" y="2941637"/>
            <a:ext cx="1115785" cy="1299482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7EB39A-326B-6D6E-F16B-BD6D453A7F60}"/>
              </a:ext>
            </a:extLst>
          </p:cNvPr>
          <p:cNvSpPr/>
          <p:nvPr/>
        </p:nvSpPr>
        <p:spPr>
          <a:xfrm>
            <a:off x="6233548" y="2173956"/>
            <a:ext cx="1592035" cy="2177143"/>
          </a:xfrm>
          <a:prstGeom prst="rect">
            <a:avLst/>
          </a:prstGeom>
          <a:noFill/>
          <a:ln w="571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E5746A-47C0-B7E3-33D1-8D734D4C28A2}"/>
              </a:ext>
            </a:extLst>
          </p:cNvPr>
          <p:cNvSpPr/>
          <p:nvPr/>
        </p:nvSpPr>
        <p:spPr>
          <a:xfrm>
            <a:off x="5117761" y="2181810"/>
            <a:ext cx="1123641" cy="1073002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E8A2A7-3ACB-14E3-2C33-FB991E928D79}"/>
              </a:ext>
            </a:extLst>
          </p:cNvPr>
          <p:cNvSpPr/>
          <p:nvPr/>
        </p:nvSpPr>
        <p:spPr>
          <a:xfrm>
            <a:off x="5117760" y="3255863"/>
            <a:ext cx="1123640" cy="1095235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767801-673F-07BE-93A3-84721B463A84}"/>
              </a:ext>
            </a:extLst>
          </p:cNvPr>
          <p:cNvSpPr/>
          <p:nvPr/>
        </p:nvSpPr>
        <p:spPr>
          <a:xfrm>
            <a:off x="5113047" y="4358799"/>
            <a:ext cx="2773330" cy="1425173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C7007D-CA6F-0273-ED04-AF743E6B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1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 animBg="1"/>
      <p:bldP spid="16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0B00-3D90-D8AC-BD54-8CA9F2A5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25"/>
            <a:ext cx="10515600" cy="1325563"/>
          </a:xfrm>
        </p:spPr>
        <p:txBody>
          <a:bodyPr/>
          <a:lstStyle/>
          <a:p>
            <a:r>
              <a:rPr lang="en-US"/>
              <a:t>Does Unit Proofing Work? An audit of AWS </a:t>
            </a:r>
          </a:p>
        </p:txBody>
      </p:sp>
      <p:pic>
        <p:nvPicPr>
          <p:cNvPr id="4" name="Picture 3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BDDA8D27-8F56-F993-BB7E-0CF583E98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07" y="1991456"/>
            <a:ext cx="7982550" cy="4848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642824-03E0-E12E-DC8D-B01FF8985122}"/>
              </a:ext>
            </a:extLst>
          </p:cNvPr>
          <p:cNvSpPr txBox="1"/>
          <p:nvPr/>
        </p:nvSpPr>
        <p:spPr>
          <a:xfrm>
            <a:off x="638635" y="1282337"/>
            <a:ext cx="7957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i="1"/>
              <a:t>6 / 11 vulnerabilities were not exposed due to flaws in unit proof models and the unit proofing process.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E08E72-214D-159C-836E-572FB4E4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1B0706-462D-4D97-F490-C6599CB9EE83}"/>
              </a:ext>
            </a:extLst>
          </p:cNvPr>
          <p:cNvSpPr/>
          <p:nvPr/>
        </p:nvSpPr>
        <p:spPr>
          <a:xfrm>
            <a:off x="744845" y="3414424"/>
            <a:ext cx="7738980" cy="17532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F712BE-B883-F9E5-2B91-82C1119AA5D1}"/>
              </a:ext>
            </a:extLst>
          </p:cNvPr>
          <p:cNvSpPr/>
          <p:nvPr/>
        </p:nvSpPr>
        <p:spPr>
          <a:xfrm>
            <a:off x="747987" y="3174040"/>
            <a:ext cx="7746835" cy="2921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9EDCB3-5A74-F3B7-6B7E-E1955949AFC1}"/>
              </a:ext>
            </a:extLst>
          </p:cNvPr>
          <p:cNvSpPr/>
          <p:nvPr/>
        </p:nvSpPr>
        <p:spPr>
          <a:xfrm>
            <a:off x="743274" y="2925801"/>
            <a:ext cx="7746835" cy="2921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6CD667-D456-5CFF-C218-9EC2E0C7728D}"/>
              </a:ext>
            </a:extLst>
          </p:cNvPr>
          <p:cNvSpPr/>
          <p:nvPr/>
        </p:nvSpPr>
        <p:spPr>
          <a:xfrm>
            <a:off x="738561" y="2638283"/>
            <a:ext cx="7746835" cy="2921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58DBF5-EEB8-4BCC-E491-218450EA0162}"/>
              </a:ext>
            </a:extLst>
          </p:cNvPr>
          <p:cNvSpPr txBox="1"/>
          <p:nvPr/>
        </p:nvSpPr>
        <p:spPr>
          <a:xfrm>
            <a:off x="9251757" y="4287211"/>
            <a:ext cx="27431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Insufficient Input Modelling</a:t>
            </a:r>
            <a:endParaRPr lang="en-US" b="1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33D1BD7-C590-18CF-6BCB-C4AFAE9B5797}"/>
              </a:ext>
            </a:extLst>
          </p:cNvPr>
          <p:cNvSpPr/>
          <p:nvPr/>
        </p:nvSpPr>
        <p:spPr>
          <a:xfrm rot="1020000">
            <a:off x="8512848" y="4356485"/>
            <a:ext cx="1062181" cy="261696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11EB3E21-9DA1-8827-48D9-E269D3E33842}"/>
              </a:ext>
            </a:extLst>
          </p:cNvPr>
          <p:cNvSpPr/>
          <p:nvPr/>
        </p:nvSpPr>
        <p:spPr>
          <a:xfrm rot="1020000">
            <a:off x="8505151" y="3371272"/>
            <a:ext cx="1062181" cy="261696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B6AAD5-C830-D32A-E76E-5BD15AAA0346}"/>
              </a:ext>
            </a:extLst>
          </p:cNvPr>
          <p:cNvSpPr txBox="1"/>
          <p:nvPr/>
        </p:nvSpPr>
        <p:spPr>
          <a:xfrm>
            <a:off x="9251757" y="3225029"/>
            <a:ext cx="27431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Outdated </a:t>
            </a:r>
          </a:p>
          <a:p>
            <a:pPr algn="ctr"/>
            <a:r>
              <a:rPr lang="en-US" sz="2800" b="1"/>
              <a:t>Unit Proof</a:t>
            </a:r>
            <a:endParaRPr 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422C73-8102-7D98-6A62-02DCB6016643}"/>
              </a:ext>
            </a:extLst>
          </p:cNvPr>
          <p:cNvSpPr txBox="1"/>
          <p:nvPr/>
        </p:nvSpPr>
        <p:spPr>
          <a:xfrm>
            <a:off x="8595835" y="2042514"/>
            <a:ext cx="355907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Insufficient Function Modelling</a:t>
            </a:r>
            <a:endParaRPr lang="en-US" b="1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89350A9C-F157-A94F-7070-7DF1D34AC606}"/>
              </a:ext>
            </a:extLst>
          </p:cNvPr>
          <p:cNvSpPr/>
          <p:nvPr/>
        </p:nvSpPr>
        <p:spPr>
          <a:xfrm rot="19931545">
            <a:off x="8512848" y="2696303"/>
            <a:ext cx="1062181" cy="261696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Left 14">
            <a:extLst>
              <a:ext uri="{FF2B5EF4-FFF2-40B4-BE49-F238E27FC236}">
                <a16:creationId xmlns:a16="http://schemas.microsoft.com/office/drawing/2014/main" id="{C9135765-0A13-AB81-8AA0-1F6FAA179EEC}"/>
              </a:ext>
            </a:extLst>
          </p:cNvPr>
          <p:cNvSpPr/>
          <p:nvPr/>
        </p:nvSpPr>
        <p:spPr>
          <a:xfrm rot="18780304">
            <a:off x="8388071" y="2209248"/>
            <a:ext cx="1062181" cy="261696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E381B1-BB88-4C6F-9685-73C0C7E06BA0}"/>
              </a:ext>
            </a:extLst>
          </p:cNvPr>
          <p:cNvSpPr txBox="1"/>
          <p:nvPr/>
        </p:nvSpPr>
        <p:spPr>
          <a:xfrm>
            <a:off x="8678533" y="1207400"/>
            <a:ext cx="3559076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Insufficient Properties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6255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  <p:bldP spid="12" grpId="0" animBg="1"/>
      <p:bldP spid="7" grpId="0"/>
      <p:bldP spid="7" grpId="1"/>
      <p:bldP spid="9" grpId="0" animBg="1"/>
      <p:bldP spid="9" grpId="1" animBg="1"/>
      <p:bldP spid="11" grpId="0" animBg="1"/>
      <p:bldP spid="11" grpId="1" animBg="1"/>
      <p:bldP spid="13" grpId="0"/>
      <p:bldP spid="13" grpId="1"/>
      <p:bldP spid="14" grpId="0"/>
      <p:bldP spid="14" grpId="1"/>
      <p:bldP spid="15" grpId="0" animBg="1"/>
      <p:bldP spid="15" grpId="1" animBg="1"/>
      <p:bldP spid="16" grpId="0" animBg="1"/>
      <p:bldP spid="17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BC75-29AD-DD39-16FF-7AF7674D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87" y="176589"/>
            <a:ext cx="11316878" cy="1333418"/>
          </a:xfrm>
        </p:spPr>
        <p:txBody>
          <a:bodyPr/>
          <a:lstStyle/>
          <a:p>
            <a:r>
              <a:rPr lang="en-US"/>
              <a:t>Our Research Agenda: A Unit Proofing Framework</a:t>
            </a:r>
          </a:p>
        </p:txBody>
      </p:sp>
      <p:pic>
        <p:nvPicPr>
          <p:cNvPr id="4" name="Picture 3" descr="A person sitting at a computer&#10;&#10;AI-generated content may be incorrect.">
            <a:extLst>
              <a:ext uri="{FF2B5EF4-FFF2-40B4-BE49-F238E27FC236}">
                <a16:creationId xmlns:a16="http://schemas.microsoft.com/office/drawing/2014/main" id="{69217DE8-4B5A-0985-764E-6D20542512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" b="5901"/>
          <a:stretch/>
        </p:blipFill>
        <p:spPr>
          <a:xfrm>
            <a:off x="2423695" y="1285076"/>
            <a:ext cx="6890499" cy="45373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5E7207-08C5-D11C-43DA-DB3AAE55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0CB340-1248-D6FC-D5D2-314079D0539E}"/>
              </a:ext>
            </a:extLst>
          </p:cNvPr>
          <p:cNvSpPr/>
          <p:nvPr/>
        </p:nvSpPr>
        <p:spPr>
          <a:xfrm>
            <a:off x="3056022" y="4527582"/>
            <a:ext cx="1476388" cy="114869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EAC9DE-D043-BE59-2735-E3D83E65F2E2}"/>
              </a:ext>
            </a:extLst>
          </p:cNvPr>
          <p:cNvSpPr/>
          <p:nvPr/>
        </p:nvSpPr>
        <p:spPr>
          <a:xfrm>
            <a:off x="4531449" y="4527581"/>
            <a:ext cx="1683517" cy="114869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2F99E4-A9D3-8FD2-DE73-9B4F288D1F72}"/>
              </a:ext>
            </a:extLst>
          </p:cNvPr>
          <p:cNvSpPr/>
          <p:nvPr/>
        </p:nvSpPr>
        <p:spPr>
          <a:xfrm>
            <a:off x="6206996" y="4527582"/>
            <a:ext cx="1187194" cy="115638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E3AAD0-DCD7-E04B-78DE-33B1EA17C7AD}"/>
              </a:ext>
            </a:extLst>
          </p:cNvPr>
          <p:cNvSpPr/>
          <p:nvPr/>
        </p:nvSpPr>
        <p:spPr>
          <a:xfrm>
            <a:off x="7401887" y="4527581"/>
            <a:ext cx="1225359" cy="115639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8E62C-72C0-F773-90B2-2EE91A715764}"/>
              </a:ext>
            </a:extLst>
          </p:cNvPr>
          <p:cNvSpPr txBox="1"/>
          <p:nvPr/>
        </p:nvSpPr>
        <p:spPr>
          <a:xfrm>
            <a:off x="677334" y="5949757"/>
            <a:ext cx="109327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How do we identify the optimal set of functions to unit proof?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9AC31F-F66B-9075-F859-517F05464A03}"/>
              </a:ext>
            </a:extLst>
          </p:cNvPr>
          <p:cNvSpPr txBox="1"/>
          <p:nvPr/>
        </p:nvSpPr>
        <p:spPr>
          <a:xfrm>
            <a:off x="677334" y="5949757"/>
            <a:ext cx="109327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How do we derive correct models for unit proofs?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C6022C-4259-6968-6D7D-835576359BF3}"/>
              </a:ext>
            </a:extLst>
          </p:cNvPr>
          <p:cNvSpPr txBox="1"/>
          <p:nvPr/>
        </p:nvSpPr>
        <p:spPr>
          <a:xfrm>
            <a:off x="677334" y="5917690"/>
            <a:ext cx="109327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How do we identify and repair faults in unit proofs?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B5999-80BC-6F20-62AE-A02B2A75F954}"/>
              </a:ext>
            </a:extLst>
          </p:cNvPr>
          <p:cNvSpPr txBox="1"/>
          <p:nvPr/>
        </p:nvSpPr>
        <p:spPr>
          <a:xfrm>
            <a:off x="677333" y="5949756"/>
            <a:ext cx="109327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How do we keep unit proofs in sync with the verified code?</a:t>
            </a:r>
          </a:p>
        </p:txBody>
      </p:sp>
    </p:spTree>
    <p:extLst>
      <p:ext uri="{BB962C8B-B14F-4D97-AF65-F5344CB8AC3E}">
        <p14:creationId xmlns:p14="http://schemas.microsoft.com/office/powerpoint/2010/main" val="417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10" grpId="0"/>
      <p:bldP spid="10" grpId="1"/>
      <p:bldP spid="9" grpId="0"/>
      <p:bldP spid="9" grpId="1"/>
      <p:bldP spid="11" grpId="0"/>
      <p:bldP spid="11" grpId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0BA9C-3AE7-0A9F-538A-6E51C32A2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34A7-F63D-AB50-6BF9-E21D929C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87" y="176589"/>
            <a:ext cx="11316878" cy="1333418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pic>
        <p:nvPicPr>
          <p:cNvPr id="4" name="Picture 3" descr="A person sitting at a computer&#10;&#10;AI-generated content may be incorrect.">
            <a:extLst>
              <a:ext uri="{FF2B5EF4-FFF2-40B4-BE49-F238E27FC236}">
                <a16:creationId xmlns:a16="http://schemas.microsoft.com/office/drawing/2014/main" id="{6DA08984-926C-AB03-3A09-D51EBC023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15" y="2843753"/>
            <a:ext cx="5301499" cy="3668599"/>
          </a:xfrm>
          <a:prstGeom prst="rect">
            <a:avLst/>
          </a:prstGeom>
        </p:spPr>
      </p:pic>
      <p:pic>
        <p:nvPicPr>
          <p:cNvPr id="5" name="Picture 4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540DBC66-3B95-E083-5F51-037029277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750" y="2471064"/>
            <a:ext cx="1410375" cy="14958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2FE719-5FA7-9577-DDC0-73883D42BFC6}"/>
              </a:ext>
            </a:extLst>
          </p:cNvPr>
          <p:cNvSpPr txBox="1"/>
          <p:nvPr/>
        </p:nvSpPr>
        <p:spPr>
          <a:xfrm>
            <a:off x="8342966" y="4002936"/>
            <a:ext cx="18319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/>
              <a:t>Preprint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28E6E-D8D7-A8FC-884D-CD50A0F816ED}"/>
              </a:ext>
            </a:extLst>
          </p:cNvPr>
          <p:cNvSpPr txBox="1"/>
          <p:nvPr/>
        </p:nvSpPr>
        <p:spPr>
          <a:xfrm>
            <a:off x="683442" y="1272618"/>
            <a:ext cx="103160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/>
              <a:t>Unit Proofing  democratizes code-level verification. </a:t>
            </a:r>
            <a:endParaRPr lang="en-US"/>
          </a:p>
          <a:p>
            <a:r>
              <a:rPr lang="en-US" sz="3600"/>
              <a:t>Let's automate it!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BCDE7-5A2E-45D5-9A65-579E8583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 descr="A logo for a university&#10;&#10;AI-generated content may be incorrect.">
            <a:extLst>
              <a:ext uri="{FF2B5EF4-FFF2-40B4-BE49-F238E27FC236}">
                <a16:creationId xmlns:a16="http://schemas.microsoft.com/office/drawing/2014/main" id="{AF7C086F-0DD4-4B82-3DE9-D42FAC0BC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169" y="5542944"/>
            <a:ext cx="1139743" cy="90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15">
            <a:extLst>
              <a:ext uri="{FF2B5EF4-FFF2-40B4-BE49-F238E27FC236}">
                <a16:creationId xmlns:a16="http://schemas.microsoft.com/office/drawing/2014/main" id="{7F0604B6-F6C4-41E1-360C-392EE3715EDC}"/>
              </a:ext>
            </a:extLst>
          </p:cNvPr>
          <p:cNvSpPr txBox="1"/>
          <p:nvPr/>
        </p:nvSpPr>
        <p:spPr>
          <a:xfrm>
            <a:off x="8342761" y="5545260"/>
            <a:ext cx="2784971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Paschal Amusuo</a:t>
            </a:r>
          </a:p>
          <a:p>
            <a:r>
              <a:rPr lang="en-US" sz="2000"/>
              <a:t>Pamusuo@purdue.edu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C9BBCDA3-DCFC-95AB-BFB5-CE4C36F3BF85}"/>
              </a:ext>
            </a:extLst>
          </p:cNvPr>
          <p:cNvSpPr txBox="1"/>
          <p:nvPr/>
        </p:nvSpPr>
        <p:spPr>
          <a:xfrm>
            <a:off x="7251615" y="4715884"/>
            <a:ext cx="3743804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>
                <a:latin typeface="Dreaming Outloud Script Pro"/>
                <a:cs typeface="Dreaming Outloud Script Pro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7138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9EF7-FBFF-C377-B03B-D364E8C0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Bonus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17BE1-4811-6545-6644-95C9963F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45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507</Words>
  <Application>Microsoft Macintosh PowerPoint</Application>
  <PresentationFormat>Widescreen</PresentationFormat>
  <Paragraphs>93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Courier New</vt:lpstr>
      <vt:lpstr>Dreaming Outloud Script Pro</vt:lpstr>
      <vt:lpstr>office theme</vt:lpstr>
      <vt:lpstr>A Unit Proofing Framework for Code-level Verification: A Research Agenda</vt:lpstr>
      <vt:lpstr>Increased Recognition for Formal Methods in SE</vt:lpstr>
      <vt:lpstr>Major Organizations are Adopting Formal Methods</vt:lpstr>
      <vt:lpstr>Code-level Verification using Specifications</vt:lpstr>
      <vt:lpstr>Unit Proofing: Engineering Activity for Scaling Bounded Model Checking</vt:lpstr>
      <vt:lpstr>Does Unit Proofing Work? An audit of AWS </vt:lpstr>
      <vt:lpstr>Our Research Agenda: A Unit Proofing Framework</vt:lpstr>
      <vt:lpstr>Conclusion</vt:lpstr>
      <vt:lpstr>Bonus Slides</vt:lpstr>
      <vt:lpstr>Code-level Defects – Security Attacks</vt:lpstr>
      <vt:lpstr>Bounded Model Checking (BMC)</vt:lpstr>
      <vt:lpstr>Does Unit Proofing Work?</vt:lpstr>
      <vt:lpstr>Evaluating Unit Proofs: Implications</vt:lpstr>
      <vt:lpstr>Unit Proofing: Open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Davis, James C</cp:lastModifiedBy>
  <cp:revision>5</cp:revision>
  <dcterms:created xsi:type="dcterms:W3CDTF">2013-07-15T20:26:40Z</dcterms:created>
  <dcterms:modified xsi:type="dcterms:W3CDTF">2025-04-30T22:03:27Z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606f69-b0ae-4874-be30-7d43a3c7be10_Enabled">
    <vt:lpwstr>true</vt:lpwstr>
  </property>
  <property fmtid="{D5CDD505-2E9C-101B-9397-08002B2CF9AE}" pid="3" name="MSIP_Label_f7606f69-b0ae-4874-be30-7d43a3c7be10_SetDate">
    <vt:lpwstr>2025-04-28T15:09:59Z</vt:lpwstr>
  </property>
  <property fmtid="{D5CDD505-2E9C-101B-9397-08002B2CF9AE}" pid="4" name="MSIP_Label_f7606f69-b0ae-4874-be30-7d43a3c7be10_Method">
    <vt:lpwstr>Standard</vt:lpwstr>
  </property>
  <property fmtid="{D5CDD505-2E9C-101B-9397-08002B2CF9AE}" pid="5" name="MSIP_Label_f7606f69-b0ae-4874-be30-7d43a3c7be10_Name">
    <vt:lpwstr>defa4170-0d19-0005-0001-bc88714345d2</vt:lpwstr>
  </property>
  <property fmtid="{D5CDD505-2E9C-101B-9397-08002B2CF9AE}" pid="6" name="MSIP_Label_f7606f69-b0ae-4874-be30-7d43a3c7be10_SiteId">
    <vt:lpwstr>4130bd39-7c53-419c-b1e5-8758d6d63f21</vt:lpwstr>
  </property>
  <property fmtid="{D5CDD505-2E9C-101B-9397-08002B2CF9AE}" pid="7" name="MSIP_Label_f7606f69-b0ae-4874-be30-7d43a3c7be10_ActionId">
    <vt:lpwstr>ac47ab76-565c-4b6b-bf46-4e259d82926c</vt:lpwstr>
  </property>
  <property fmtid="{D5CDD505-2E9C-101B-9397-08002B2CF9AE}" pid="8" name="MSIP_Label_f7606f69-b0ae-4874-be30-7d43a3c7be10_ContentBits">
    <vt:lpwstr>0</vt:lpwstr>
  </property>
  <property fmtid="{D5CDD505-2E9C-101B-9397-08002B2CF9AE}" pid="9" name="MSIP_Label_f7606f69-b0ae-4874-be30-7d43a3c7be10_Tag">
    <vt:lpwstr>10, 3, 0, 2</vt:lpwstr>
  </property>
</Properties>
</file>