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notesMasterIdLst>
    <p:notesMasterId r:id="rId22"/>
  </p:notesMasterIdLst>
  <p:sldIdLst>
    <p:sldId id="281" r:id="rId2"/>
    <p:sldId id="279" r:id="rId3"/>
    <p:sldId id="280" r:id="rId4"/>
    <p:sldId id="284" r:id="rId5"/>
    <p:sldId id="287" r:id="rId6"/>
    <p:sldId id="263" r:id="rId7"/>
    <p:sldId id="277" r:id="rId8"/>
    <p:sldId id="264" r:id="rId9"/>
    <p:sldId id="275" r:id="rId10"/>
    <p:sldId id="266" r:id="rId11"/>
    <p:sldId id="267" r:id="rId12"/>
    <p:sldId id="274" r:id="rId13"/>
    <p:sldId id="268" r:id="rId14"/>
    <p:sldId id="269" r:id="rId15"/>
    <p:sldId id="270" r:id="rId16"/>
    <p:sldId id="271" r:id="rId17"/>
    <p:sldId id="272" r:id="rId18"/>
    <p:sldId id="273" r:id="rId19"/>
    <p:sldId id="276" r:id="rId20"/>
    <p:sldId id="278"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AEA20F-606A-7D41-B775-36E9F9EAEE46}" v="3" dt="2025-08-20T15:56:12.656"/>
  </p1510:revLst>
</p1510:revInfo>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91" autoAdjust="0"/>
    <p:restoredTop sz="85034"/>
  </p:normalViewPr>
  <p:slideViewPr>
    <p:cSldViewPr snapToGrid="0" snapToObjects="1">
      <p:cViewPr varScale="1">
        <p:scale>
          <a:sx n="103" d="100"/>
          <a:sy n="103" d="100"/>
        </p:scale>
        <p:origin x="2392" y="184"/>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C Davis" userId="84778d94-b1cc-4a48-87ce-749e1d7d6e72" providerId="ADAL" clId="{184774F8-66FE-589C-AE1E-89FB2E64E974}"/>
    <pc:docChg chg="delSld">
      <pc:chgData name="James C Davis" userId="84778d94-b1cc-4a48-87ce-749e1d7d6e72" providerId="ADAL" clId="{184774F8-66FE-589C-AE1E-89FB2E64E974}" dt="2025-08-20T15:56:05.989" v="0" actId="2696"/>
      <pc:docMkLst>
        <pc:docMk/>
      </pc:docMkLst>
      <pc:sldChg chg="del">
        <pc:chgData name="James C Davis" userId="84778d94-b1cc-4a48-87ce-749e1d7d6e72" providerId="ADAL" clId="{184774F8-66FE-589C-AE1E-89FB2E64E974}" dt="2025-08-20T15:56:05.989" v="0" actId="2696"/>
        <pc:sldMkLst>
          <pc:docMk/>
          <pc:sldMk cId="2977100392" sldId="283"/>
        </pc:sldMkLst>
      </pc:sldChg>
    </pc:docChg>
  </pc:docChgLst>
  <pc:docChgLst>
    <pc:chgData name="Davis, James C" userId="84778d94-b1cc-4a48-87ce-749e1d7d6e72" providerId="ADAL" clId="{83A373D7-B8CF-3449-ACF5-B4038625C21E}"/>
    <pc:docChg chg="undo custSel addSld delSld modSld sldOrd">
      <pc:chgData name="Davis, James C" userId="84778d94-b1cc-4a48-87ce-749e1d7d6e72" providerId="ADAL" clId="{83A373D7-B8CF-3449-ACF5-B4038625C21E}" dt="2021-11-18T21:46:10.026" v="2120" actId="2696"/>
      <pc:docMkLst>
        <pc:docMk/>
      </pc:docMkLst>
      <pc:sldChg chg="delSp modSp mod delAnim">
        <pc:chgData name="Davis, James C" userId="84778d94-b1cc-4a48-87ce-749e1d7d6e72" providerId="ADAL" clId="{83A373D7-B8CF-3449-ACF5-B4038625C21E}" dt="2021-11-11T15:39:44.097" v="890" actId="478"/>
        <pc:sldMkLst>
          <pc:docMk/>
          <pc:sldMk cId="681153070" sldId="263"/>
        </pc:sldMkLst>
      </pc:sldChg>
      <pc:sldChg chg="delSp mod delAnim">
        <pc:chgData name="Davis, James C" userId="84778d94-b1cc-4a48-87ce-749e1d7d6e72" providerId="ADAL" clId="{83A373D7-B8CF-3449-ACF5-B4038625C21E}" dt="2021-11-11T15:39:48.758" v="892" actId="478"/>
        <pc:sldMkLst>
          <pc:docMk/>
          <pc:sldMk cId="4268083898" sldId="264"/>
        </pc:sldMkLst>
      </pc:sldChg>
      <pc:sldChg chg="delSp mod delAnim">
        <pc:chgData name="Davis, James C" userId="84778d94-b1cc-4a48-87ce-749e1d7d6e72" providerId="ADAL" clId="{83A373D7-B8CF-3449-ACF5-B4038625C21E}" dt="2021-11-11T15:39:52.569" v="894" actId="478"/>
        <pc:sldMkLst>
          <pc:docMk/>
          <pc:sldMk cId="2558978330" sldId="266"/>
        </pc:sldMkLst>
      </pc:sldChg>
      <pc:sldChg chg="delSp mod delAnim">
        <pc:chgData name="Davis, James C" userId="84778d94-b1cc-4a48-87ce-749e1d7d6e72" providerId="ADAL" clId="{83A373D7-B8CF-3449-ACF5-B4038625C21E}" dt="2021-11-11T15:39:54.650" v="895" actId="478"/>
        <pc:sldMkLst>
          <pc:docMk/>
          <pc:sldMk cId="3988112376" sldId="267"/>
        </pc:sldMkLst>
      </pc:sldChg>
      <pc:sldChg chg="delSp mod delAnim">
        <pc:chgData name="Davis, James C" userId="84778d94-b1cc-4a48-87ce-749e1d7d6e72" providerId="ADAL" clId="{83A373D7-B8CF-3449-ACF5-B4038625C21E}" dt="2021-11-11T15:39:59.161" v="897" actId="478"/>
        <pc:sldMkLst>
          <pc:docMk/>
          <pc:sldMk cId="3289087141" sldId="268"/>
        </pc:sldMkLst>
      </pc:sldChg>
      <pc:sldChg chg="delSp mod delAnim">
        <pc:chgData name="Davis, James C" userId="84778d94-b1cc-4a48-87ce-749e1d7d6e72" providerId="ADAL" clId="{83A373D7-B8CF-3449-ACF5-B4038625C21E}" dt="2021-11-11T15:40:01.075" v="898" actId="478"/>
        <pc:sldMkLst>
          <pc:docMk/>
          <pc:sldMk cId="1022499188" sldId="269"/>
        </pc:sldMkLst>
      </pc:sldChg>
      <pc:sldChg chg="delSp mod delAnim">
        <pc:chgData name="Davis, James C" userId="84778d94-b1cc-4a48-87ce-749e1d7d6e72" providerId="ADAL" clId="{83A373D7-B8CF-3449-ACF5-B4038625C21E}" dt="2021-11-11T15:40:03.225" v="899" actId="478"/>
        <pc:sldMkLst>
          <pc:docMk/>
          <pc:sldMk cId="242450706" sldId="270"/>
        </pc:sldMkLst>
      </pc:sldChg>
      <pc:sldChg chg="delSp mod delAnim">
        <pc:chgData name="Davis, James C" userId="84778d94-b1cc-4a48-87ce-749e1d7d6e72" providerId="ADAL" clId="{83A373D7-B8CF-3449-ACF5-B4038625C21E}" dt="2021-11-11T15:40:05.348" v="900" actId="478"/>
        <pc:sldMkLst>
          <pc:docMk/>
          <pc:sldMk cId="654891243" sldId="271"/>
        </pc:sldMkLst>
      </pc:sldChg>
      <pc:sldChg chg="delSp mod delAnim">
        <pc:chgData name="Davis, James C" userId="84778d94-b1cc-4a48-87ce-749e1d7d6e72" providerId="ADAL" clId="{83A373D7-B8CF-3449-ACF5-B4038625C21E}" dt="2021-11-11T15:40:07.557" v="901" actId="478"/>
        <pc:sldMkLst>
          <pc:docMk/>
          <pc:sldMk cId="1298463787" sldId="272"/>
        </pc:sldMkLst>
      </pc:sldChg>
      <pc:sldChg chg="delSp mod delAnim">
        <pc:chgData name="Davis, James C" userId="84778d94-b1cc-4a48-87ce-749e1d7d6e72" providerId="ADAL" clId="{83A373D7-B8CF-3449-ACF5-B4038625C21E}" dt="2021-11-11T15:40:10.040" v="902" actId="478"/>
        <pc:sldMkLst>
          <pc:docMk/>
          <pc:sldMk cId="2580816603" sldId="273"/>
        </pc:sldMkLst>
      </pc:sldChg>
      <pc:sldChg chg="delSp mod delAnim">
        <pc:chgData name="Davis, James C" userId="84778d94-b1cc-4a48-87ce-749e1d7d6e72" providerId="ADAL" clId="{83A373D7-B8CF-3449-ACF5-B4038625C21E}" dt="2021-11-11T15:39:56.226" v="896" actId="478"/>
        <pc:sldMkLst>
          <pc:docMk/>
          <pc:sldMk cId="1842542153" sldId="274"/>
        </pc:sldMkLst>
      </pc:sldChg>
      <pc:sldChg chg="delSp mod delAnim">
        <pc:chgData name="Davis, James C" userId="84778d94-b1cc-4a48-87ce-749e1d7d6e72" providerId="ADAL" clId="{83A373D7-B8CF-3449-ACF5-B4038625C21E}" dt="2021-11-11T15:39:50.667" v="893" actId="478"/>
        <pc:sldMkLst>
          <pc:docMk/>
          <pc:sldMk cId="2708142487" sldId="275"/>
        </pc:sldMkLst>
      </pc:sldChg>
      <pc:sldChg chg="delSp mod delAnim">
        <pc:chgData name="Davis, James C" userId="84778d94-b1cc-4a48-87ce-749e1d7d6e72" providerId="ADAL" clId="{83A373D7-B8CF-3449-ACF5-B4038625C21E}" dt="2021-11-11T15:39:46.969" v="891" actId="478"/>
        <pc:sldMkLst>
          <pc:docMk/>
          <pc:sldMk cId="297791174" sldId="277"/>
        </pc:sldMkLst>
      </pc:sldChg>
      <pc:sldChg chg="addSp delSp modSp new mod ord modNotesTx">
        <pc:chgData name="Davis, James C" userId="84778d94-b1cc-4a48-87ce-749e1d7d6e72" providerId="ADAL" clId="{83A373D7-B8CF-3449-ACF5-B4038625C21E}" dt="2021-11-11T16:21:25.458" v="2114" actId="20577"/>
        <pc:sldMkLst>
          <pc:docMk/>
          <pc:sldMk cId="2413302939" sldId="279"/>
        </pc:sldMkLst>
      </pc:sldChg>
      <pc:sldChg chg="addSp delSp modSp add mod modNotesTx">
        <pc:chgData name="Davis, James C" userId="84778d94-b1cc-4a48-87ce-749e1d7d6e72" providerId="ADAL" clId="{83A373D7-B8CF-3449-ACF5-B4038625C21E}" dt="2021-11-10T16:31:07.311" v="882" actId="20577"/>
        <pc:sldMkLst>
          <pc:docMk/>
          <pc:sldMk cId="573741940" sldId="280"/>
        </pc:sldMkLst>
      </pc:sldChg>
      <pc:sldChg chg="addSp delSp modSp add mod ord delAnim modNotesTx">
        <pc:chgData name="Davis, James C" userId="84778d94-b1cc-4a48-87ce-749e1d7d6e72" providerId="ADAL" clId="{83A373D7-B8CF-3449-ACF5-B4038625C21E}" dt="2021-11-11T16:15:22.881" v="1274" actId="20577"/>
        <pc:sldMkLst>
          <pc:docMk/>
          <pc:sldMk cId="612329137" sldId="281"/>
        </pc:sldMkLst>
      </pc:sldChg>
      <pc:sldChg chg="addSp delSp modSp new del mod modClrScheme chgLayout">
        <pc:chgData name="Davis, James C" userId="84778d94-b1cc-4a48-87ce-749e1d7d6e72" providerId="ADAL" clId="{83A373D7-B8CF-3449-ACF5-B4038625C21E}" dt="2021-11-18T21:46:06.687" v="2117" actId="2696"/>
        <pc:sldMkLst>
          <pc:docMk/>
          <pc:sldMk cId="1651265141" sldId="282"/>
        </pc:sldMkLst>
      </pc:sldChg>
      <pc:sldChg chg="add">
        <pc:chgData name="Davis, James C" userId="84778d94-b1cc-4a48-87ce-749e1d7d6e72" providerId="ADAL" clId="{83A373D7-B8CF-3449-ACF5-B4038625C21E}" dt="2021-11-18T21:46:08.994" v="2119"/>
        <pc:sldMkLst>
          <pc:docMk/>
          <pc:sldMk cId="2977100392" sldId="283"/>
        </pc:sldMkLst>
      </pc:sldChg>
      <pc:sldChg chg="add del">
        <pc:chgData name="Davis, James C" userId="84778d94-b1cc-4a48-87ce-749e1d7d6e72" providerId="ADAL" clId="{83A373D7-B8CF-3449-ACF5-B4038625C21E}" dt="2021-11-18T21:46:08.155" v="2118" actId="2696"/>
        <pc:sldMkLst>
          <pc:docMk/>
          <pc:sldMk cId="3131660284" sldId="283"/>
        </pc:sldMkLst>
      </pc:sldChg>
      <pc:sldChg chg="addSp delSp modSp new del mod modClrScheme modAnim chgLayout">
        <pc:chgData name="Davis, James C" userId="84778d94-b1cc-4a48-87ce-749e1d7d6e72" providerId="ADAL" clId="{83A373D7-B8CF-3449-ACF5-B4038625C21E}" dt="2021-11-11T15:45:00.489" v="1176" actId="2696"/>
        <pc:sldMkLst>
          <pc:docMk/>
          <pc:sldMk cId="4177096509" sldId="283"/>
        </pc:sldMkLst>
      </pc:sldChg>
      <pc:sldChg chg="addSp delSp modSp add mod modNotesTx">
        <pc:chgData name="Davis, James C" userId="84778d94-b1cc-4a48-87ce-749e1d7d6e72" providerId="ADAL" clId="{83A373D7-B8CF-3449-ACF5-B4038625C21E}" dt="2021-11-11T16:20:50.864" v="2062" actId="1036"/>
        <pc:sldMkLst>
          <pc:docMk/>
          <pc:sldMk cId="1862304449" sldId="284"/>
        </pc:sldMkLst>
      </pc:sldChg>
      <pc:sldChg chg="addSp modSp new del modAnim">
        <pc:chgData name="Davis, James C" userId="84778d94-b1cc-4a48-87ce-749e1d7d6e72" providerId="ADAL" clId="{83A373D7-B8CF-3449-ACF5-B4038625C21E}" dt="2021-11-11T15:45:00.489" v="1176" actId="2696"/>
        <pc:sldMkLst>
          <pc:docMk/>
          <pc:sldMk cId="200526806" sldId="285"/>
        </pc:sldMkLst>
      </pc:sldChg>
      <pc:sldChg chg="delSp add del mod delAnim">
        <pc:chgData name="Davis, James C" userId="84778d94-b1cc-4a48-87ce-749e1d7d6e72" providerId="ADAL" clId="{83A373D7-B8CF-3449-ACF5-B4038625C21E}" dt="2021-11-18T21:46:04.771" v="2116" actId="2696"/>
        <pc:sldMkLst>
          <pc:docMk/>
          <pc:sldMk cId="4029809224" sldId="285"/>
        </pc:sldMkLst>
      </pc:sldChg>
      <pc:sldChg chg="addSp modSp new del modAnim">
        <pc:chgData name="Davis, James C" userId="84778d94-b1cc-4a48-87ce-749e1d7d6e72" providerId="ADAL" clId="{83A373D7-B8CF-3449-ACF5-B4038625C21E}" dt="2021-11-18T21:46:10.026" v="2120" actId="2696"/>
        <pc:sldMkLst>
          <pc:docMk/>
          <pc:sldMk cId="3841428690" sldId="286"/>
        </pc:sldMkLst>
      </pc:sldChg>
      <pc:sldChg chg="add">
        <pc:chgData name="Davis, James C" userId="84778d94-b1cc-4a48-87ce-749e1d7d6e72" providerId="ADAL" clId="{83A373D7-B8CF-3449-ACF5-B4038625C21E}" dt="2021-11-11T15:45:08.297" v="1178"/>
        <pc:sldMkLst>
          <pc:docMk/>
          <pc:sldMk cId="4199200576" sldId="28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37EFA7-3D45-074E-B445-56824BA567DF}" type="datetimeFigureOut">
              <a:rPr lang="en-US" smtClean="0"/>
              <a:t>8/20/25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200E76-0BF1-C349-896B-03AA41C04140}" type="slidenum">
              <a:rPr lang="en-US" smtClean="0"/>
              <a:t>‹#›</a:t>
            </a:fld>
            <a:endParaRPr lang="en-US"/>
          </a:p>
        </p:txBody>
      </p:sp>
    </p:spTree>
    <p:extLst>
      <p:ext uri="{BB962C8B-B14F-4D97-AF65-F5344CB8AC3E}">
        <p14:creationId xmlns:p14="http://schemas.microsoft.com/office/powerpoint/2010/main" val="743621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ashburn.edu/academics/general-education-files/MGUDS.pdf"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Introductions</a:t>
            </a:r>
          </a:p>
        </p:txBody>
      </p:sp>
      <p:sp>
        <p:nvSpPr>
          <p:cNvPr id="4" name="Slide Number Placeholder 3"/>
          <p:cNvSpPr>
            <a:spLocks noGrp="1"/>
          </p:cNvSpPr>
          <p:nvPr>
            <p:ph type="sldNum" sz="quarter" idx="5"/>
          </p:nvPr>
        </p:nvSpPr>
        <p:spPr/>
        <p:txBody>
          <a:bodyPr/>
          <a:lstStyle/>
          <a:p>
            <a:fld id="{42200E76-0BF1-C349-896B-03AA41C04140}" type="slidenum">
              <a:rPr lang="en-US" smtClean="0"/>
              <a:t>1</a:t>
            </a:fld>
            <a:endParaRPr lang="en-US"/>
          </a:p>
        </p:txBody>
      </p:sp>
    </p:spTree>
    <p:extLst>
      <p:ext uri="{BB962C8B-B14F-4D97-AF65-F5344CB8AC3E}">
        <p14:creationId xmlns:p14="http://schemas.microsoft.com/office/powerpoint/2010/main" val="42384024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literature search, we summarized and analyzed our findings in three case-studies that could hopefully be used in a class-room setting. </a:t>
            </a:r>
          </a:p>
          <a:p>
            <a:endParaRPr lang="en-US" dirty="0"/>
          </a:p>
          <a:p>
            <a:r>
              <a:rPr lang="en-US" dirty="0"/>
              <a:t>The first case study touches the subject that appeared the most often in our literary search, and that is the subject of issues in multicultural teams. The purpose of this case study is to teach students about common problems that arise as a result of working in teams with teammates from other cultures. </a:t>
            </a:r>
          </a:p>
          <a:p>
            <a:endParaRPr lang="en-US" dirty="0"/>
          </a:p>
          <a:p>
            <a:r>
              <a:rPr lang="en-US" dirty="0"/>
              <a:t> First, the case study analyzes team conflict through common stereotypes and biases we can have of other cultures</a:t>
            </a:r>
          </a:p>
          <a:p>
            <a:r>
              <a:rPr lang="en-US" sz="1200" b="0" i="0" kern="1200" dirty="0">
                <a:solidFill>
                  <a:schemeClr val="tx1"/>
                </a:solidFill>
                <a:effectLst/>
                <a:latin typeface="+mn-lt"/>
                <a:ea typeface="+mn-ea"/>
                <a:cs typeface="+mn-cs"/>
              </a:rPr>
              <a:t>Our case study summarizes a series of papers about intercultural software engineering. We selected work by </a:t>
            </a:r>
            <a:r>
              <a:rPr lang="en-US" sz="1200" b="0" i="0" kern="1200" dirty="0" err="1">
                <a:solidFill>
                  <a:schemeClr val="tx1"/>
                </a:solidFill>
                <a:effectLst/>
                <a:latin typeface="+mn-lt"/>
                <a:ea typeface="+mn-ea"/>
                <a:cs typeface="+mn-cs"/>
              </a:rPr>
              <a:t>Matthiesen</a:t>
            </a:r>
            <a:r>
              <a:rPr lang="en-US" sz="1200" b="0" i="0" kern="1200" dirty="0">
                <a:solidFill>
                  <a:schemeClr val="tx1"/>
                </a:solidFill>
                <a:effectLst/>
                <a:latin typeface="+mn-lt"/>
                <a:ea typeface="+mn-ea"/>
                <a:cs typeface="+mn-cs"/>
              </a:rPr>
              <a:t>, who </a:t>
            </a:r>
            <a:r>
              <a:rPr lang="en-US" dirty="0"/>
              <a:t>talks about how even making conclusions with Hofstede’s dimensions can create biases and stereotypes.</a:t>
            </a:r>
          </a:p>
          <a:p>
            <a:r>
              <a:rPr lang="en-US" dirty="0"/>
              <a:t>And Wang and Zhang who explain that people often trust and don’t trust people from other cultures based on their past experiences with people from that culture.</a:t>
            </a:r>
          </a:p>
          <a:p>
            <a:endParaRPr lang="en-US" dirty="0"/>
          </a:p>
          <a:p>
            <a:r>
              <a:rPr lang="en-US" dirty="0"/>
              <a:t>Later we go into an analysis with Hofstede’s dimensions.</a:t>
            </a:r>
          </a:p>
          <a:p>
            <a:r>
              <a:rPr lang="en-US" dirty="0"/>
              <a:t>	we talk of </a:t>
            </a:r>
            <a:r>
              <a:rPr lang="en-US" dirty="0" err="1"/>
              <a:t>Alsenoosy</a:t>
            </a:r>
            <a:r>
              <a:rPr lang="en-US" dirty="0"/>
              <a:t> who compares Saudi </a:t>
            </a:r>
            <a:r>
              <a:rPr lang="en-US" dirty="0" err="1"/>
              <a:t>Arabias</a:t>
            </a:r>
            <a:r>
              <a:rPr lang="en-US" dirty="0"/>
              <a:t> dimensions to Australia and how it coincides with how each culture 	behaves in a team. </a:t>
            </a:r>
          </a:p>
          <a:p>
            <a:endParaRPr lang="en-US" dirty="0"/>
          </a:p>
          <a:p>
            <a:r>
              <a:rPr lang="en-US" dirty="0"/>
              <a:t>	and we talk about Borcher’s research and comparison on the differences between American, Indian, and </a:t>
            </a:r>
            <a:r>
              <a:rPr lang="en-US" dirty="0" err="1"/>
              <a:t>Japaneese</a:t>
            </a:r>
            <a:r>
              <a:rPr lang="en-US" dirty="0"/>
              <a:t> 	software developing teams</a:t>
            </a:r>
          </a:p>
          <a:p>
            <a:r>
              <a:rPr lang="en-US" dirty="0"/>
              <a:t>We also provide some solutions researchers have come up with to solve these issues.</a:t>
            </a:r>
          </a:p>
          <a:p>
            <a:r>
              <a:rPr lang="en-US" dirty="0"/>
              <a:t>	These researchers focused more on in-class exercises and projects such as an in-class time-zone exercise</a:t>
            </a:r>
          </a:p>
          <a:p>
            <a:r>
              <a:rPr lang="en-US" dirty="0"/>
              <a:t>	and a team project conducted by students in two different countries</a:t>
            </a:r>
          </a:p>
          <a:p>
            <a:endParaRPr lang="en-US" dirty="0"/>
          </a:p>
        </p:txBody>
      </p:sp>
      <p:sp>
        <p:nvSpPr>
          <p:cNvPr id="4" name="Slide Number Placeholder 3"/>
          <p:cNvSpPr>
            <a:spLocks noGrp="1"/>
          </p:cNvSpPr>
          <p:nvPr>
            <p:ph type="sldNum" sz="quarter" idx="5"/>
          </p:nvPr>
        </p:nvSpPr>
        <p:spPr/>
        <p:txBody>
          <a:bodyPr/>
          <a:lstStyle/>
          <a:p>
            <a:fld id="{42200E76-0BF1-C349-896B-03AA41C04140}" type="slidenum">
              <a:rPr lang="en-US" smtClean="0"/>
              <a:t>11</a:t>
            </a:fld>
            <a:endParaRPr lang="en-US"/>
          </a:p>
        </p:txBody>
      </p:sp>
    </p:spTree>
    <p:extLst>
      <p:ext uri="{BB962C8B-B14F-4D97-AF65-F5344CB8AC3E}">
        <p14:creationId xmlns:p14="http://schemas.microsoft.com/office/powerpoint/2010/main" val="3643930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all of our case studies we provide a set of discussion questions that facilitate reflection. </a:t>
            </a:r>
          </a:p>
          <a:p>
            <a:endParaRPr lang="en-US" dirty="0"/>
          </a:p>
          <a:p>
            <a:r>
              <a:rPr lang="en-US" dirty="0"/>
              <a:t>Here is one discussion question provided in the case study which asks the student to reflect on how they would handle difference in how they and a teammate perceive time</a:t>
            </a:r>
          </a:p>
        </p:txBody>
      </p:sp>
      <p:sp>
        <p:nvSpPr>
          <p:cNvPr id="4" name="Slide Number Placeholder 3"/>
          <p:cNvSpPr>
            <a:spLocks noGrp="1"/>
          </p:cNvSpPr>
          <p:nvPr>
            <p:ph type="sldNum" sz="quarter" idx="5"/>
          </p:nvPr>
        </p:nvSpPr>
        <p:spPr/>
        <p:txBody>
          <a:bodyPr/>
          <a:lstStyle/>
          <a:p>
            <a:fld id="{42200E76-0BF1-C349-896B-03AA41C04140}" type="slidenum">
              <a:rPr lang="en-US" smtClean="0"/>
              <a:t>12</a:t>
            </a:fld>
            <a:endParaRPr lang="en-US"/>
          </a:p>
        </p:txBody>
      </p:sp>
    </p:spTree>
    <p:extLst>
      <p:ext uri="{BB962C8B-B14F-4D97-AF65-F5344CB8AC3E}">
        <p14:creationId xmlns:p14="http://schemas.microsoft.com/office/powerpoint/2010/main" val="4268759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next case study explores how user interface preferences can differ between cultures, and how we can better adapt to these preferences when creating our interfaces. The goal of this case-study is to make the students aware of the need of culturally adaptable interfaces and to stimulate their creative ideas to solve the current interface issues.</a:t>
            </a:r>
          </a:p>
          <a:p>
            <a:endParaRPr lang="en-US" dirty="0"/>
          </a:p>
          <a:p>
            <a:r>
              <a:rPr lang="en-US" dirty="0"/>
              <a:t>The main focus of this case study is this program called MOCCA which stands for “Modeling Culture for Cultural Adaptivity” which was a result of a study conducted by , Reinecke, and Bernstein . The program provides the user with a survey where they can input all the countries they ever lived in and then will generates an interface based on that input. MOCCA can generate three different versions of eight different interface aspects such as color, and density. The versions are determined based on if the countries the user inputted score high medium or low on different Hofstede dimensions</a:t>
            </a:r>
          </a:p>
          <a:p>
            <a:endParaRPr lang="en-US" dirty="0"/>
          </a:p>
          <a:p>
            <a:r>
              <a:rPr lang="en-US" dirty="0"/>
              <a:t>Examples:</a:t>
            </a:r>
          </a:p>
        </p:txBody>
      </p:sp>
      <p:sp>
        <p:nvSpPr>
          <p:cNvPr id="4" name="Slide Number Placeholder 3"/>
          <p:cNvSpPr>
            <a:spLocks noGrp="1"/>
          </p:cNvSpPr>
          <p:nvPr>
            <p:ph type="sldNum" sz="quarter" idx="5"/>
          </p:nvPr>
        </p:nvSpPr>
        <p:spPr/>
        <p:txBody>
          <a:bodyPr/>
          <a:lstStyle/>
          <a:p>
            <a:fld id="{42200E76-0BF1-C349-896B-03AA41C04140}" type="slidenum">
              <a:rPr lang="en-US" smtClean="0"/>
              <a:t>13</a:t>
            </a:fld>
            <a:endParaRPr lang="en-US"/>
          </a:p>
        </p:txBody>
      </p:sp>
    </p:spTree>
    <p:extLst>
      <p:ext uri="{BB962C8B-B14F-4D97-AF65-F5344CB8AC3E}">
        <p14:creationId xmlns:p14="http://schemas.microsoft.com/office/powerpoint/2010/main" val="1677900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long term orientation</a:t>
            </a:r>
          </a:p>
        </p:txBody>
      </p:sp>
      <p:sp>
        <p:nvSpPr>
          <p:cNvPr id="4" name="Slide Number Placeholder 3"/>
          <p:cNvSpPr>
            <a:spLocks noGrp="1"/>
          </p:cNvSpPr>
          <p:nvPr>
            <p:ph type="sldNum" sz="quarter" idx="5"/>
          </p:nvPr>
        </p:nvSpPr>
        <p:spPr/>
        <p:txBody>
          <a:bodyPr/>
          <a:lstStyle/>
          <a:p>
            <a:fld id="{42200E76-0BF1-C349-896B-03AA41C04140}" type="slidenum">
              <a:rPr lang="en-US" smtClean="0"/>
              <a:t>14</a:t>
            </a:fld>
            <a:endParaRPr lang="en-US"/>
          </a:p>
        </p:txBody>
      </p:sp>
    </p:spTree>
    <p:extLst>
      <p:ext uri="{BB962C8B-B14F-4D97-AF65-F5344CB8AC3E}">
        <p14:creationId xmlns:p14="http://schemas.microsoft.com/office/powerpoint/2010/main" val="2168594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Here, the first question is challenging the students to apply their technical engineering training to improve the design of this culturally-aware system, and the second one is inviting students to broaden their thinking about what constitutes a good interface for the systems they build.</a:t>
            </a:r>
            <a:endParaRPr lang="en-US" dirty="0"/>
          </a:p>
        </p:txBody>
      </p:sp>
      <p:sp>
        <p:nvSpPr>
          <p:cNvPr id="4" name="Slide Number Placeholder 3"/>
          <p:cNvSpPr>
            <a:spLocks noGrp="1"/>
          </p:cNvSpPr>
          <p:nvPr>
            <p:ph type="sldNum" sz="quarter" idx="5"/>
          </p:nvPr>
        </p:nvSpPr>
        <p:spPr/>
        <p:txBody>
          <a:bodyPr/>
          <a:lstStyle/>
          <a:p>
            <a:fld id="{42200E76-0BF1-C349-896B-03AA41C04140}" type="slidenum">
              <a:rPr lang="en-US" smtClean="0"/>
              <a:t>15</a:t>
            </a:fld>
            <a:endParaRPr lang="en-US"/>
          </a:p>
        </p:txBody>
      </p:sp>
    </p:spTree>
    <p:extLst>
      <p:ext uri="{BB962C8B-B14F-4D97-AF65-F5344CB8AC3E}">
        <p14:creationId xmlns:p14="http://schemas.microsoft.com/office/powerpoint/2010/main" val="27301115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took a different track for the last study </a:t>
            </a:r>
            <a:r>
              <a:rPr lang="en-US" dirty="0"/>
              <a:t>and focused on a different aspect of culture: religion. Specifically, the goal of this case study is to educate the students about orthodox Judaism and their restrictions on smart phones, and to provide an example of a more technical solution of a cultural inclusive system with much back-end engineering. </a:t>
            </a:r>
          </a:p>
          <a:p>
            <a:endParaRPr lang="en-US" dirty="0"/>
          </a:p>
          <a:p>
            <a:r>
              <a:rPr lang="en-US" dirty="0"/>
              <a:t>We introduce the topic by looking at how technology is used in other aspects of orthodox Jews’ lives, like automated lights and timers to facilitate the practice of the Sabbath. And we mention some previous research regarding the debate of whether cellphones should be allowed at all for orthodox Jews.</a:t>
            </a:r>
          </a:p>
          <a:p>
            <a:endParaRPr lang="en-US" dirty="0"/>
          </a:p>
          <a:p>
            <a:r>
              <a:rPr lang="en-US" dirty="0"/>
              <a:t>In general, the engineering requirements for a smart phone would be:</a:t>
            </a:r>
          </a:p>
        </p:txBody>
      </p:sp>
      <p:sp>
        <p:nvSpPr>
          <p:cNvPr id="4" name="Slide Number Placeholder 3"/>
          <p:cNvSpPr>
            <a:spLocks noGrp="1"/>
          </p:cNvSpPr>
          <p:nvPr>
            <p:ph type="sldNum" sz="quarter" idx="5"/>
          </p:nvPr>
        </p:nvSpPr>
        <p:spPr/>
        <p:txBody>
          <a:bodyPr/>
          <a:lstStyle/>
          <a:p>
            <a:fld id="{42200E76-0BF1-C349-896B-03AA41C04140}" type="slidenum">
              <a:rPr lang="en-US" smtClean="0"/>
              <a:t>16</a:t>
            </a:fld>
            <a:endParaRPr lang="en-US"/>
          </a:p>
        </p:txBody>
      </p:sp>
    </p:spTree>
    <p:extLst>
      <p:ext uri="{BB962C8B-B14F-4D97-AF65-F5344CB8AC3E}">
        <p14:creationId xmlns:p14="http://schemas.microsoft.com/office/powerpoint/2010/main" val="31626072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few solutions exist fulfilling these engineering requirements. The solution we focus on in our case study is the </a:t>
            </a:r>
            <a:r>
              <a:rPr lang="en-US" dirty="0" err="1"/>
              <a:t>KosherOS</a:t>
            </a:r>
            <a:r>
              <a:rPr lang="en-US" dirty="0"/>
              <a:t> developed by </a:t>
            </a:r>
            <a:r>
              <a:rPr lang="en-US" dirty="0" err="1"/>
              <a:t>SafeTelecom</a:t>
            </a:r>
            <a:r>
              <a:rPr lang="en-US" dirty="0"/>
              <a:t>. Unlike the other solutions, </a:t>
            </a:r>
            <a:r>
              <a:rPr lang="en-US" dirty="0" err="1"/>
              <a:t>KosherOS</a:t>
            </a:r>
            <a:r>
              <a:rPr lang="en-US" dirty="0"/>
              <a:t> is not a filtering system on a cellphone, its its own operating system. Only a couple select devices can implement this OS. </a:t>
            </a:r>
          </a:p>
          <a:p>
            <a:endParaRPr lang="en-US" dirty="0"/>
          </a:p>
          <a:p>
            <a:r>
              <a:rPr lang="en-US" dirty="0"/>
              <a:t>In short, the phone is completely stripped of its old operating system, allowing only the certain applications that are allowed in the personalized app store to be downloaded. The image shows some of the available app stores to buy. Some are made specifically for Jewish schools and organizations.</a:t>
            </a:r>
          </a:p>
          <a:p>
            <a:endParaRPr lang="en-US" dirty="0"/>
          </a:p>
          <a:p>
            <a:r>
              <a:rPr lang="en-US" dirty="0"/>
              <a:t>We actually got to interview the head developer of Kosher OS. From the interview we were able to include some in-depth technical details of Kosher OS into the case study as well as some of the history and background of the OS</a:t>
            </a:r>
          </a:p>
        </p:txBody>
      </p:sp>
      <p:sp>
        <p:nvSpPr>
          <p:cNvPr id="4" name="Slide Number Placeholder 3"/>
          <p:cNvSpPr>
            <a:spLocks noGrp="1"/>
          </p:cNvSpPr>
          <p:nvPr>
            <p:ph type="sldNum" sz="quarter" idx="5"/>
          </p:nvPr>
        </p:nvSpPr>
        <p:spPr/>
        <p:txBody>
          <a:bodyPr/>
          <a:lstStyle/>
          <a:p>
            <a:fld id="{42200E76-0BF1-C349-896B-03AA41C04140}" type="slidenum">
              <a:rPr lang="en-US" smtClean="0"/>
              <a:t>17</a:t>
            </a:fld>
            <a:endParaRPr lang="en-US"/>
          </a:p>
        </p:txBody>
      </p:sp>
    </p:spTree>
    <p:extLst>
      <p:ext uri="{BB962C8B-B14F-4D97-AF65-F5344CB8AC3E}">
        <p14:creationId xmlns:p14="http://schemas.microsoft.com/office/powerpoint/2010/main" val="21738025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Here, the first question asks the students to empathize with their users, while the second again challenges them to apply their technical engineering training</a:t>
            </a:r>
            <a:endParaRPr lang="en-US" dirty="0"/>
          </a:p>
        </p:txBody>
      </p:sp>
      <p:sp>
        <p:nvSpPr>
          <p:cNvPr id="4" name="Slide Number Placeholder 3"/>
          <p:cNvSpPr>
            <a:spLocks noGrp="1"/>
          </p:cNvSpPr>
          <p:nvPr>
            <p:ph type="sldNum" sz="quarter" idx="5"/>
          </p:nvPr>
        </p:nvSpPr>
        <p:spPr/>
        <p:txBody>
          <a:bodyPr/>
          <a:lstStyle/>
          <a:p>
            <a:fld id="{42200E76-0BF1-C349-896B-03AA41C04140}" type="slidenum">
              <a:rPr lang="en-US" smtClean="0"/>
              <a:t>18</a:t>
            </a:fld>
            <a:endParaRPr lang="en-US"/>
          </a:p>
        </p:txBody>
      </p:sp>
    </p:spTree>
    <p:extLst>
      <p:ext uri="{BB962C8B-B14F-4D97-AF65-F5344CB8AC3E}">
        <p14:creationId xmlns:p14="http://schemas.microsoft.com/office/powerpoint/2010/main" val="4161570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computing industry is culturally diverse as a result of outsourcing, offshoring, and immigration. Our graduates will be better engineers if they can understand the role of culture in engineering.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ECE has a packed curriculum, students learning circuits and electronics as well as software systems. Not much room for electives, and studying abroad is unusual. Looking for a way to incorporate intercultural competencies within the curriculum.</a:t>
            </a:r>
          </a:p>
          <a:p>
            <a:endParaRPr lang="en-US"/>
          </a:p>
          <a:p>
            <a:r>
              <a:rPr lang="en-US"/>
              <a:t>There has been a lot of conversation in the field about intercultural issues in software engineering teams, but I was not able to find educational material suitable for use in an undergraduate course.</a:t>
            </a:r>
          </a:p>
          <a:p>
            <a:endParaRPr lang="en-US"/>
          </a:p>
          <a:p>
            <a:r>
              <a:rPr lang="en-US"/>
              <a:t>I teach ECE 461. ~70 students each year.</a:t>
            </a:r>
          </a:p>
          <a:p>
            <a:endParaRPr lang="en-US"/>
          </a:p>
          <a:p>
            <a:r>
              <a:rPr lang="en-US"/>
              <a:t>Nicole and I worked together in Spring 2021 to develop a learning module for the course. We will be piloting it next week!</a:t>
            </a:r>
          </a:p>
        </p:txBody>
      </p:sp>
      <p:sp>
        <p:nvSpPr>
          <p:cNvPr id="4" name="Slide Number Placeholder 3"/>
          <p:cNvSpPr>
            <a:spLocks noGrp="1"/>
          </p:cNvSpPr>
          <p:nvPr>
            <p:ph type="sldNum" sz="quarter" idx="5"/>
          </p:nvPr>
        </p:nvSpPr>
        <p:spPr/>
        <p:txBody>
          <a:bodyPr/>
          <a:lstStyle/>
          <a:p>
            <a:fld id="{42200E76-0BF1-C349-896B-03AA41C04140}" type="slidenum">
              <a:rPr lang="en-US" smtClean="0"/>
              <a:t>2</a:t>
            </a:fld>
            <a:endParaRPr lang="en-US"/>
          </a:p>
        </p:txBody>
      </p:sp>
    </p:spTree>
    <p:extLst>
      <p:ext uri="{BB962C8B-B14F-4D97-AF65-F5344CB8AC3E}">
        <p14:creationId xmlns:p14="http://schemas.microsoft.com/office/powerpoint/2010/main" val="479861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MGUDS-S: </a:t>
            </a:r>
            <a:r>
              <a:rPr lang="en-US" sz="1200" b="0" i="0" u="none" strike="noStrike" kern="1200">
                <a:solidFill>
                  <a:schemeClr val="tx1"/>
                </a:solidFill>
                <a:effectLst/>
                <a:latin typeface="+mn-lt"/>
                <a:ea typeface="+mn-ea"/>
                <a:cs typeface="+mn-cs"/>
                <a:hlinkClick r:id="rId3"/>
              </a:rPr>
              <a:t>Miville-Guzman Universality-Diversity Scale</a:t>
            </a:r>
          </a:p>
          <a:p>
            <a:pPr marL="171450" indent="-171450">
              <a:buFontTx/>
              <a:buChar char="-"/>
            </a:pPr>
            <a:r>
              <a:rPr lang="en-US"/>
              <a:t>Short, validated survey instrument. Measures openness and comfort with differences.</a:t>
            </a:r>
          </a:p>
          <a:p>
            <a:pPr marL="171450" indent="-171450">
              <a:buFontTx/>
              <a:buChar char="-"/>
            </a:pPr>
            <a:endParaRPr lang="en-US"/>
          </a:p>
        </p:txBody>
      </p:sp>
      <p:sp>
        <p:nvSpPr>
          <p:cNvPr id="4" name="Slide Number Placeholder 3"/>
          <p:cNvSpPr>
            <a:spLocks noGrp="1"/>
          </p:cNvSpPr>
          <p:nvPr>
            <p:ph type="sldNum" sz="quarter" idx="5"/>
          </p:nvPr>
        </p:nvSpPr>
        <p:spPr/>
        <p:txBody>
          <a:bodyPr/>
          <a:lstStyle/>
          <a:p>
            <a:fld id="{42200E76-0BF1-C349-896B-03AA41C04140}" type="slidenum">
              <a:rPr lang="en-US" smtClean="0"/>
              <a:t>3</a:t>
            </a:fld>
            <a:endParaRPr lang="en-US"/>
          </a:p>
        </p:txBody>
      </p:sp>
    </p:spTree>
    <p:extLst>
      <p:ext uri="{BB962C8B-B14F-4D97-AF65-F5344CB8AC3E}">
        <p14:creationId xmlns:p14="http://schemas.microsoft.com/office/powerpoint/2010/main" val="3033456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ACIEE abstract has links to the modules – 2-4 pages each. They’re available on my website.</a:t>
            </a:r>
          </a:p>
        </p:txBody>
      </p:sp>
      <p:sp>
        <p:nvSpPr>
          <p:cNvPr id="4" name="Slide Number Placeholder 3"/>
          <p:cNvSpPr>
            <a:spLocks noGrp="1"/>
          </p:cNvSpPr>
          <p:nvPr>
            <p:ph type="sldNum" sz="quarter" idx="5"/>
          </p:nvPr>
        </p:nvSpPr>
        <p:spPr/>
        <p:txBody>
          <a:bodyPr/>
          <a:lstStyle/>
          <a:p>
            <a:fld id="{42200E76-0BF1-C349-896B-03AA41C04140}" type="slidenum">
              <a:rPr lang="en-US" smtClean="0"/>
              <a:t>4</a:t>
            </a:fld>
            <a:endParaRPr lang="en-US"/>
          </a:p>
        </p:txBody>
      </p:sp>
    </p:spTree>
    <p:extLst>
      <p:ext uri="{BB962C8B-B14F-4D97-AF65-F5344CB8AC3E}">
        <p14:creationId xmlns:p14="http://schemas.microsoft.com/office/powerpoint/2010/main" val="4286218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world is continuing to intertwine more and more because of technology, and, as a result, it is becoming more important to develop software engineering products that are culturally inclusive and acceptable. It is important to educate future software engineers about intercultural engineering, both in terms of requirements and in terms of engineering collaboration.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I’m Nicole </a:t>
            </a:r>
            <a:r>
              <a:rPr lang="en-US" sz="1200" b="0" i="0" kern="1200" dirty="0" err="1">
                <a:solidFill>
                  <a:schemeClr val="tx1"/>
                </a:solidFill>
                <a:effectLst/>
                <a:latin typeface="+mn-lt"/>
                <a:ea typeface="+mn-ea"/>
                <a:cs typeface="+mn-cs"/>
              </a:rPr>
              <a:t>Hornbrook</a:t>
            </a:r>
            <a:r>
              <a:rPr lang="en-US" sz="1200" b="0" i="0" kern="1200" dirty="0">
                <a:solidFill>
                  <a:schemeClr val="tx1"/>
                </a:solidFill>
                <a:effectLst/>
                <a:latin typeface="+mn-lt"/>
                <a:ea typeface="+mn-ea"/>
                <a:cs typeface="+mn-cs"/>
              </a:rPr>
              <a:t> and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And in this presentation we will be discussing three case studies we developed to help educate the next generation of software engineers to be more culturally aware and to stimulate their ideas in developing more culturally-inclusive products.</a:t>
            </a:r>
            <a:endParaRPr lang="en-US" dirty="0"/>
          </a:p>
        </p:txBody>
      </p:sp>
      <p:sp>
        <p:nvSpPr>
          <p:cNvPr id="4" name="Slide Number Placeholder 3"/>
          <p:cNvSpPr>
            <a:spLocks noGrp="1"/>
          </p:cNvSpPr>
          <p:nvPr>
            <p:ph type="sldNum" sz="quarter" idx="5"/>
          </p:nvPr>
        </p:nvSpPr>
        <p:spPr/>
        <p:txBody>
          <a:bodyPr/>
          <a:lstStyle/>
          <a:p>
            <a:fld id="{42200E76-0BF1-C349-896B-03AA41C04140}" type="slidenum">
              <a:rPr lang="en-US" smtClean="0"/>
              <a:t>6</a:t>
            </a:fld>
            <a:endParaRPr lang="en-US"/>
          </a:p>
        </p:txBody>
      </p:sp>
    </p:spTree>
    <p:extLst>
      <p:ext uri="{BB962C8B-B14F-4D97-AF65-F5344CB8AC3E}">
        <p14:creationId xmlns:p14="http://schemas.microsoft.com/office/powerpoint/2010/main" val="2824708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organized our project into three strategies or steps. First, we performed a systematic literature review. Some of which was targeted on Hofstede, and others on more specific cultural factors like religion. After the literature review we combined our findings into 3 case studies that describe a way in which culture impacts software engineering with additional reading and discussion questions</a:t>
            </a:r>
          </a:p>
        </p:txBody>
      </p:sp>
      <p:sp>
        <p:nvSpPr>
          <p:cNvPr id="4" name="Slide Number Placeholder 3"/>
          <p:cNvSpPr>
            <a:spLocks noGrp="1"/>
          </p:cNvSpPr>
          <p:nvPr>
            <p:ph type="sldNum" sz="quarter" idx="5"/>
          </p:nvPr>
        </p:nvSpPr>
        <p:spPr/>
        <p:txBody>
          <a:bodyPr/>
          <a:lstStyle/>
          <a:p>
            <a:fld id="{42200E76-0BF1-C349-896B-03AA41C04140}" type="slidenum">
              <a:rPr lang="en-US" smtClean="0"/>
              <a:t>7</a:t>
            </a:fld>
            <a:endParaRPr lang="en-US"/>
          </a:p>
        </p:txBody>
      </p:sp>
    </p:spTree>
    <p:extLst>
      <p:ext uri="{BB962C8B-B14F-4D97-AF65-F5344CB8AC3E}">
        <p14:creationId xmlns:p14="http://schemas.microsoft.com/office/powerpoint/2010/main" val="4279257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of our literary search was based on Hofstede’s cultural dimensions. Hofstede provides a very convenient way of explaining why certain cultures behave the way they do, and also allows us to consistently document cultural preferences. </a:t>
            </a:r>
          </a:p>
          <a:p>
            <a:endParaRPr lang="en-US" dirty="0"/>
          </a:p>
          <a:p>
            <a:r>
              <a:rPr lang="en-US" dirty="0"/>
              <a:t>This table was provided in our case study: “Culturally Appropriate Interfaces” to provide students a brief summary and example of Hofstede’s dimensions. The USA and China are used as examples as they are fairly opposite in almost all the dimensions.</a:t>
            </a:r>
          </a:p>
          <a:p>
            <a:endParaRPr lang="en-US" dirty="0"/>
          </a:p>
        </p:txBody>
      </p:sp>
      <p:sp>
        <p:nvSpPr>
          <p:cNvPr id="4" name="Slide Number Placeholder 3"/>
          <p:cNvSpPr>
            <a:spLocks noGrp="1"/>
          </p:cNvSpPr>
          <p:nvPr>
            <p:ph type="sldNum" sz="quarter" idx="5"/>
          </p:nvPr>
        </p:nvSpPr>
        <p:spPr/>
        <p:txBody>
          <a:bodyPr/>
          <a:lstStyle/>
          <a:p>
            <a:fld id="{42200E76-0BF1-C349-896B-03AA41C04140}" type="slidenum">
              <a:rPr lang="en-US" smtClean="0"/>
              <a:t>8</a:t>
            </a:fld>
            <a:endParaRPr lang="en-US"/>
          </a:p>
        </p:txBody>
      </p:sp>
    </p:spTree>
    <p:extLst>
      <p:ext uri="{BB962C8B-B14F-4D97-AF65-F5344CB8AC3E}">
        <p14:creationId xmlns:p14="http://schemas.microsoft.com/office/powerpoint/2010/main" val="410179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GEC project is a very similar project to ours in that </a:t>
            </a:r>
            <a:r>
              <a:rPr lang="en-US" dirty="0" err="1"/>
              <a:t>Jesiek</a:t>
            </a:r>
            <a:r>
              <a:rPr lang="en-US" dirty="0"/>
              <a:t> provides a number of scenarios posing cultural issues for students to analyze. </a:t>
            </a:r>
          </a:p>
          <a:p>
            <a:endParaRPr lang="en-US" dirty="0"/>
          </a:p>
          <a:p>
            <a:r>
              <a:rPr lang="en-US" dirty="0"/>
              <a:t>They can be implemented in various different ways. Some have multiple choice answers, some are short answer. </a:t>
            </a:r>
          </a:p>
          <a:p>
            <a:r>
              <a:rPr lang="en-US" dirty="0"/>
              <a:t>They can be used as a study abroad pre and post evaluation and as a in-class exercise.</a:t>
            </a:r>
          </a:p>
          <a:p>
            <a:endParaRPr lang="en-US" dirty="0"/>
          </a:p>
          <a:p>
            <a:r>
              <a:rPr lang="en-US" dirty="0"/>
              <a:t>Differences:</a:t>
            </a:r>
          </a:p>
          <a:p>
            <a:r>
              <a:rPr lang="en-US" dirty="0"/>
              <a:t>The GEC project has scenarios in all different engineering fields,</a:t>
            </a:r>
          </a:p>
          <a:p>
            <a:r>
              <a:rPr lang="en-US" dirty="0"/>
              <a:t>It also focusses on the team-interaction/culture conflicts between people of different cultures</a:t>
            </a:r>
          </a:p>
          <a:p>
            <a:endParaRPr lang="en-US" dirty="0"/>
          </a:p>
          <a:p>
            <a:r>
              <a:rPr lang="en-US" dirty="0"/>
              <a:t>Our project wants to dig deeper into the specific topic of software engineering, and look at more the technical issues raised by cultural differences</a:t>
            </a:r>
          </a:p>
        </p:txBody>
      </p:sp>
      <p:sp>
        <p:nvSpPr>
          <p:cNvPr id="4" name="Slide Number Placeholder 3"/>
          <p:cNvSpPr>
            <a:spLocks noGrp="1"/>
          </p:cNvSpPr>
          <p:nvPr>
            <p:ph type="sldNum" sz="quarter" idx="5"/>
          </p:nvPr>
        </p:nvSpPr>
        <p:spPr/>
        <p:txBody>
          <a:bodyPr/>
          <a:lstStyle/>
          <a:p>
            <a:fld id="{42200E76-0BF1-C349-896B-03AA41C04140}" type="slidenum">
              <a:rPr lang="en-US" smtClean="0"/>
              <a:t>9</a:t>
            </a:fld>
            <a:endParaRPr lang="en-US"/>
          </a:p>
        </p:txBody>
      </p:sp>
    </p:spTree>
    <p:extLst>
      <p:ext uri="{BB962C8B-B14F-4D97-AF65-F5344CB8AC3E}">
        <p14:creationId xmlns:p14="http://schemas.microsoft.com/office/powerpoint/2010/main" val="2259853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stated before, we started the project by doing a systematic literature search through prestigious publication venues in computing. Since Hofstede’s work is cited often, we decided to search specifically for papers citing Hofstede to see what kind of research relating to software engineering already exists</a:t>
            </a:r>
          </a:p>
          <a:p>
            <a:endParaRPr lang="en-US" dirty="0"/>
          </a:p>
          <a:p>
            <a:r>
              <a:rPr lang="en-US" dirty="0"/>
              <a:t>This table summarizes our findings. It is obvious from this table, that Hofstede’s dimensions have been used to research topics such as teamwork and user interfaces, but not hardly at all used in research relating to more back-end software and computer hardware topics</a:t>
            </a:r>
          </a:p>
          <a:p>
            <a:endParaRPr lang="en-US" dirty="0"/>
          </a:p>
          <a:p>
            <a:r>
              <a:rPr lang="en-US" sz="1200" b="0" i="0" kern="1200" dirty="0">
                <a:solidFill>
                  <a:schemeClr val="tx1"/>
                </a:solidFill>
                <a:effectLst/>
                <a:latin typeface="+mn-lt"/>
                <a:ea typeface="+mn-ea"/>
                <a:cs typeface="+mn-cs"/>
              </a:rPr>
              <a:t>We also search each publication venue for Nisbet as his work on measuring psychological differences between eastern and western cultures is also cited a lot, but the number of papers in these venues that cited Nisbet was even smaller than Hofstede.</a:t>
            </a:r>
            <a:endParaRPr lang="en-US" dirty="0"/>
          </a:p>
        </p:txBody>
      </p:sp>
      <p:sp>
        <p:nvSpPr>
          <p:cNvPr id="4" name="Slide Number Placeholder 3"/>
          <p:cNvSpPr>
            <a:spLocks noGrp="1"/>
          </p:cNvSpPr>
          <p:nvPr>
            <p:ph type="sldNum" sz="quarter" idx="5"/>
          </p:nvPr>
        </p:nvSpPr>
        <p:spPr/>
        <p:txBody>
          <a:bodyPr/>
          <a:lstStyle/>
          <a:p>
            <a:fld id="{42200E76-0BF1-C349-896B-03AA41C04140}" type="slidenum">
              <a:rPr lang="en-US" smtClean="0"/>
              <a:t>10</a:t>
            </a:fld>
            <a:endParaRPr lang="en-US"/>
          </a:p>
        </p:txBody>
      </p:sp>
    </p:spTree>
    <p:extLst>
      <p:ext uri="{BB962C8B-B14F-4D97-AF65-F5344CB8AC3E}">
        <p14:creationId xmlns:p14="http://schemas.microsoft.com/office/powerpoint/2010/main" val="25496219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simple">
    <p:spTree>
      <p:nvGrpSpPr>
        <p:cNvPr id="1" name=""/>
        <p:cNvGrpSpPr/>
        <p:nvPr/>
      </p:nvGrpSpPr>
      <p:grpSpPr>
        <a:xfrm>
          <a:off x="0" y="0"/>
          <a:ext cx="0" cy="0"/>
          <a:chOff x="0" y="0"/>
          <a:chExt cx="0" cy="0"/>
        </a:xfrm>
      </p:grpSpPr>
      <p:sp>
        <p:nvSpPr>
          <p:cNvPr id="251918" name="Rectangle 14"/>
          <p:cNvSpPr>
            <a:spLocks noGrp="1" noChangeArrowheads="1"/>
          </p:cNvSpPr>
          <p:nvPr>
            <p:ph type="subTitle" idx="1"/>
          </p:nvPr>
        </p:nvSpPr>
        <p:spPr>
          <a:xfrm>
            <a:off x="1308100" y="3235325"/>
            <a:ext cx="6400800" cy="1881188"/>
          </a:xfrm>
        </p:spPr>
        <p:txBody>
          <a:bodyPr/>
          <a:lstStyle>
            <a:lvl1pPr marL="0" indent="0" algn="ctr">
              <a:buFont typeface="Times" pitchFamily="18" charset="0"/>
              <a:buNone/>
              <a:defRPr>
                <a:solidFill>
                  <a:srgbClr val="000000"/>
                </a:solidFill>
                <a:latin typeface="Calibri" panose="020F0502020204030204" pitchFamily="34" charset="0"/>
                <a:cs typeface="Calibri" panose="020F0502020204030204" pitchFamily="34" charset="0"/>
              </a:defRPr>
            </a:lvl1pPr>
          </a:lstStyle>
          <a:p>
            <a:r>
              <a:rPr lang="en-US" altLang="ko-KR" dirty="0"/>
              <a:t>Click to edit Master subtitle style</a:t>
            </a:r>
          </a:p>
        </p:txBody>
      </p:sp>
      <p:sp>
        <p:nvSpPr>
          <p:cNvPr id="251914" name="Rectangle 10"/>
          <p:cNvSpPr>
            <a:spLocks noGrp="1" noChangeArrowheads="1"/>
          </p:cNvSpPr>
          <p:nvPr>
            <p:ph type="ctrTitle" hasCustomPrompt="1"/>
          </p:nvPr>
        </p:nvSpPr>
        <p:spPr>
          <a:xfrm>
            <a:off x="1127125" y="2078038"/>
            <a:ext cx="7031038" cy="874712"/>
          </a:xfrm>
          <a:ln>
            <a:noFill/>
          </a:ln>
        </p:spPr>
        <p:txBody>
          <a:bodyPr/>
          <a:lstStyle>
            <a:lvl1pPr algn="ctr">
              <a:defRPr sz="3600" cap="none">
                <a:solidFill>
                  <a:srgbClr val="000000"/>
                </a:solidFill>
                <a:latin typeface="Calibri" panose="020F0502020204030204" pitchFamily="34" charset="0"/>
                <a:cs typeface="Calibri" panose="020F0502020204030204" pitchFamily="34" charset="0"/>
              </a:defRPr>
            </a:lvl1pPr>
          </a:lstStyle>
          <a:p>
            <a:r>
              <a:rPr lang="en-US" altLang="ko-KR" dirty="0"/>
              <a:t>Click to edit master title style</a:t>
            </a:r>
          </a:p>
        </p:txBody>
      </p:sp>
      <p:sp>
        <p:nvSpPr>
          <p:cNvPr id="8" name="Line 66">
            <a:extLst>
              <a:ext uri="{FF2B5EF4-FFF2-40B4-BE49-F238E27FC236}">
                <a16:creationId xmlns:a16="http://schemas.microsoft.com/office/drawing/2014/main" id="{9629C0A1-FA46-974B-8B59-DAFA34D587F5}"/>
              </a:ext>
            </a:extLst>
          </p:cNvPr>
          <p:cNvSpPr>
            <a:spLocks noChangeShapeType="1"/>
          </p:cNvSpPr>
          <p:nvPr userDrawn="1"/>
        </p:nvSpPr>
        <p:spPr bwMode="auto">
          <a:xfrm flipV="1">
            <a:off x="-16760" y="0"/>
            <a:ext cx="9144000" cy="0"/>
          </a:xfrm>
          <a:prstGeom prst="line">
            <a:avLst/>
          </a:prstGeom>
          <a:noFill/>
          <a:ln w="38100">
            <a:solidFill>
              <a:schemeClr val="accent1"/>
            </a:solidFill>
            <a:miter lim="800000"/>
            <a:headEnd/>
            <a:tailEnd/>
          </a:ln>
          <a:effectLst/>
        </p:spPr>
        <p:txBody>
          <a:bodyPr wrap="none"/>
          <a:lstStyle/>
          <a:p>
            <a:endParaRPr lang="ko-KR" altLang="en-US"/>
          </a:p>
        </p:txBody>
      </p:sp>
      <p:sp>
        <p:nvSpPr>
          <p:cNvPr id="11" name="Line 66">
            <a:extLst>
              <a:ext uri="{FF2B5EF4-FFF2-40B4-BE49-F238E27FC236}">
                <a16:creationId xmlns:a16="http://schemas.microsoft.com/office/drawing/2014/main" id="{F21F285B-3B58-4149-B959-9010CE636448}"/>
              </a:ext>
            </a:extLst>
          </p:cNvPr>
          <p:cNvSpPr>
            <a:spLocks noChangeShapeType="1"/>
          </p:cNvSpPr>
          <p:nvPr userDrawn="1"/>
        </p:nvSpPr>
        <p:spPr bwMode="auto">
          <a:xfrm flipV="1">
            <a:off x="0" y="6858000"/>
            <a:ext cx="9144000" cy="0"/>
          </a:xfrm>
          <a:prstGeom prst="line">
            <a:avLst/>
          </a:prstGeom>
          <a:noFill/>
          <a:ln w="38100">
            <a:solidFill>
              <a:schemeClr val="accent1"/>
            </a:solidFill>
            <a:miter lim="800000"/>
            <a:headEnd/>
            <a:tailEnd/>
          </a:ln>
          <a:effectLst/>
        </p:spPr>
        <p:txBody>
          <a:bodyPr wrap="none"/>
          <a:lstStyle/>
          <a:p>
            <a:endParaRPr lang="ko-KR" altLang="en-US"/>
          </a:p>
        </p:txBody>
      </p:sp>
      <p:sp>
        <p:nvSpPr>
          <p:cNvPr id="16" name="Slide Number Placeholder 15">
            <a:extLst>
              <a:ext uri="{FF2B5EF4-FFF2-40B4-BE49-F238E27FC236}">
                <a16:creationId xmlns:a16="http://schemas.microsoft.com/office/drawing/2014/main" id="{1991DBEA-463E-0543-8703-1617F14E9D1E}"/>
              </a:ext>
            </a:extLst>
          </p:cNvPr>
          <p:cNvSpPr>
            <a:spLocks noGrp="1"/>
          </p:cNvSpPr>
          <p:nvPr>
            <p:ph type="sldNum" sz="quarter" idx="10"/>
          </p:nvPr>
        </p:nvSpPr>
        <p:spPr/>
        <p:txBody>
          <a:bodyPr/>
          <a:lstStyle/>
          <a:p>
            <a:fld id="{8A7A6979-0714-4377-B894-6BE4C2D6E202}" type="slidenum">
              <a:rPr lang="en-US" smtClean="0"/>
              <a:pPr/>
              <a:t>‹#›</a:t>
            </a:fld>
            <a:endParaRPr lang="en-US" dirty="0"/>
          </a:p>
        </p:txBody>
      </p:sp>
      <p:pic>
        <p:nvPicPr>
          <p:cNvPr id="9" name="Picture 8">
            <a:extLst>
              <a:ext uri="{FF2B5EF4-FFF2-40B4-BE49-F238E27FC236}">
                <a16:creationId xmlns:a16="http://schemas.microsoft.com/office/drawing/2014/main" id="{D2390896-EB14-5346-B6E9-2C400FE3A08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127389" y="5727374"/>
            <a:ext cx="4855701" cy="519765"/>
          </a:xfrm>
          <a:prstGeom prst="rect">
            <a:avLst/>
          </a:prstGeom>
        </p:spPr>
      </p:pic>
    </p:spTree>
    <p:extLst>
      <p:ext uri="{BB962C8B-B14F-4D97-AF65-F5344CB8AC3E}">
        <p14:creationId xmlns:p14="http://schemas.microsoft.com/office/powerpoint/2010/main" val="4232609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ccessibility Statement">
    <p:bg>
      <p:bgPr>
        <a:solidFill>
          <a:schemeClr val="accent4"/>
        </a:solidFill>
        <a:effectLst/>
      </p:bgPr>
    </p:bg>
    <p:spTree>
      <p:nvGrpSpPr>
        <p:cNvPr id="1" name=""/>
        <p:cNvGrpSpPr/>
        <p:nvPr/>
      </p:nvGrpSpPr>
      <p:grpSpPr>
        <a:xfrm>
          <a:off x="0" y="0"/>
          <a:ext cx="0" cy="0"/>
          <a:chOff x="0" y="0"/>
          <a:chExt cx="0" cy="0"/>
        </a:xfrm>
      </p:grpSpPr>
      <p:sp>
        <p:nvSpPr>
          <p:cNvPr id="11" name="PPT Accessibility">
            <a:extLst>
              <a:ext uri="{FF2B5EF4-FFF2-40B4-BE49-F238E27FC236}">
                <a16:creationId xmlns:a16="http://schemas.microsoft.com/office/drawing/2014/main" id="{7218C6A0-FE47-3C49-9974-F3CABE12FB6E}"/>
              </a:ext>
            </a:extLst>
          </p:cNvPr>
          <p:cNvSpPr txBox="1"/>
          <p:nvPr userDrawn="1"/>
        </p:nvSpPr>
        <p:spPr>
          <a:xfrm>
            <a:off x="1110838" y="1877220"/>
            <a:ext cx="6128758" cy="1938992"/>
          </a:xfrm>
          <a:prstGeom prst="rect">
            <a:avLst/>
          </a:prstGeom>
          <a:noFill/>
        </p:spPr>
        <p:txBody>
          <a:bodyPr wrap="square" lIns="0" tIns="0" rIns="0" bIns="0" rtlCol="0">
            <a:spAutoFit/>
          </a:bodyPr>
          <a:lstStyle/>
          <a:p>
            <a:r>
              <a:rPr lang="en-US" dirty="0">
                <a:solidFill>
                  <a:schemeClr val="bg1"/>
                </a:solidFill>
                <a:effectLst/>
                <a:latin typeface="Calibri" panose="020F0502020204030204" pitchFamily="34" charset="0"/>
                <a:cs typeface="Calibri" panose="020F0502020204030204" pitchFamily="34" charset="0"/>
              </a:rPr>
              <a:t>Support the Purdue University brand in your presentations by using a brand-friendly template. This template uses an accessible master layout. Please note that some changes </a:t>
            </a:r>
            <a:br>
              <a:rPr lang="en-US" dirty="0">
                <a:solidFill>
                  <a:schemeClr val="bg1"/>
                </a:solidFill>
                <a:effectLst/>
                <a:latin typeface="Calibri" panose="020F0502020204030204" pitchFamily="34" charset="0"/>
                <a:cs typeface="Calibri" panose="020F0502020204030204" pitchFamily="34" charset="0"/>
              </a:rPr>
            </a:br>
            <a:r>
              <a:rPr lang="en-US" dirty="0">
                <a:solidFill>
                  <a:schemeClr val="bg1"/>
                </a:solidFill>
                <a:effectLst/>
                <a:latin typeface="Calibri" panose="020F0502020204030204" pitchFamily="34" charset="0"/>
                <a:cs typeface="Calibri" panose="020F0502020204030204" pitchFamily="34" charset="0"/>
              </a:rPr>
              <a:t>to the PowerPoint template could impact accessibility by those with disabilities. Follow the instructions provided by Microsoft Office to ensure that your PowerPoint presentations are accessible to all users:</a:t>
            </a:r>
            <a:endParaRPr lang="en-US" dirty="0">
              <a:solidFill>
                <a:schemeClr val="bg1"/>
              </a:solidFill>
              <a:latin typeface="Calibri" panose="020F0502020204030204" pitchFamily="34" charset="0"/>
              <a:cs typeface="Calibri" panose="020F0502020204030204" pitchFamily="34" charset="0"/>
            </a:endParaRPr>
          </a:p>
        </p:txBody>
      </p:sp>
      <p:sp>
        <p:nvSpPr>
          <p:cNvPr id="15" name="PPT Accessibility URL" descr="PPT Accessibility URL">
            <a:extLst>
              <a:ext uri="{FF2B5EF4-FFF2-40B4-BE49-F238E27FC236}">
                <a16:creationId xmlns:a16="http://schemas.microsoft.com/office/drawing/2014/main" id="{BA1A708E-CC6F-5046-B62E-67EF72C8345F}"/>
              </a:ext>
            </a:extLst>
          </p:cNvPr>
          <p:cNvSpPr>
            <a:spLocks noGrp="1"/>
          </p:cNvSpPr>
          <p:nvPr>
            <p:ph type="ctrTitle" hasCustomPrompt="1"/>
          </p:nvPr>
        </p:nvSpPr>
        <p:spPr bwMode="blackWhite">
          <a:xfrm>
            <a:off x="1110837" y="4133385"/>
            <a:ext cx="5765747" cy="754822"/>
          </a:xfrm>
          <a:prstGeom prst="rect">
            <a:avLst/>
          </a:prstGeom>
          <a:noFill/>
          <a:ln w="38100">
            <a:noFill/>
          </a:ln>
        </p:spPr>
        <p:txBody>
          <a:bodyPr wrap="square" lIns="0" tIns="0" rIns="0" bIns="0" anchor="t" anchorCtr="0">
            <a:spAutoFit/>
          </a:bodyPr>
          <a:lstStyle>
            <a:lvl1pPr algn="l">
              <a:defRPr sz="1800" b="0" i="0" cap="none" spc="0">
                <a:solidFill>
                  <a:schemeClr val="bg1"/>
                </a:solidFill>
                <a:latin typeface="Acumin Pro" panose="020B0504020202020204" pitchFamily="34" charset="77"/>
              </a:defRPr>
            </a:lvl1pPr>
          </a:lstStyle>
          <a:p>
            <a:r>
              <a:rPr lang="en-US" dirty="0">
                <a:solidFill>
                  <a:schemeClr val="accent1"/>
                </a:solidFill>
              </a:rPr>
              <a:t>https://</a:t>
            </a:r>
            <a:r>
              <a:rPr lang="en-US" dirty="0" err="1">
                <a:solidFill>
                  <a:schemeClr val="accent1"/>
                </a:solidFill>
              </a:rPr>
              <a:t>support.office.com</a:t>
            </a:r>
            <a:r>
              <a:rPr lang="en-US" dirty="0">
                <a:solidFill>
                  <a:schemeClr val="accent1"/>
                </a:solidFill>
              </a:rPr>
              <a:t>/</a:t>
            </a:r>
            <a:r>
              <a:rPr lang="en-US" dirty="0" err="1">
                <a:solidFill>
                  <a:schemeClr val="accent1"/>
                </a:solidFill>
              </a:rPr>
              <a:t>en</a:t>
            </a:r>
            <a:r>
              <a:rPr lang="en-US" dirty="0">
                <a:solidFill>
                  <a:schemeClr val="accent1"/>
                </a:solidFill>
              </a:rPr>
              <a:t>-us/article/Make-your-PowerPoint-presentations-accessible-6f7772b2-2f33-4bd2-8ca7-dae3b2b3ef25</a:t>
            </a:r>
          </a:p>
        </p:txBody>
      </p:sp>
      <p:pic>
        <p:nvPicPr>
          <p:cNvPr id="31" name="Purdue Logo" descr="Purdue Logo">
            <a:extLst>
              <a:ext uri="{FF2B5EF4-FFF2-40B4-BE49-F238E27FC236}">
                <a16:creationId xmlns:a16="http://schemas.microsoft.com/office/drawing/2014/main" id="{5776162E-C11B-0945-A3D0-13135D39C15E}"/>
              </a:ext>
            </a:extLst>
          </p:cNvPr>
          <p:cNvPicPr>
            <a:picLocks noChangeAspect="1"/>
          </p:cNvPicPr>
          <p:nvPr/>
        </p:nvPicPr>
        <p:blipFill>
          <a:blip r:embed="rId2"/>
          <a:stretch>
            <a:fillRect/>
          </a:stretch>
        </p:blipFill>
        <p:spPr>
          <a:xfrm>
            <a:off x="383868" y="6059042"/>
            <a:ext cx="1908400" cy="341599"/>
          </a:xfrm>
          <a:prstGeom prst="rect">
            <a:avLst/>
          </a:prstGeom>
        </p:spPr>
      </p:pic>
      <p:pic>
        <p:nvPicPr>
          <p:cNvPr id="29" name="Gold Triangle">
            <a:extLst>
              <a:ext uri="{FF2B5EF4-FFF2-40B4-BE49-F238E27FC236}">
                <a16:creationId xmlns:a16="http://schemas.microsoft.com/office/drawing/2014/main" id="{6C3B8210-1510-C644-9CE9-0E6E1BA9961F}"/>
              </a:ext>
            </a:extLst>
          </p:cNvPr>
          <p:cNvPicPr>
            <a:picLocks noChangeAspect="1"/>
          </p:cNvPicPr>
          <p:nvPr/>
        </p:nvPicPr>
        <p:blipFill>
          <a:blip r:embed="rId3"/>
          <a:stretch>
            <a:fillRect/>
          </a:stretch>
        </p:blipFill>
        <p:spPr>
          <a:xfrm>
            <a:off x="7366000" y="0"/>
            <a:ext cx="1778000" cy="6858000"/>
          </a:xfrm>
          <a:prstGeom prst="rect">
            <a:avLst/>
          </a:prstGeom>
        </p:spPr>
      </p:pic>
      <p:cxnSp>
        <p:nvCxnSpPr>
          <p:cNvPr id="22" name="Line">
            <a:extLst>
              <a:ext uri="{FF2B5EF4-FFF2-40B4-BE49-F238E27FC236}">
                <a16:creationId xmlns:a16="http://schemas.microsoft.com/office/drawing/2014/main" id="{6E05FCF8-5823-9D4D-B7F3-412E5BDD4E01}"/>
              </a:ext>
            </a:extLst>
          </p:cNvPr>
          <p:cNvCxnSpPr>
            <a:cxnSpLocks/>
          </p:cNvCxnSpPr>
          <p:nvPr/>
        </p:nvCxnSpPr>
        <p:spPr>
          <a:xfrm>
            <a:off x="8400500" y="6270568"/>
            <a:ext cx="0" cy="16002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1" name="Slide Number">
            <a:extLst>
              <a:ext uri="{FF2B5EF4-FFF2-40B4-BE49-F238E27FC236}">
                <a16:creationId xmlns:a16="http://schemas.microsoft.com/office/drawing/2014/main" id="{14A543BD-A296-7346-B649-5BA64898AF2C}"/>
              </a:ext>
            </a:extLst>
          </p:cNvPr>
          <p:cNvSpPr>
            <a:spLocks noGrp="1"/>
          </p:cNvSpPr>
          <p:nvPr>
            <p:ph type="sldNum" sz="quarter" idx="12"/>
          </p:nvPr>
        </p:nvSpPr>
        <p:spPr>
          <a:xfrm>
            <a:off x="8413374" y="6181281"/>
            <a:ext cx="365760" cy="365760"/>
          </a:xfrm>
        </p:spPr>
        <p:txBody>
          <a:bodyPr/>
          <a:lstStyle>
            <a:lvl1pPr>
              <a:defRPr>
                <a:solidFill>
                  <a:schemeClr val="accent4"/>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57418840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pos="264">
          <p15:clr>
            <a:srgbClr val="FBAE40"/>
          </p15:clr>
        </p15:guide>
        <p15:guide id="8" orient="horz" pos="192">
          <p15:clr>
            <a:srgbClr val="FBAE40"/>
          </p15:clr>
        </p15:guide>
        <p15:guide id="9" pos="69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lide - Colorful">
    <p:bg>
      <p:bgPr>
        <a:solidFill>
          <a:schemeClr val="accent2"/>
        </a:solidFill>
        <a:effectLst/>
      </p:bgPr>
    </p:bg>
    <p:spTree>
      <p:nvGrpSpPr>
        <p:cNvPr id="1" name=""/>
        <p:cNvGrpSpPr/>
        <p:nvPr/>
      </p:nvGrpSpPr>
      <p:grpSpPr>
        <a:xfrm>
          <a:off x="0" y="0"/>
          <a:ext cx="0" cy="0"/>
          <a:chOff x="0" y="0"/>
          <a:chExt cx="0" cy="0"/>
        </a:xfrm>
      </p:grpSpPr>
      <p:sp>
        <p:nvSpPr>
          <p:cNvPr id="20" name="Gold Background">
            <a:extLst>
              <a:ext uri="{FF2B5EF4-FFF2-40B4-BE49-F238E27FC236}">
                <a16:creationId xmlns:a16="http://schemas.microsoft.com/office/drawing/2014/main" id="{EACB2F0C-1C3D-CD48-AD13-7B5AD683F7C7}"/>
              </a:ext>
            </a:extLst>
          </p:cNvPr>
          <p:cNvSpPr/>
          <p:nvPr/>
        </p:nvSpPr>
        <p:spPr>
          <a:xfrm>
            <a:off x="0" y="0"/>
            <a:ext cx="9144000" cy="68580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hasCustomPrompt="1"/>
          </p:nvPr>
        </p:nvSpPr>
        <p:spPr bwMode="blackWhite">
          <a:xfrm>
            <a:off x="1116116" y="1626244"/>
            <a:ext cx="7451413" cy="757130"/>
          </a:xfrm>
          <a:prstGeom prst="rect">
            <a:avLst/>
          </a:prstGeom>
          <a:noFill/>
          <a:ln w="38100">
            <a:noFill/>
          </a:ln>
        </p:spPr>
        <p:txBody>
          <a:bodyPr wrap="square" lIns="0" tIns="0" rIns="0" bIns="0" anchor="t" anchorCtr="0">
            <a:spAutoFit/>
          </a:bodyPr>
          <a:lstStyle>
            <a:lvl1pPr algn="l">
              <a:lnSpc>
                <a:spcPct val="80000"/>
              </a:lnSpc>
              <a:defRPr sz="6000" b="1" i="1" spc="0">
                <a:solidFill>
                  <a:schemeClr val="bg1"/>
                </a:solidFill>
                <a:latin typeface="Calibri" panose="020F0502020204030204" pitchFamily="34" charset="0"/>
                <a:cs typeface="Calibri" panose="020F0502020204030204" pitchFamily="34" charset="0"/>
              </a:defRPr>
            </a:lvl1pPr>
          </a:lstStyle>
          <a:p>
            <a:r>
              <a:rPr lang="en-US" dirty="0"/>
              <a:t>Title</a:t>
            </a:r>
          </a:p>
        </p:txBody>
      </p:sp>
      <p:sp>
        <p:nvSpPr>
          <p:cNvPr id="3" name="Subtitle"/>
          <p:cNvSpPr>
            <a:spLocks noGrp="1"/>
          </p:cNvSpPr>
          <p:nvPr>
            <p:ph type="subTitle" idx="1" hasCustomPrompt="1"/>
          </p:nvPr>
        </p:nvSpPr>
        <p:spPr>
          <a:xfrm>
            <a:off x="1121760" y="3990084"/>
            <a:ext cx="5322202" cy="336015"/>
          </a:xfrm>
          <a:noFill/>
        </p:spPr>
        <p:txBody>
          <a:bodyPr wrap="square" lIns="0" tIns="0" rIns="0" bIns="0" anchor="t" anchorCtr="0">
            <a:spAutoFit/>
          </a:bodyPr>
          <a:lstStyle>
            <a:lvl1pPr marL="0" indent="0" algn="l">
              <a:buNone/>
              <a:defRPr sz="2200" b="1" i="0">
                <a:solidFill>
                  <a:schemeClr val="accent2"/>
                </a:solidFill>
                <a:latin typeface="Calibri" panose="020F0502020204030204" pitchFamily="34" charset="0"/>
                <a:cs typeface="Calibri" panose="020F0502020204030204" pitchFamily="34"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pic>
        <p:nvPicPr>
          <p:cNvPr id="25" name="Black Triangle">
            <a:extLst>
              <a:ext uri="{FF2B5EF4-FFF2-40B4-BE49-F238E27FC236}">
                <a16:creationId xmlns:a16="http://schemas.microsoft.com/office/drawing/2014/main" id="{B39FD579-3334-AA49-8C7F-768033BE0C6B}"/>
              </a:ext>
            </a:extLst>
          </p:cNvPr>
          <p:cNvPicPr>
            <a:picLocks noChangeAspect="1"/>
          </p:cNvPicPr>
          <p:nvPr/>
        </p:nvPicPr>
        <p:blipFill>
          <a:blip r:embed="rId2"/>
          <a:stretch>
            <a:fillRect/>
          </a:stretch>
        </p:blipFill>
        <p:spPr>
          <a:xfrm>
            <a:off x="7366000" y="0"/>
            <a:ext cx="1778000" cy="6858000"/>
          </a:xfrm>
          <a:prstGeom prst="rect">
            <a:avLst/>
          </a:prstGeom>
        </p:spPr>
      </p:pic>
      <p:cxnSp>
        <p:nvCxnSpPr>
          <p:cNvPr id="33" name="Line">
            <a:extLst>
              <a:ext uri="{FF2B5EF4-FFF2-40B4-BE49-F238E27FC236}">
                <a16:creationId xmlns:a16="http://schemas.microsoft.com/office/drawing/2014/main" id="{E61121D3-034C-A148-89AD-C240C1E7F6F7}"/>
              </a:ext>
            </a:extLst>
          </p:cNvPr>
          <p:cNvCxnSpPr>
            <a:cxnSpLocks/>
          </p:cNvCxnSpPr>
          <p:nvPr/>
        </p:nvCxnSpPr>
        <p:spPr>
          <a:xfrm>
            <a:off x="8400500" y="6270568"/>
            <a:ext cx="0" cy="16002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Slide Number"/>
          <p:cNvSpPr>
            <a:spLocks noGrp="1"/>
          </p:cNvSpPr>
          <p:nvPr>
            <p:ph type="sldNum" sz="quarter" idx="12"/>
          </p:nvPr>
        </p:nvSpPr>
        <p:spPr>
          <a:xfrm>
            <a:off x="8410660" y="6181281"/>
            <a:ext cx="365760" cy="365760"/>
          </a:xfrm>
        </p:spPr>
        <p:txBody>
          <a:bodyPr/>
          <a:lstStyle>
            <a:lvl1pPr>
              <a:defRPr>
                <a:solidFill>
                  <a:schemeClr val="accent4"/>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46350217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8" pos="69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Slide - Copy">
    <p:bg>
      <p:bgPr>
        <a:solidFill>
          <a:schemeClr val="accent4"/>
        </a:solidFill>
        <a:effectLst/>
      </p:bgPr>
    </p:bg>
    <p:spTree>
      <p:nvGrpSpPr>
        <p:cNvPr id="1" name=""/>
        <p:cNvGrpSpPr/>
        <p:nvPr/>
      </p:nvGrpSpPr>
      <p:grpSpPr>
        <a:xfrm>
          <a:off x="0" y="0"/>
          <a:ext cx="0" cy="0"/>
          <a:chOff x="0" y="0"/>
          <a:chExt cx="0" cy="0"/>
        </a:xfrm>
      </p:grpSpPr>
      <p:pic>
        <p:nvPicPr>
          <p:cNvPr id="27" name="Black Bar">
            <a:extLst>
              <a:ext uri="{FF2B5EF4-FFF2-40B4-BE49-F238E27FC236}">
                <a16:creationId xmlns:a16="http://schemas.microsoft.com/office/drawing/2014/main" id="{6283C7A5-FA96-634B-82F6-99BF44D20F7C}"/>
              </a:ext>
            </a:extLst>
          </p:cNvPr>
          <p:cNvPicPr>
            <a:picLocks noChangeAspect="1"/>
          </p:cNvPicPr>
          <p:nvPr/>
        </p:nvPicPr>
        <p:blipFill>
          <a:blip r:embed="rId2"/>
          <a:stretch>
            <a:fillRect/>
          </a:stretch>
        </p:blipFill>
        <p:spPr>
          <a:xfrm>
            <a:off x="5257" y="0"/>
            <a:ext cx="8636000" cy="914400"/>
          </a:xfrm>
          <a:prstGeom prst="rect">
            <a:avLst/>
          </a:prstGeom>
        </p:spPr>
      </p:pic>
      <p:sp>
        <p:nvSpPr>
          <p:cNvPr id="2" name="Title"/>
          <p:cNvSpPr>
            <a:spLocks noGrp="1"/>
          </p:cNvSpPr>
          <p:nvPr>
            <p:ph type="ctrTitle" hasCustomPrompt="1"/>
          </p:nvPr>
        </p:nvSpPr>
        <p:spPr bwMode="blackWhite">
          <a:xfrm>
            <a:off x="1117214" y="442674"/>
            <a:ext cx="6925732" cy="498598"/>
          </a:xfrm>
          <a:prstGeom prst="rect">
            <a:avLst/>
          </a:prstGeom>
          <a:noFill/>
          <a:ln w="38100">
            <a:noFill/>
          </a:ln>
        </p:spPr>
        <p:txBody>
          <a:bodyPr wrap="square" lIns="0" tIns="0" rIns="0" bIns="0" anchor="t" anchorCtr="0">
            <a:spAutoFit/>
          </a:bodyPr>
          <a:lstStyle>
            <a:lvl1pPr algn="l">
              <a:defRPr sz="3600" b="1" i="1" cap="none" spc="0">
                <a:solidFill>
                  <a:schemeClr val="tx2"/>
                </a:solidFill>
                <a:latin typeface="Calibri" panose="020F0502020204030204" pitchFamily="34" charset="0"/>
                <a:cs typeface="Calibri" panose="020F0502020204030204" pitchFamily="34" charset="0"/>
              </a:defRPr>
            </a:lvl1pPr>
          </a:lstStyle>
          <a:p>
            <a:r>
              <a:rPr lang="en-US" dirty="0"/>
              <a:t>Title</a:t>
            </a:r>
          </a:p>
        </p:txBody>
      </p:sp>
      <p:sp>
        <p:nvSpPr>
          <p:cNvPr id="3" name="Subhead"/>
          <p:cNvSpPr>
            <a:spLocks noGrp="1"/>
          </p:cNvSpPr>
          <p:nvPr>
            <p:ph type="subTitle" idx="1" hasCustomPrompt="1"/>
          </p:nvPr>
        </p:nvSpPr>
        <p:spPr>
          <a:xfrm>
            <a:off x="1117213" y="1345166"/>
            <a:ext cx="5491495" cy="341599"/>
          </a:xfrm>
          <a:noFill/>
        </p:spPr>
        <p:txBody>
          <a:bodyPr wrap="square" lIns="0" tIns="0" rIns="0" bIns="0" anchor="t" anchorCtr="0">
            <a:spAutoFit/>
          </a:bodyPr>
          <a:lstStyle>
            <a:lvl1pPr marL="0" indent="0" algn="l">
              <a:buNone/>
              <a:defRPr sz="2200" b="1" i="0">
                <a:solidFill>
                  <a:schemeClr val="accent2"/>
                </a:solidFill>
                <a:latin typeface="Calibri" panose="020F0502020204030204" pitchFamily="34" charset="0"/>
                <a:cs typeface="Calibri" panose="020F0502020204030204" pitchFamily="34"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a:t>
            </a:r>
          </a:p>
        </p:txBody>
      </p:sp>
      <p:sp>
        <p:nvSpPr>
          <p:cNvPr id="25" name="Body Text">
            <a:extLst>
              <a:ext uri="{FF2B5EF4-FFF2-40B4-BE49-F238E27FC236}">
                <a16:creationId xmlns:a16="http://schemas.microsoft.com/office/drawing/2014/main" id="{9F798712-4535-8340-942F-27FFD5E3FE9B}"/>
              </a:ext>
            </a:extLst>
          </p:cNvPr>
          <p:cNvSpPr>
            <a:spLocks noGrp="1"/>
          </p:cNvSpPr>
          <p:nvPr>
            <p:ph type="body" sz="quarter" idx="14" hasCustomPrompt="1"/>
          </p:nvPr>
        </p:nvSpPr>
        <p:spPr>
          <a:xfrm>
            <a:off x="1821465" y="1962540"/>
            <a:ext cx="5524500"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Calibri" panose="020F0502020204030204" pitchFamily="34" charset="0"/>
                <a:cs typeface="Calibri" panose="020F0502020204030204" pitchFamily="34" charset="0"/>
              </a:defRPr>
            </a:lvl1p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p:txBody>
      </p:sp>
      <p:cxnSp>
        <p:nvCxnSpPr>
          <p:cNvPr id="30" name="Line">
            <a:extLst>
              <a:ext uri="{FF2B5EF4-FFF2-40B4-BE49-F238E27FC236}">
                <a16:creationId xmlns:a16="http://schemas.microsoft.com/office/drawing/2014/main" id="{58350E96-57A4-414B-9B8B-1430C2B4D38E}"/>
              </a:ext>
            </a:extLst>
          </p:cNvPr>
          <p:cNvCxnSpPr>
            <a:cxnSpLocks/>
          </p:cNvCxnSpPr>
          <p:nvPr/>
        </p:nvCxnSpPr>
        <p:spPr>
          <a:xfrm>
            <a:off x="8400500" y="6270568"/>
            <a:ext cx="0" cy="1600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Slide Number">
            <a:extLst>
              <a:ext uri="{FF2B5EF4-FFF2-40B4-BE49-F238E27FC236}">
                <a16:creationId xmlns:a16="http://schemas.microsoft.com/office/drawing/2014/main" id="{49E8753C-A442-034F-B0F4-92D22B3247FE}"/>
              </a:ext>
            </a:extLst>
          </p:cNvPr>
          <p:cNvSpPr>
            <a:spLocks noGrp="1"/>
          </p:cNvSpPr>
          <p:nvPr>
            <p:ph type="sldNum" sz="quarter" idx="4"/>
          </p:nvPr>
        </p:nvSpPr>
        <p:spPr>
          <a:xfrm>
            <a:off x="8413374" y="6181281"/>
            <a:ext cx="365760" cy="365760"/>
          </a:xfrm>
          <a:prstGeom prst="ellipse">
            <a:avLst/>
          </a:prstGeom>
          <a:noFill/>
        </p:spPr>
        <p:txBody>
          <a:bodyPr vert="horz" lIns="18288" tIns="45720" rIns="18288" bIns="45720" rtlCol="0" anchor="ctr">
            <a:noAutofit/>
          </a:bodyPr>
          <a:lstStyle>
            <a:lvl1pPr algn="ctr">
              <a:defRPr sz="1000" b="1" i="0" spc="0" baseline="0">
                <a:solidFill>
                  <a:schemeClr val="bg1"/>
                </a:solidFill>
                <a:latin typeface="Calibri" panose="020F0502020204030204" pitchFamily="34" charset="0"/>
                <a:cs typeface="Calibri" panose="020F0502020204030204" pitchFamily="34" charset="0"/>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40675489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32">
          <p15:clr>
            <a:srgbClr val="FBAE40"/>
          </p15:clr>
        </p15:guide>
        <p15:guide id="7" pos="984">
          <p15:clr>
            <a:srgbClr val="FBAE40"/>
          </p15:clr>
        </p15:guide>
        <p15:guide id="8" pos="696">
          <p15:clr>
            <a:srgbClr val="FBAE40"/>
          </p15:clr>
        </p15:guide>
        <p15:guide id="9" pos="11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Slide - Copy &amp; Pic/Chart">
    <p:bg>
      <p:bgPr>
        <a:solidFill>
          <a:schemeClr val="accent4"/>
        </a:solidFill>
        <a:effectLst/>
      </p:bgPr>
    </p:bg>
    <p:spTree>
      <p:nvGrpSpPr>
        <p:cNvPr id="1" name=""/>
        <p:cNvGrpSpPr/>
        <p:nvPr/>
      </p:nvGrpSpPr>
      <p:grpSpPr>
        <a:xfrm>
          <a:off x="0" y="0"/>
          <a:ext cx="0" cy="0"/>
          <a:chOff x="0" y="0"/>
          <a:chExt cx="0" cy="0"/>
        </a:xfrm>
      </p:grpSpPr>
      <p:pic>
        <p:nvPicPr>
          <p:cNvPr id="21" name="Black Bar">
            <a:extLst>
              <a:ext uri="{FF2B5EF4-FFF2-40B4-BE49-F238E27FC236}">
                <a16:creationId xmlns:a16="http://schemas.microsoft.com/office/drawing/2014/main" id="{87C91AFD-CCD5-AA40-82FE-4B69C6151917}"/>
              </a:ext>
            </a:extLst>
          </p:cNvPr>
          <p:cNvPicPr>
            <a:picLocks noChangeAspect="1"/>
          </p:cNvPicPr>
          <p:nvPr/>
        </p:nvPicPr>
        <p:blipFill>
          <a:blip r:embed="rId2"/>
          <a:stretch>
            <a:fillRect/>
          </a:stretch>
        </p:blipFill>
        <p:spPr>
          <a:xfrm>
            <a:off x="5257" y="0"/>
            <a:ext cx="8636000" cy="914400"/>
          </a:xfrm>
          <a:prstGeom prst="rect">
            <a:avLst/>
          </a:prstGeom>
        </p:spPr>
      </p:pic>
      <p:sp>
        <p:nvSpPr>
          <p:cNvPr id="22" name="Title">
            <a:extLst>
              <a:ext uri="{FF2B5EF4-FFF2-40B4-BE49-F238E27FC236}">
                <a16:creationId xmlns:a16="http://schemas.microsoft.com/office/drawing/2014/main" id="{73768DE6-FB80-874D-8DE0-986B46F1FD05}"/>
              </a:ext>
            </a:extLst>
          </p:cNvPr>
          <p:cNvSpPr>
            <a:spLocks noGrp="1"/>
          </p:cNvSpPr>
          <p:nvPr>
            <p:ph type="ctrTitle" hasCustomPrompt="1"/>
          </p:nvPr>
        </p:nvSpPr>
        <p:spPr bwMode="blackWhite">
          <a:xfrm>
            <a:off x="1117214" y="442674"/>
            <a:ext cx="6925732" cy="498598"/>
          </a:xfrm>
          <a:prstGeom prst="rect">
            <a:avLst/>
          </a:prstGeom>
          <a:noFill/>
          <a:ln w="38100">
            <a:noFill/>
          </a:ln>
        </p:spPr>
        <p:txBody>
          <a:bodyPr wrap="square" lIns="0" tIns="0" rIns="0" bIns="0" anchor="t" anchorCtr="0">
            <a:spAutoFit/>
          </a:bodyPr>
          <a:lstStyle>
            <a:lvl1pPr algn="l">
              <a:defRPr sz="3600" b="1" i="1" cap="none" spc="0">
                <a:solidFill>
                  <a:schemeClr val="tx2"/>
                </a:solidFill>
                <a:latin typeface="Calibri" panose="020F0502020204030204" pitchFamily="34" charset="0"/>
                <a:cs typeface="Calibri" panose="020F0502020204030204" pitchFamily="34" charset="0"/>
              </a:defRPr>
            </a:lvl1pPr>
          </a:lstStyle>
          <a:p>
            <a:r>
              <a:rPr lang="en-US" dirty="0"/>
              <a:t>Title</a:t>
            </a:r>
          </a:p>
        </p:txBody>
      </p:sp>
      <p:sp>
        <p:nvSpPr>
          <p:cNvPr id="3" name="Subhead"/>
          <p:cNvSpPr>
            <a:spLocks noGrp="1"/>
          </p:cNvSpPr>
          <p:nvPr>
            <p:ph type="subTitle" idx="1" hasCustomPrompt="1"/>
          </p:nvPr>
        </p:nvSpPr>
        <p:spPr>
          <a:xfrm>
            <a:off x="1117679" y="1345166"/>
            <a:ext cx="5466371" cy="338554"/>
          </a:xfrm>
          <a:noFill/>
        </p:spPr>
        <p:txBody>
          <a:bodyPr wrap="square" lIns="0" tIns="0" rIns="0" bIns="0" anchor="t" anchorCtr="0">
            <a:spAutoFit/>
          </a:bodyPr>
          <a:lstStyle>
            <a:lvl1pPr marL="0" indent="0" algn="l">
              <a:buNone/>
              <a:defRPr sz="2200" b="1" i="0">
                <a:solidFill>
                  <a:schemeClr val="accent2"/>
                </a:solidFill>
                <a:latin typeface="Calibri" panose="020F0502020204030204" pitchFamily="34" charset="0"/>
                <a:cs typeface="Calibri" panose="020F0502020204030204" pitchFamily="34"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
        <p:nvSpPr>
          <p:cNvPr id="19" name="Body Text">
            <a:extLst>
              <a:ext uri="{FF2B5EF4-FFF2-40B4-BE49-F238E27FC236}">
                <a16:creationId xmlns:a16="http://schemas.microsoft.com/office/drawing/2014/main" id="{4B5CCD19-DE21-294C-8B0B-3103725AE082}"/>
              </a:ext>
            </a:extLst>
          </p:cNvPr>
          <p:cNvSpPr>
            <a:spLocks noGrp="1"/>
          </p:cNvSpPr>
          <p:nvPr>
            <p:ph type="body" sz="quarter" idx="14" hasCustomPrompt="1"/>
          </p:nvPr>
        </p:nvSpPr>
        <p:spPr>
          <a:xfrm>
            <a:off x="1128501" y="1917388"/>
            <a:ext cx="3443499"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Calibri" panose="020F0502020204030204" pitchFamily="34" charset="0"/>
                <a:cs typeface="Calibri" panose="020F0502020204030204" pitchFamily="34" charset="0"/>
              </a:defRPr>
            </a:lvl1p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a:p>
            <a:pPr lvl="0"/>
            <a:endParaRPr lang="en-US" dirty="0"/>
          </a:p>
        </p:txBody>
      </p:sp>
      <p:sp>
        <p:nvSpPr>
          <p:cNvPr id="10" name="Picture or Chart" descr="Picture or Chart">
            <a:extLst>
              <a:ext uri="{FF2B5EF4-FFF2-40B4-BE49-F238E27FC236}">
                <a16:creationId xmlns:a16="http://schemas.microsoft.com/office/drawing/2014/main" id="{699BD747-48B6-2547-8F7C-25A44594F612}"/>
              </a:ext>
            </a:extLst>
          </p:cNvPr>
          <p:cNvSpPr>
            <a:spLocks noGrp="1"/>
          </p:cNvSpPr>
          <p:nvPr>
            <p:ph sz="quarter" idx="13" hasCustomPrompt="1"/>
          </p:nvPr>
        </p:nvSpPr>
        <p:spPr>
          <a:xfrm>
            <a:off x="4765675" y="1920875"/>
            <a:ext cx="3965575" cy="2982913"/>
          </a:xfrm>
        </p:spPr>
        <p:txBody>
          <a:bodyPr lIns="0" tIns="0" rIns="0" bIns="0" anchor="ctr" anchorCtr="0"/>
          <a:lstStyle>
            <a:lvl1pPr algn="ctr">
              <a:defRPr b="0" i="0">
                <a:solidFill>
                  <a:schemeClr val="bg1"/>
                </a:solidFill>
                <a:latin typeface="Calibri" panose="020F0502020204030204" pitchFamily="34" charset="0"/>
                <a:cs typeface="Calibri" panose="020F0502020204030204" pitchFamily="34" charset="0"/>
              </a:defRPr>
            </a:lvl1pPr>
            <a:lvl4pPr marL="685800" indent="0" algn="ctr">
              <a:buNone/>
              <a:defRPr>
                <a:solidFill>
                  <a:schemeClr val="bg1"/>
                </a:solidFill>
              </a:defRPr>
            </a:lvl4pPr>
          </a:lstStyle>
          <a:p>
            <a:pPr lvl="0"/>
            <a:r>
              <a:rPr lang="en-US" dirty="0"/>
              <a:t>Insert picture or chart here</a:t>
            </a:r>
          </a:p>
        </p:txBody>
      </p:sp>
      <p:cxnSp>
        <p:nvCxnSpPr>
          <p:cNvPr id="25" name="Line">
            <a:extLst>
              <a:ext uri="{FF2B5EF4-FFF2-40B4-BE49-F238E27FC236}">
                <a16:creationId xmlns:a16="http://schemas.microsoft.com/office/drawing/2014/main" id="{BCC405A1-23C8-8E4E-940E-49CA3B709385}"/>
              </a:ext>
            </a:extLst>
          </p:cNvPr>
          <p:cNvCxnSpPr>
            <a:cxnSpLocks/>
          </p:cNvCxnSpPr>
          <p:nvPr/>
        </p:nvCxnSpPr>
        <p:spPr>
          <a:xfrm>
            <a:off x="8400500" y="6270568"/>
            <a:ext cx="0" cy="1600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Slide Number">
            <a:extLst>
              <a:ext uri="{FF2B5EF4-FFF2-40B4-BE49-F238E27FC236}">
                <a16:creationId xmlns:a16="http://schemas.microsoft.com/office/drawing/2014/main" id="{50D54855-2B56-7D4D-BC1F-BBB8B58B9663}"/>
              </a:ext>
            </a:extLst>
          </p:cNvPr>
          <p:cNvSpPr>
            <a:spLocks noGrp="1"/>
          </p:cNvSpPr>
          <p:nvPr>
            <p:ph type="sldNum" sz="quarter" idx="4"/>
          </p:nvPr>
        </p:nvSpPr>
        <p:spPr>
          <a:xfrm>
            <a:off x="8413374" y="6181281"/>
            <a:ext cx="365760" cy="365760"/>
          </a:xfrm>
          <a:prstGeom prst="ellipse">
            <a:avLst/>
          </a:prstGeom>
          <a:noFill/>
        </p:spPr>
        <p:txBody>
          <a:bodyPr vert="horz" lIns="18288" tIns="45720" rIns="18288" bIns="45720" rtlCol="0" anchor="ctr">
            <a:noAutofit/>
          </a:bodyPr>
          <a:lstStyle>
            <a:lvl1pPr algn="ctr">
              <a:defRPr sz="1000" b="1" i="0" spc="0" baseline="0">
                <a:solidFill>
                  <a:schemeClr val="bg1"/>
                </a:solidFill>
                <a:latin typeface="Calibri" panose="020F0502020204030204" pitchFamily="34" charset="0"/>
                <a:cs typeface="Calibri" panose="020F0502020204030204" pitchFamily="34" charset="0"/>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8154640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pos="696"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Slide - Picture">
    <p:bg>
      <p:bgPr>
        <a:solidFill>
          <a:schemeClr val="accent4"/>
        </a:solidFill>
        <a:effectLst/>
      </p:bgPr>
    </p:bg>
    <p:spTree>
      <p:nvGrpSpPr>
        <p:cNvPr id="1" name=""/>
        <p:cNvGrpSpPr/>
        <p:nvPr/>
      </p:nvGrpSpPr>
      <p:grpSpPr>
        <a:xfrm>
          <a:off x="0" y="0"/>
          <a:ext cx="0" cy="0"/>
          <a:chOff x="0" y="0"/>
          <a:chExt cx="0" cy="0"/>
        </a:xfrm>
      </p:grpSpPr>
      <p:sp>
        <p:nvSpPr>
          <p:cNvPr id="17" name="Picture" descr="Description of Picture">
            <a:extLst>
              <a:ext uri="{FF2B5EF4-FFF2-40B4-BE49-F238E27FC236}">
                <a16:creationId xmlns:a16="http://schemas.microsoft.com/office/drawing/2014/main" id="{B6A7C9B5-3617-0144-A4ED-16186741E8C3}"/>
              </a:ext>
            </a:extLst>
          </p:cNvPr>
          <p:cNvSpPr>
            <a:spLocks noGrp="1"/>
          </p:cNvSpPr>
          <p:nvPr>
            <p:ph type="pic" sz="quarter" idx="13"/>
          </p:nvPr>
        </p:nvSpPr>
        <p:spPr>
          <a:xfrm>
            <a:off x="0" y="0"/>
            <a:ext cx="9144000" cy="6858000"/>
          </a:xfrm>
        </p:spPr>
        <p:txBody>
          <a:bodyPr anchor="ctr" anchorCtr="1"/>
          <a:lstStyle>
            <a:lvl1pPr marL="0" indent="0" algn="ctr">
              <a:buFontTx/>
              <a:buNone/>
              <a:defRPr baseline="0">
                <a:solidFill>
                  <a:schemeClr val="bg1"/>
                </a:solidFill>
                <a:latin typeface="Calibri" panose="020F0502020204030204" pitchFamily="34" charset="0"/>
                <a:cs typeface="Calibri" panose="020F0502020204030204" pitchFamily="34" charset="0"/>
              </a:defRPr>
            </a:lvl1pPr>
          </a:lstStyle>
          <a:p>
            <a:r>
              <a:rPr lang="en-US" dirty="0"/>
              <a:t>Click icon to add picture</a:t>
            </a:r>
          </a:p>
        </p:txBody>
      </p:sp>
      <p:sp>
        <p:nvSpPr>
          <p:cNvPr id="14" name="Photo Caption">
            <a:extLst>
              <a:ext uri="{FF2B5EF4-FFF2-40B4-BE49-F238E27FC236}">
                <a16:creationId xmlns:a16="http://schemas.microsoft.com/office/drawing/2014/main" id="{0D6DAF39-EE35-6843-807B-FF770BE21293}"/>
              </a:ext>
            </a:extLst>
          </p:cNvPr>
          <p:cNvSpPr>
            <a:spLocks noGrp="1"/>
          </p:cNvSpPr>
          <p:nvPr>
            <p:ph type="ctrTitle" hasCustomPrompt="1"/>
          </p:nvPr>
        </p:nvSpPr>
        <p:spPr bwMode="blackWhite">
          <a:xfrm>
            <a:off x="381000" y="304800"/>
            <a:ext cx="2879168" cy="1253420"/>
          </a:xfrm>
          <a:prstGeom prst="rect">
            <a:avLst/>
          </a:prstGeom>
          <a:noFill/>
          <a:ln w="38100">
            <a:noFill/>
          </a:ln>
        </p:spPr>
        <p:txBody>
          <a:bodyPr wrap="square" lIns="0" tIns="0" rIns="0" bIns="0" anchor="t" anchorCtr="0">
            <a:spAutoFit/>
          </a:bodyPr>
          <a:lstStyle>
            <a:lvl1pPr algn="l">
              <a:defRPr sz="1800" b="1" i="0" cap="none" spc="0">
                <a:solidFill>
                  <a:schemeClr val="bg1"/>
                </a:solidFill>
                <a:latin typeface="Calibri" panose="020F0502020204030204" pitchFamily="34" charset="0"/>
                <a:cs typeface="Calibri" panose="020F0502020204030204" pitchFamily="34" charset="0"/>
              </a:defRPr>
            </a:lvl1pPr>
          </a:lstStyle>
          <a:p>
            <a:r>
              <a:rPr lang="en-US" dirty="0"/>
              <a:t>Brief photo caption. Place in top left or right corner. </a:t>
            </a:r>
            <a:r>
              <a:rPr lang="en-US" dirty="0" err="1"/>
              <a:t>Acumin</a:t>
            </a:r>
            <a:r>
              <a:rPr lang="en-US" dirty="0"/>
              <a:t> Pro Bold 18 pt. Make text black or white for legibility.</a:t>
            </a:r>
          </a:p>
        </p:txBody>
      </p:sp>
      <p:pic>
        <p:nvPicPr>
          <p:cNvPr id="29" name="Gold Triangle">
            <a:extLst>
              <a:ext uri="{FF2B5EF4-FFF2-40B4-BE49-F238E27FC236}">
                <a16:creationId xmlns:a16="http://schemas.microsoft.com/office/drawing/2014/main" id="{6C3B8210-1510-C644-9CE9-0E6E1BA9961F}"/>
              </a:ext>
            </a:extLst>
          </p:cNvPr>
          <p:cNvPicPr>
            <a:picLocks noChangeAspect="1"/>
          </p:cNvPicPr>
          <p:nvPr/>
        </p:nvPicPr>
        <p:blipFill>
          <a:blip r:embed="rId2"/>
          <a:stretch>
            <a:fillRect/>
          </a:stretch>
        </p:blipFill>
        <p:spPr>
          <a:xfrm>
            <a:off x="7366000" y="0"/>
            <a:ext cx="1778000" cy="6858000"/>
          </a:xfrm>
          <a:prstGeom prst="rect">
            <a:avLst/>
          </a:prstGeom>
        </p:spPr>
      </p:pic>
      <p:cxnSp>
        <p:nvCxnSpPr>
          <p:cNvPr id="22" name="Line">
            <a:extLst>
              <a:ext uri="{FF2B5EF4-FFF2-40B4-BE49-F238E27FC236}">
                <a16:creationId xmlns:a16="http://schemas.microsoft.com/office/drawing/2014/main" id="{6E05FCF8-5823-9D4D-B7F3-412E5BDD4E01}"/>
              </a:ext>
            </a:extLst>
          </p:cNvPr>
          <p:cNvCxnSpPr>
            <a:cxnSpLocks/>
          </p:cNvCxnSpPr>
          <p:nvPr/>
        </p:nvCxnSpPr>
        <p:spPr>
          <a:xfrm>
            <a:off x="8400500" y="6270568"/>
            <a:ext cx="0" cy="16002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1" name="Slide Number">
            <a:extLst>
              <a:ext uri="{FF2B5EF4-FFF2-40B4-BE49-F238E27FC236}">
                <a16:creationId xmlns:a16="http://schemas.microsoft.com/office/drawing/2014/main" id="{14A543BD-A296-7346-B649-5BA64898AF2C}"/>
              </a:ext>
            </a:extLst>
          </p:cNvPr>
          <p:cNvSpPr>
            <a:spLocks noGrp="1"/>
          </p:cNvSpPr>
          <p:nvPr>
            <p:ph type="sldNum" sz="quarter" idx="12"/>
          </p:nvPr>
        </p:nvSpPr>
        <p:spPr>
          <a:xfrm>
            <a:off x="8413374" y="6181281"/>
            <a:ext cx="365760" cy="365760"/>
          </a:xfrm>
        </p:spPr>
        <p:txBody>
          <a:bodyPr/>
          <a:lstStyle>
            <a:lvl1pPr>
              <a:defRPr>
                <a:solidFill>
                  <a:schemeClr val="accent4"/>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18625800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pos="264">
          <p15:clr>
            <a:srgbClr val="FBAE40"/>
          </p15:clr>
        </p15:guide>
        <p15:guide id="8" orient="horz" pos="192">
          <p15:clr>
            <a:srgbClr val="FBAE40"/>
          </p15:clr>
        </p15:guide>
        <p15:guide id="9" pos="2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Slide - Fact/Highlight">
    <p:bg>
      <p:bgPr>
        <a:solidFill>
          <a:schemeClr val="accent2"/>
        </a:solidFill>
        <a:effectLst/>
      </p:bgPr>
    </p:bg>
    <p:spTree>
      <p:nvGrpSpPr>
        <p:cNvPr id="1" name=""/>
        <p:cNvGrpSpPr/>
        <p:nvPr/>
      </p:nvGrpSpPr>
      <p:grpSpPr>
        <a:xfrm>
          <a:off x="0" y="0"/>
          <a:ext cx="0" cy="0"/>
          <a:chOff x="0" y="0"/>
          <a:chExt cx="0" cy="0"/>
        </a:xfrm>
      </p:grpSpPr>
      <p:sp>
        <p:nvSpPr>
          <p:cNvPr id="6" name="Gold Background">
            <a:extLst>
              <a:ext uri="{FF2B5EF4-FFF2-40B4-BE49-F238E27FC236}">
                <a16:creationId xmlns:a16="http://schemas.microsoft.com/office/drawing/2014/main" id="{5CCAEC11-865D-CB4B-88E8-5AF51FB37FBE}"/>
              </a:ext>
            </a:extLst>
          </p:cNvPr>
          <p:cNvSpPr/>
          <p:nvPr/>
        </p:nvSpPr>
        <p:spPr>
          <a:xfrm>
            <a:off x="0" y="0"/>
            <a:ext cx="9143999" cy="68522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5" name="Heading">
            <a:extLst>
              <a:ext uri="{FF2B5EF4-FFF2-40B4-BE49-F238E27FC236}">
                <a16:creationId xmlns:a16="http://schemas.microsoft.com/office/drawing/2014/main" id="{4D7D7E43-151C-6148-8D70-1135C4C4B705}"/>
              </a:ext>
            </a:extLst>
          </p:cNvPr>
          <p:cNvSpPr>
            <a:spLocks noGrp="1"/>
          </p:cNvSpPr>
          <p:nvPr>
            <p:ph type="ctrTitle" hasCustomPrompt="1"/>
          </p:nvPr>
        </p:nvSpPr>
        <p:spPr bwMode="blackWhite">
          <a:xfrm>
            <a:off x="2170159" y="1466566"/>
            <a:ext cx="4814498" cy="1210973"/>
          </a:xfrm>
          <a:prstGeom prst="rect">
            <a:avLst/>
          </a:prstGeom>
          <a:noFill/>
          <a:ln w="38100">
            <a:noFill/>
          </a:ln>
        </p:spPr>
        <p:txBody>
          <a:bodyPr wrap="square" lIns="0" tIns="0" rIns="0" bIns="0" anchor="t" anchorCtr="0">
            <a:spAutoFit/>
          </a:bodyPr>
          <a:lstStyle>
            <a:lvl1pPr algn="ctr">
              <a:defRPr sz="8600" b="0" i="0" cap="none" spc="0">
                <a:solidFill>
                  <a:schemeClr val="accent2"/>
                </a:solidFill>
                <a:latin typeface="Calibri" panose="020F0502020204030204" pitchFamily="34" charset="0"/>
                <a:cs typeface="Calibri" panose="020F0502020204030204" pitchFamily="34" charset="0"/>
              </a:defRPr>
            </a:lvl1pPr>
          </a:lstStyle>
          <a:p>
            <a:r>
              <a:rPr lang="en-US" dirty="0"/>
              <a:t>123</a:t>
            </a:r>
          </a:p>
        </p:txBody>
      </p:sp>
      <p:sp>
        <p:nvSpPr>
          <p:cNvPr id="20" name="Black Bar">
            <a:extLst>
              <a:ext uri="{FF2B5EF4-FFF2-40B4-BE49-F238E27FC236}">
                <a16:creationId xmlns:a16="http://schemas.microsoft.com/office/drawing/2014/main" id="{EACB2F0C-1C3D-CD48-AD13-7B5AD683F7C7}"/>
              </a:ext>
            </a:extLst>
          </p:cNvPr>
          <p:cNvSpPr/>
          <p:nvPr/>
        </p:nvSpPr>
        <p:spPr>
          <a:xfrm>
            <a:off x="1986208" y="2744421"/>
            <a:ext cx="5179092" cy="4409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6" name="Subhead">
            <a:extLst>
              <a:ext uri="{FF2B5EF4-FFF2-40B4-BE49-F238E27FC236}">
                <a16:creationId xmlns:a16="http://schemas.microsoft.com/office/drawing/2014/main" id="{0B79470A-88E7-9241-9D11-9A69D762338C}"/>
              </a:ext>
            </a:extLst>
          </p:cNvPr>
          <p:cNvSpPr>
            <a:spLocks noGrp="1"/>
          </p:cNvSpPr>
          <p:nvPr>
            <p:ph type="subTitle" idx="1" hasCustomPrompt="1"/>
          </p:nvPr>
        </p:nvSpPr>
        <p:spPr>
          <a:xfrm>
            <a:off x="1986207" y="2706475"/>
            <a:ext cx="5171597" cy="553998"/>
          </a:xfrm>
          <a:noFill/>
        </p:spPr>
        <p:txBody>
          <a:bodyPr wrap="square" lIns="0" tIns="0" rIns="0" bIns="0" anchor="t" anchorCtr="0">
            <a:spAutoFit/>
          </a:bodyPr>
          <a:lstStyle>
            <a:lvl1pPr marL="0" indent="0" algn="ctr">
              <a:buNone/>
              <a:defRPr sz="3600" b="1" i="0" spc="300">
                <a:solidFill>
                  <a:schemeClr val="accent4"/>
                </a:solidFill>
                <a:latin typeface="Calibri" panose="020F0502020204030204" pitchFamily="34" charset="0"/>
                <a:cs typeface="Calibri" panose="020F0502020204030204" pitchFamily="34"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TOPIC OR TITLE</a:t>
            </a:r>
          </a:p>
        </p:txBody>
      </p:sp>
      <p:sp>
        <p:nvSpPr>
          <p:cNvPr id="23" name="Body Text">
            <a:extLst>
              <a:ext uri="{FF2B5EF4-FFF2-40B4-BE49-F238E27FC236}">
                <a16:creationId xmlns:a16="http://schemas.microsoft.com/office/drawing/2014/main" id="{BD416322-CF1A-F143-B2A9-844B608C50DA}"/>
              </a:ext>
            </a:extLst>
          </p:cNvPr>
          <p:cNvSpPr>
            <a:spLocks noGrp="1"/>
          </p:cNvSpPr>
          <p:nvPr>
            <p:ph type="body" sz="quarter" idx="14" hasCustomPrompt="1"/>
          </p:nvPr>
        </p:nvSpPr>
        <p:spPr>
          <a:xfrm>
            <a:off x="2156451" y="3540352"/>
            <a:ext cx="5008850" cy="1122744"/>
          </a:xfrm>
        </p:spPr>
        <p:txBody>
          <a:bodyPr lIns="0" tIns="0" rIns="0" bIns="0">
            <a:noAutofit/>
          </a:bodyPr>
          <a:lstStyle>
            <a:lvl1pPr marL="0" marR="0" indent="0" algn="l" defTabSz="457200" rtl="0" eaLnBrk="1" fontAlgn="auto" latinLnBrk="0" hangingPunct="1">
              <a:lnSpc>
                <a:spcPct val="100000"/>
              </a:lnSpc>
              <a:spcBef>
                <a:spcPts val="0"/>
              </a:spcBef>
              <a:spcAft>
                <a:spcPts val="0"/>
              </a:spcAft>
              <a:buClrTx/>
              <a:buSzTx/>
              <a:buFontTx/>
              <a:buNone/>
              <a:tabLst/>
              <a:defRPr sz="2400" b="0" i="0" normalizeH="0" baseline="0">
                <a:solidFill>
                  <a:schemeClr val="bg1"/>
                </a:solidFill>
                <a:latin typeface="Calibri" panose="020F0502020204030204" pitchFamily="34" charset="0"/>
                <a:cs typeface="Calibri" panose="020F0502020204030204" pitchFamily="34" charset="0"/>
              </a:defRPr>
            </a:lvl1pPr>
          </a:lstStyle>
          <a:p>
            <a:pPr lvl="0"/>
            <a:r>
              <a:rPr lang="en-US" dirty="0"/>
              <a:t>Fact or highlight. </a:t>
            </a:r>
            <a:r>
              <a:rPr lang="en-US" dirty="0" err="1"/>
              <a:t>Acumin</a:t>
            </a:r>
            <a:r>
              <a:rPr lang="en-US" dirty="0"/>
              <a:t> Pro Medium 24 pt. Keep it short with bite-size chunks of information.</a:t>
            </a:r>
          </a:p>
        </p:txBody>
      </p:sp>
      <p:pic>
        <p:nvPicPr>
          <p:cNvPr id="24" name="Gold Triangle">
            <a:extLst>
              <a:ext uri="{FF2B5EF4-FFF2-40B4-BE49-F238E27FC236}">
                <a16:creationId xmlns:a16="http://schemas.microsoft.com/office/drawing/2014/main" id="{4DC803D7-BDE8-2740-B36D-EB98236EB729}"/>
              </a:ext>
            </a:extLst>
          </p:cNvPr>
          <p:cNvPicPr>
            <a:picLocks noChangeAspect="1"/>
          </p:cNvPicPr>
          <p:nvPr/>
        </p:nvPicPr>
        <p:blipFill>
          <a:blip r:embed="rId2"/>
          <a:stretch>
            <a:fillRect/>
          </a:stretch>
        </p:blipFill>
        <p:spPr>
          <a:xfrm>
            <a:off x="7366000" y="0"/>
            <a:ext cx="1778000" cy="6858000"/>
          </a:xfrm>
          <a:prstGeom prst="rect">
            <a:avLst/>
          </a:prstGeom>
        </p:spPr>
      </p:pic>
      <p:cxnSp>
        <p:nvCxnSpPr>
          <p:cNvPr id="27" name="Line">
            <a:extLst>
              <a:ext uri="{FF2B5EF4-FFF2-40B4-BE49-F238E27FC236}">
                <a16:creationId xmlns:a16="http://schemas.microsoft.com/office/drawing/2014/main" id="{8F96F97C-D2D6-7949-BDC5-C0B91FB918BD}"/>
              </a:ext>
            </a:extLst>
          </p:cNvPr>
          <p:cNvCxnSpPr>
            <a:cxnSpLocks/>
          </p:cNvCxnSpPr>
          <p:nvPr/>
        </p:nvCxnSpPr>
        <p:spPr>
          <a:xfrm>
            <a:off x="8400500" y="6270568"/>
            <a:ext cx="0" cy="16002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Slide Number">
            <a:extLst>
              <a:ext uri="{FF2B5EF4-FFF2-40B4-BE49-F238E27FC236}">
                <a16:creationId xmlns:a16="http://schemas.microsoft.com/office/drawing/2014/main" id="{8E13B548-F076-CF46-A887-15D7D4869738}"/>
              </a:ext>
            </a:extLst>
          </p:cNvPr>
          <p:cNvSpPr>
            <a:spLocks noGrp="1"/>
          </p:cNvSpPr>
          <p:nvPr>
            <p:ph type="sldNum" sz="quarter" idx="12"/>
          </p:nvPr>
        </p:nvSpPr>
        <p:spPr>
          <a:xfrm>
            <a:off x="8413374" y="6181281"/>
            <a:ext cx="365760" cy="365760"/>
          </a:xfrm>
        </p:spPr>
        <p:txBody>
          <a:bodyPr/>
          <a:lstStyle>
            <a:lvl1pPr>
              <a:defRPr>
                <a:solidFill>
                  <a:schemeClr val="accent4"/>
                </a:solidFill>
                <a:latin typeface="Calibri" panose="020F0502020204030204" pitchFamily="34" charset="0"/>
                <a:cs typeface="Calibri" panose="020F0502020204030204" pitchFamily="34" charset="0"/>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70739352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orient="horz" pos="1008">
          <p15:clr>
            <a:srgbClr val="FBAE40"/>
          </p15:clr>
        </p15:guide>
        <p15:guide id="8" orient="horz" pos="148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losing Slide">
    <p:bg>
      <p:bgPr>
        <a:solidFill>
          <a:schemeClr val="accent2"/>
        </a:solidFill>
        <a:effectLst/>
      </p:bgPr>
    </p:bg>
    <p:spTree>
      <p:nvGrpSpPr>
        <p:cNvPr id="1" name=""/>
        <p:cNvGrpSpPr/>
        <p:nvPr/>
      </p:nvGrpSpPr>
      <p:grpSpPr>
        <a:xfrm>
          <a:off x="0" y="0"/>
          <a:ext cx="0" cy="0"/>
          <a:chOff x="0" y="0"/>
          <a:chExt cx="0" cy="0"/>
        </a:xfrm>
      </p:grpSpPr>
      <p:sp>
        <p:nvSpPr>
          <p:cNvPr id="17" name="Gold Background">
            <a:extLst>
              <a:ext uri="{FF2B5EF4-FFF2-40B4-BE49-F238E27FC236}">
                <a16:creationId xmlns:a16="http://schemas.microsoft.com/office/drawing/2014/main" id="{F59025A6-822F-2D44-9F31-61A4A63F5CD3}"/>
              </a:ext>
            </a:extLst>
          </p:cNvPr>
          <p:cNvSpPr/>
          <p:nvPr/>
        </p:nvSpPr>
        <p:spPr>
          <a:xfrm>
            <a:off x="0" y="0"/>
            <a:ext cx="9144000" cy="68580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 name="Title"/>
          <p:cNvSpPr>
            <a:spLocks noGrp="1"/>
          </p:cNvSpPr>
          <p:nvPr>
            <p:ph type="ctrTitle" hasCustomPrompt="1"/>
          </p:nvPr>
        </p:nvSpPr>
        <p:spPr bwMode="blackWhite">
          <a:xfrm>
            <a:off x="1089144" y="1557666"/>
            <a:ext cx="5500897" cy="854080"/>
          </a:xfrm>
          <a:prstGeom prst="rect">
            <a:avLst/>
          </a:prstGeom>
          <a:noFill/>
          <a:ln w="38100">
            <a:noFill/>
          </a:ln>
        </p:spPr>
        <p:txBody>
          <a:bodyPr wrap="square" lIns="0" tIns="0" rIns="0" bIns="0" anchor="t" anchorCtr="0">
            <a:spAutoFit/>
          </a:bodyPr>
          <a:lstStyle>
            <a:lvl1pPr algn="l">
              <a:defRPr sz="6000" b="1" i="1" spc="0">
                <a:solidFill>
                  <a:schemeClr val="bg1"/>
                </a:solidFill>
                <a:latin typeface="Calibri" panose="020F0502020204030204" pitchFamily="34" charset="0"/>
                <a:cs typeface="Calibri" panose="020F0502020204030204" pitchFamily="34" charset="0"/>
              </a:defRPr>
            </a:lvl1pPr>
          </a:lstStyle>
          <a:p>
            <a:r>
              <a:rPr lang="en-US" dirty="0"/>
              <a:t>Thank You</a:t>
            </a:r>
          </a:p>
        </p:txBody>
      </p:sp>
      <p:sp>
        <p:nvSpPr>
          <p:cNvPr id="16" name="Body Text">
            <a:extLst>
              <a:ext uri="{FF2B5EF4-FFF2-40B4-BE49-F238E27FC236}">
                <a16:creationId xmlns:a16="http://schemas.microsoft.com/office/drawing/2014/main" id="{900775FC-E9E4-FF46-A522-92CC39196093}"/>
              </a:ext>
            </a:extLst>
          </p:cNvPr>
          <p:cNvSpPr>
            <a:spLocks noGrp="1"/>
          </p:cNvSpPr>
          <p:nvPr>
            <p:ph type="body" sz="quarter" idx="14" hasCustomPrompt="1"/>
          </p:nvPr>
        </p:nvSpPr>
        <p:spPr>
          <a:xfrm>
            <a:off x="1107311" y="2578489"/>
            <a:ext cx="5500891" cy="880790"/>
          </a:xfrm>
        </p:spPr>
        <p:txBody>
          <a:bodyPr lIns="0" tIns="0" rIns="0" bIns="0">
            <a:noAutofit/>
          </a:bodyPr>
          <a:lstStyle>
            <a:lvl1pPr marL="0" marR="0" indent="0" algn="l" defTabSz="457200" rtl="0" eaLnBrk="1" fontAlgn="auto" latinLnBrk="0" hangingPunct="1">
              <a:lnSpc>
                <a:spcPct val="100000"/>
              </a:lnSpc>
              <a:spcBef>
                <a:spcPts val="0"/>
              </a:spcBef>
              <a:spcAft>
                <a:spcPts val="0"/>
              </a:spcAft>
              <a:buClrTx/>
              <a:buSzTx/>
              <a:buFontTx/>
              <a:buNone/>
              <a:tabLst/>
              <a:defRPr sz="1800" b="0" i="0" normalizeH="0" baseline="0">
                <a:solidFill>
                  <a:schemeClr val="bg1"/>
                </a:solidFill>
                <a:latin typeface="Calibri" panose="020F0502020204030204" pitchFamily="34" charset="0"/>
                <a:cs typeface="Calibri" panose="020F0502020204030204" pitchFamily="34" charset="0"/>
              </a:defRPr>
            </a:lvl1pPr>
          </a:lstStyle>
          <a:p>
            <a:pPr lvl="0"/>
            <a:r>
              <a:rPr lang="en-US" dirty="0"/>
              <a:t>Conclusion, call to action or contact information. </a:t>
            </a:r>
            <a:r>
              <a:rPr lang="en-US" dirty="0" err="1"/>
              <a:t>Acumin</a:t>
            </a:r>
            <a:r>
              <a:rPr lang="en-US" dirty="0"/>
              <a:t> Pro Reg 18 pt. Keep it short with bite-size chunks of information.</a:t>
            </a:r>
          </a:p>
        </p:txBody>
      </p:sp>
      <p:pic>
        <p:nvPicPr>
          <p:cNvPr id="21" name="Black Triangle">
            <a:extLst>
              <a:ext uri="{FF2B5EF4-FFF2-40B4-BE49-F238E27FC236}">
                <a16:creationId xmlns:a16="http://schemas.microsoft.com/office/drawing/2014/main" id="{237F821D-D4B4-C442-814B-E1605BD7539E}"/>
              </a:ext>
            </a:extLst>
          </p:cNvPr>
          <p:cNvPicPr>
            <a:picLocks noChangeAspect="1"/>
          </p:cNvPicPr>
          <p:nvPr/>
        </p:nvPicPr>
        <p:blipFill>
          <a:blip r:embed="rId2"/>
          <a:stretch>
            <a:fillRect/>
          </a:stretch>
        </p:blipFill>
        <p:spPr>
          <a:xfrm>
            <a:off x="7366000" y="0"/>
            <a:ext cx="1778000" cy="6858000"/>
          </a:xfrm>
          <a:prstGeom prst="rect">
            <a:avLst/>
          </a:prstGeom>
        </p:spPr>
      </p:pic>
      <p:cxnSp>
        <p:nvCxnSpPr>
          <p:cNvPr id="25" name="Line">
            <a:extLst>
              <a:ext uri="{FF2B5EF4-FFF2-40B4-BE49-F238E27FC236}">
                <a16:creationId xmlns:a16="http://schemas.microsoft.com/office/drawing/2014/main" id="{A45DD0F1-B8FD-0047-817A-E2982F127A6A}"/>
              </a:ext>
            </a:extLst>
          </p:cNvPr>
          <p:cNvCxnSpPr>
            <a:cxnSpLocks/>
          </p:cNvCxnSpPr>
          <p:nvPr/>
        </p:nvCxnSpPr>
        <p:spPr>
          <a:xfrm>
            <a:off x="8400500" y="6270568"/>
            <a:ext cx="0" cy="16002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3" name="Slide Number">
            <a:extLst>
              <a:ext uri="{FF2B5EF4-FFF2-40B4-BE49-F238E27FC236}">
                <a16:creationId xmlns:a16="http://schemas.microsoft.com/office/drawing/2014/main" id="{ACFC5D5C-1C9B-F148-A910-72ADDA93ABF0}"/>
              </a:ext>
            </a:extLst>
          </p:cNvPr>
          <p:cNvSpPr>
            <a:spLocks noGrp="1"/>
          </p:cNvSpPr>
          <p:nvPr>
            <p:ph type="sldNum" sz="quarter" idx="12"/>
          </p:nvPr>
        </p:nvSpPr>
        <p:spPr>
          <a:xfrm>
            <a:off x="8413374" y="6181281"/>
            <a:ext cx="365760" cy="365760"/>
          </a:xfrm>
        </p:spPr>
        <p:txBody>
          <a:bodyPr/>
          <a:lstStyle>
            <a:lvl1pPr>
              <a:defRPr>
                <a:solidFill>
                  <a:schemeClr val="accent4"/>
                </a:solidFill>
                <a:latin typeface="Calibri" panose="020F0502020204030204" pitchFamily="34" charset="0"/>
                <a:cs typeface="Calibri" panose="020F0502020204030204" pitchFamily="34" charset="0"/>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6953237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pos="69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내용 개체 틀 2"/>
          <p:cNvSpPr>
            <a:spLocks noGrp="1"/>
          </p:cNvSpPr>
          <p:nvPr>
            <p:ph idx="1" hasCustomPrompt="1"/>
          </p:nvPr>
        </p:nvSpPr>
        <p:spPr>
          <a:xfrm>
            <a:off x="277148" y="1305004"/>
            <a:ext cx="8557768" cy="5166916"/>
          </a:xfrm>
        </p:spPr>
        <p:txBody>
          <a:bodyPr/>
          <a:lstStyle>
            <a:lvl2pPr>
              <a:defRPr/>
            </a:lvl2pPr>
            <a:lvl3pPr>
              <a:defRPr/>
            </a:lvl3pPr>
          </a:lstStyle>
          <a:p>
            <a:pPr lvl="0"/>
            <a:r>
              <a:rPr lang="en-US" altLang="ko-KR" dirty="0"/>
              <a:t>Words</a:t>
            </a:r>
            <a:endParaRPr lang="ko-KR" altLang="en-US" dirty="0"/>
          </a:p>
          <a:p>
            <a:pPr lvl="1"/>
            <a:r>
              <a:rPr lang="en-US" altLang="ko-KR" dirty="0"/>
              <a:t>Words</a:t>
            </a:r>
            <a:endParaRPr lang="ko-KR" altLang="en-US" dirty="0"/>
          </a:p>
          <a:p>
            <a:pPr lvl="2"/>
            <a:r>
              <a:rPr lang="en-US" altLang="ko-KR" dirty="0"/>
              <a:t>Words</a:t>
            </a:r>
          </a:p>
          <a:p>
            <a:pPr lvl="3"/>
            <a:r>
              <a:rPr lang="en-US" altLang="ko-KR" dirty="0"/>
              <a:t>Words</a:t>
            </a:r>
          </a:p>
          <a:p>
            <a:pPr lvl="4"/>
            <a:r>
              <a:rPr lang="en-US" altLang="ko-KR" dirty="0"/>
              <a:t>Words</a:t>
            </a:r>
            <a:endParaRPr lang="ko-KR" altLang="en-US" dirty="0"/>
          </a:p>
        </p:txBody>
      </p:sp>
      <p:sp>
        <p:nvSpPr>
          <p:cNvPr id="5" name="제목 1"/>
          <p:cNvSpPr>
            <a:spLocks noGrp="1"/>
          </p:cNvSpPr>
          <p:nvPr>
            <p:ph type="title" hasCustomPrompt="1"/>
          </p:nvPr>
        </p:nvSpPr>
        <p:spPr>
          <a:xfrm>
            <a:off x="277148" y="118428"/>
            <a:ext cx="8043862" cy="638175"/>
          </a:xfrm>
          <a:noFill/>
          <a:ln>
            <a:noFill/>
          </a:ln>
        </p:spPr>
        <p:txBody>
          <a:bodyPr/>
          <a:lstStyle>
            <a:lvl1pPr algn="l">
              <a:defRPr b="0"/>
            </a:lvl1pPr>
          </a:lstStyle>
          <a:p>
            <a:r>
              <a:rPr lang="en-US" altLang="ko-KR" dirty="0"/>
              <a:t>Title</a:t>
            </a:r>
            <a:endParaRPr lang="ko-KR" altLang="en-US" dirty="0"/>
          </a:p>
        </p:txBody>
      </p:sp>
      <p:sp>
        <p:nvSpPr>
          <p:cNvPr id="4" name="Line 66">
            <a:extLst>
              <a:ext uri="{FF2B5EF4-FFF2-40B4-BE49-F238E27FC236}">
                <a16:creationId xmlns:a16="http://schemas.microsoft.com/office/drawing/2014/main" id="{67B3E873-1394-3543-8BD2-2C910090ECBD}"/>
              </a:ext>
            </a:extLst>
          </p:cNvPr>
          <p:cNvSpPr>
            <a:spLocks noChangeShapeType="1"/>
          </p:cNvSpPr>
          <p:nvPr userDrawn="1"/>
        </p:nvSpPr>
        <p:spPr bwMode="auto">
          <a:xfrm flipV="1">
            <a:off x="277148" y="756603"/>
            <a:ext cx="8557769" cy="0"/>
          </a:xfrm>
          <a:prstGeom prst="line">
            <a:avLst/>
          </a:prstGeom>
          <a:noFill/>
          <a:ln w="38100">
            <a:solidFill>
              <a:schemeClr val="accent1"/>
            </a:solidFill>
            <a:miter lim="800000"/>
            <a:headEnd/>
            <a:tailEnd/>
          </a:ln>
          <a:effectLst/>
        </p:spPr>
        <p:txBody>
          <a:bodyPr wrap="none"/>
          <a:lstStyle/>
          <a:p>
            <a:endParaRPr lang="ko-KR" altLang="en-US"/>
          </a:p>
        </p:txBody>
      </p:sp>
      <p:sp>
        <p:nvSpPr>
          <p:cNvPr id="9" name="Slide Number Placeholder 8">
            <a:extLst>
              <a:ext uri="{FF2B5EF4-FFF2-40B4-BE49-F238E27FC236}">
                <a16:creationId xmlns:a16="http://schemas.microsoft.com/office/drawing/2014/main" id="{4403002C-B894-EA4E-9F9C-C47945496723}"/>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328718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3" name="내용 개체 틀 2"/>
          <p:cNvSpPr>
            <a:spLocks noGrp="1"/>
          </p:cNvSpPr>
          <p:nvPr>
            <p:ph sz="half" idx="1" hasCustomPrompt="1"/>
          </p:nvPr>
        </p:nvSpPr>
        <p:spPr>
          <a:xfrm>
            <a:off x="484369" y="1250205"/>
            <a:ext cx="4038600" cy="4525963"/>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ltLang="ko-KR" dirty="0"/>
              <a:t>Words</a:t>
            </a:r>
          </a:p>
          <a:p>
            <a:pPr lvl="1"/>
            <a:r>
              <a:rPr lang="en-US" altLang="ko-KR" dirty="0"/>
              <a:t>Words</a:t>
            </a:r>
          </a:p>
          <a:p>
            <a:pPr lvl="2"/>
            <a:r>
              <a:rPr lang="en-US" altLang="ko-KR" dirty="0"/>
              <a:t>Words</a:t>
            </a:r>
          </a:p>
          <a:p>
            <a:pPr lvl="3"/>
            <a:r>
              <a:rPr lang="en-US" altLang="ko-KR" dirty="0"/>
              <a:t>Words</a:t>
            </a:r>
          </a:p>
          <a:p>
            <a:pPr lvl="4"/>
            <a:r>
              <a:rPr lang="en-US" altLang="ko-KR" dirty="0"/>
              <a:t>Words</a:t>
            </a:r>
            <a:endParaRPr lang="ko-KR" altLang="en-US" dirty="0"/>
          </a:p>
        </p:txBody>
      </p:sp>
      <p:sp>
        <p:nvSpPr>
          <p:cNvPr id="4" name="내용 개체 틀 3"/>
          <p:cNvSpPr>
            <a:spLocks noGrp="1"/>
          </p:cNvSpPr>
          <p:nvPr>
            <p:ph sz="half" idx="2" hasCustomPrompt="1"/>
          </p:nvPr>
        </p:nvSpPr>
        <p:spPr>
          <a:xfrm>
            <a:off x="4675369" y="1250205"/>
            <a:ext cx="4038600" cy="4525963"/>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ltLang="ko-KR" dirty="0"/>
              <a:t>Words</a:t>
            </a:r>
          </a:p>
          <a:p>
            <a:pPr lvl="1"/>
            <a:r>
              <a:rPr lang="en-US" altLang="ko-KR" dirty="0"/>
              <a:t>Words</a:t>
            </a:r>
          </a:p>
          <a:p>
            <a:pPr lvl="2"/>
            <a:r>
              <a:rPr lang="en-US" altLang="ko-KR" dirty="0"/>
              <a:t>Words</a:t>
            </a:r>
          </a:p>
          <a:p>
            <a:pPr lvl="3"/>
            <a:r>
              <a:rPr lang="en-US" altLang="ko-KR" dirty="0"/>
              <a:t>Words</a:t>
            </a:r>
          </a:p>
          <a:p>
            <a:pPr lvl="4"/>
            <a:r>
              <a:rPr lang="en-US" altLang="ko-KR" dirty="0"/>
              <a:t>Words</a:t>
            </a:r>
            <a:endParaRPr lang="ko-KR" altLang="en-US" dirty="0"/>
          </a:p>
        </p:txBody>
      </p:sp>
      <p:sp>
        <p:nvSpPr>
          <p:cNvPr id="7" name="Line 66">
            <a:extLst>
              <a:ext uri="{FF2B5EF4-FFF2-40B4-BE49-F238E27FC236}">
                <a16:creationId xmlns:a16="http://schemas.microsoft.com/office/drawing/2014/main" id="{43238AEC-E676-EF48-A1EE-CE1856C5DB86}"/>
              </a:ext>
            </a:extLst>
          </p:cNvPr>
          <p:cNvSpPr>
            <a:spLocks noChangeShapeType="1"/>
          </p:cNvSpPr>
          <p:nvPr userDrawn="1"/>
        </p:nvSpPr>
        <p:spPr bwMode="auto">
          <a:xfrm flipV="1">
            <a:off x="277148" y="756603"/>
            <a:ext cx="8577217" cy="0"/>
          </a:xfrm>
          <a:prstGeom prst="line">
            <a:avLst/>
          </a:prstGeom>
          <a:noFill/>
          <a:ln w="38100">
            <a:solidFill>
              <a:schemeClr val="accent1"/>
            </a:solidFill>
            <a:miter lim="800000"/>
            <a:headEnd/>
            <a:tailEnd/>
          </a:ln>
          <a:effectLst/>
        </p:spPr>
        <p:txBody>
          <a:bodyPr wrap="none"/>
          <a:lstStyle/>
          <a:p>
            <a:endParaRPr lang="ko-KR" altLang="en-US"/>
          </a:p>
        </p:txBody>
      </p:sp>
      <p:sp>
        <p:nvSpPr>
          <p:cNvPr id="2" name="Slide Number Placeholder 1">
            <a:extLst>
              <a:ext uri="{FF2B5EF4-FFF2-40B4-BE49-F238E27FC236}">
                <a16:creationId xmlns:a16="http://schemas.microsoft.com/office/drawing/2014/main" id="{63EE7B0E-2C93-BA42-B420-3285D7F3E908}"/>
              </a:ext>
            </a:extLst>
          </p:cNvPr>
          <p:cNvSpPr>
            <a:spLocks noGrp="1"/>
          </p:cNvSpPr>
          <p:nvPr>
            <p:ph type="sldNum" sz="quarter" idx="10"/>
          </p:nvPr>
        </p:nvSpPr>
        <p:spPr/>
        <p:txBody>
          <a:bodyPr/>
          <a:lstStyle/>
          <a:p>
            <a:fld id="{8A7A6979-0714-4377-B894-6BE4C2D6E202}" type="slidenum">
              <a:rPr lang="en-US" smtClean="0"/>
              <a:pPr/>
              <a:t>‹#›</a:t>
            </a:fld>
            <a:endParaRPr lang="en-US" dirty="0"/>
          </a:p>
        </p:txBody>
      </p:sp>
      <p:sp>
        <p:nvSpPr>
          <p:cNvPr id="12" name="제목 1">
            <a:extLst>
              <a:ext uri="{FF2B5EF4-FFF2-40B4-BE49-F238E27FC236}">
                <a16:creationId xmlns:a16="http://schemas.microsoft.com/office/drawing/2014/main" id="{4EEA1B3E-FF6B-734D-830E-C9FC203C0A8A}"/>
              </a:ext>
            </a:extLst>
          </p:cNvPr>
          <p:cNvSpPr>
            <a:spLocks noGrp="1"/>
          </p:cNvSpPr>
          <p:nvPr>
            <p:ph type="title" hasCustomPrompt="1"/>
          </p:nvPr>
        </p:nvSpPr>
        <p:spPr>
          <a:xfrm>
            <a:off x="277148" y="118428"/>
            <a:ext cx="8043862" cy="638175"/>
          </a:xfrm>
          <a:noFill/>
          <a:ln>
            <a:noFill/>
          </a:ln>
        </p:spPr>
        <p:txBody>
          <a:bodyPr/>
          <a:lstStyle>
            <a:lvl1pPr algn="l">
              <a:defRPr b="0"/>
            </a:lvl1pPr>
          </a:lstStyle>
          <a:p>
            <a:r>
              <a:rPr lang="en-US" altLang="ko-KR" dirty="0"/>
              <a:t>Title</a:t>
            </a:r>
            <a:endParaRPr lang="ko-KR" altLang="en-US" dirty="0"/>
          </a:p>
        </p:txBody>
      </p:sp>
    </p:spTree>
    <p:extLst>
      <p:ext uri="{BB962C8B-B14F-4D97-AF65-F5344CB8AC3E}">
        <p14:creationId xmlns:p14="http://schemas.microsoft.com/office/powerpoint/2010/main" val="694698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685800" y="2747963"/>
            <a:ext cx="7772400" cy="1362075"/>
          </a:xfrm>
          <a:ln>
            <a:noFill/>
          </a:ln>
        </p:spPr>
        <p:txBody>
          <a:bodyPr anchor="t"/>
          <a:lstStyle>
            <a:lvl1pPr algn="ctr">
              <a:defRPr sz="4000" b="0" cap="none"/>
            </a:lvl1pPr>
          </a:lstStyle>
          <a:p>
            <a:r>
              <a:rPr lang="en-US" altLang="ko-KR" dirty="0"/>
              <a:t>Section heading</a:t>
            </a:r>
            <a:endParaRPr lang="ko-KR" altLang="en-US" dirty="0"/>
          </a:p>
        </p:txBody>
      </p:sp>
      <p:sp>
        <p:nvSpPr>
          <p:cNvPr id="5" name="Line 66">
            <a:extLst>
              <a:ext uri="{FF2B5EF4-FFF2-40B4-BE49-F238E27FC236}">
                <a16:creationId xmlns:a16="http://schemas.microsoft.com/office/drawing/2014/main" id="{5A7CBECB-F891-1E49-A038-D12E9EBD544E}"/>
              </a:ext>
            </a:extLst>
          </p:cNvPr>
          <p:cNvSpPr>
            <a:spLocks noChangeShapeType="1"/>
          </p:cNvSpPr>
          <p:nvPr userDrawn="1"/>
        </p:nvSpPr>
        <p:spPr bwMode="auto">
          <a:xfrm flipV="1">
            <a:off x="-57794" y="0"/>
            <a:ext cx="9259587" cy="0"/>
          </a:xfrm>
          <a:prstGeom prst="line">
            <a:avLst/>
          </a:prstGeom>
          <a:noFill/>
          <a:ln w="76200">
            <a:solidFill>
              <a:schemeClr val="accent1"/>
            </a:solidFill>
            <a:miter lim="800000"/>
            <a:headEnd/>
            <a:tailEnd/>
          </a:ln>
          <a:effectLst/>
        </p:spPr>
        <p:txBody>
          <a:bodyPr wrap="none"/>
          <a:lstStyle/>
          <a:p>
            <a:endParaRPr lang="ko-KR" altLang="en-US"/>
          </a:p>
        </p:txBody>
      </p:sp>
      <p:sp>
        <p:nvSpPr>
          <p:cNvPr id="6" name="Line 66">
            <a:extLst>
              <a:ext uri="{FF2B5EF4-FFF2-40B4-BE49-F238E27FC236}">
                <a16:creationId xmlns:a16="http://schemas.microsoft.com/office/drawing/2014/main" id="{A0F4931F-670B-5345-A445-E4A05AED83C7}"/>
              </a:ext>
            </a:extLst>
          </p:cNvPr>
          <p:cNvSpPr>
            <a:spLocks noChangeShapeType="1"/>
          </p:cNvSpPr>
          <p:nvPr userDrawn="1"/>
        </p:nvSpPr>
        <p:spPr bwMode="auto">
          <a:xfrm flipV="1">
            <a:off x="-78517" y="6858000"/>
            <a:ext cx="9259587" cy="0"/>
          </a:xfrm>
          <a:prstGeom prst="line">
            <a:avLst/>
          </a:prstGeom>
          <a:noFill/>
          <a:ln w="76200">
            <a:solidFill>
              <a:schemeClr val="accent1"/>
            </a:solidFill>
            <a:miter lim="800000"/>
            <a:headEnd/>
            <a:tailEnd/>
          </a:ln>
          <a:effectLst/>
        </p:spPr>
        <p:txBody>
          <a:bodyPr wrap="none"/>
          <a:lstStyle/>
          <a:p>
            <a:endParaRPr lang="ko-KR" altLang="en-US"/>
          </a:p>
        </p:txBody>
      </p:sp>
    </p:spTree>
    <p:extLst>
      <p:ext uri="{BB962C8B-B14F-4D97-AF65-F5344CB8AC3E}">
        <p14:creationId xmlns:p14="http://schemas.microsoft.com/office/powerpoint/2010/main" val="2909255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ouble content - titled">
    <p:spTree>
      <p:nvGrpSpPr>
        <p:cNvPr id="1" name=""/>
        <p:cNvGrpSpPr/>
        <p:nvPr/>
      </p:nvGrpSpPr>
      <p:grpSpPr>
        <a:xfrm>
          <a:off x="0" y="0"/>
          <a:ext cx="0" cy="0"/>
          <a:chOff x="0" y="0"/>
          <a:chExt cx="0" cy="0"/>
        </a:xfrm>
      </p:grpSpPr>
      <p:sp>
        <p:nvSpPr>
          <p:cNvPr id="3" name="텍스트 개체 틀 2"/>
          <p:cNvSpPr>
            <a:spLocks noGrp="1"/>
          </p:cNvSpPr>
          <p:nvPr>
            <p:ph type="body" idx="1" hasCustomPrompt="1"/>
          </p:nvPr>
        </p:nvSpPr>
        <p:spPr>
          <a:xfrm>
            <a:off x="457200" y="1258655"/>
            <a:ext cx="4040188" cy="639762"/>
          </a:xfrm>
        </p:spPr>
        <p:txBody>
          <a:bodyPr anchor="b"/>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dirty="0"/>
              <a:t>Left title</a:t>
            </a:r>
            <a:endParaRPr lang="ko-KR" altLang="en-US" dirty="0"/>
          </a:p>
        </p:txBody>
      </p:sp>
      <p:sp>
        <p:nvSpPr>
          <p:cNvPr id="4" name="내용 개체 틀 3"/>
          <p:cNvSpPr>
            <a:spLocks noGrp="1"/>
          </p:cNvSpPr>
          <p:nvPr>
            <p:ph sz="half" idx="2" hasCustomPrompt="1"/>
          </p:nvPr>
        </p:nvSpPr>
        <p:spPr>
          <a:xfrm>
            <a:off x="457200" y="1898417"/>
            <a:ext cx="4040188" cy="3951288"/>
          </a:xfrm>
        </p:spPr>
        <p:txBody>
          <a:bodyPr/>
          <a:lstStyle>
            <a:lvl1pPr>
              <a:defRPr sz="3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dirty="0"/>
              <a:t>Words</a:t>
            </a:r>
            <a:endParaRPr lang="ko-KR" altLang="en-US" dirty="0"/>
          </a:p>
        </p:txBody>
      </p:sp>
      <p:sp>
        <p:nvSpPr>
          <p:cNvPr id="5" name="텍스트 개체 틀 4"/>
          <p:cNvSpPr>
            <a:spLocks noGrp="1"/>
          </p:cNvSpPr>
          <p:nvPr>
            <p:ph type="body" sz="quarter" idx="3" hasCustomPrompt="1"/>
          </p:nvPr>
        </p:nvSpPr>
        <p:spPr>
          <a:xfrm>
            <a:off x="4645025" y="1258655"/>
            <a:ext cx="4041775" cy="639762"/>
          </a:xfrm>
        </p:spPr>
        <p:txBody>
          <a:bodyPr anchor="b"/>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dirty="0"/>
              <a:t>Right title</a:t>
            </a:r>
            <a:endParaRPr lang="ko-KR" altLang="en-US" dirty="0"/>
          </a:p>
        </p:txBody>
      </p:sp>
      <p:sp>
        <p:nvSpPr>
          <p:cNvPr id="6" name="내용 개체 틀 5"/>
          <p:cNvSpPr>
            <a:spLocks noGrp="1"/>
          </p:cNvSpPr>
          <p:nvPr>
            <p:ph sz="quarter" idx="4" hasCustomPrompt="1"/>
          </p:nvPr>
        </p:nvSpPr>
        <p:spPr>
          <a:xfrm>
            <a:off x="4645025" y="1898417"/>
            <a:ext cx="4041775" cy="3951288"/>
          </a:xfrm>
        </p:spPr>
        <p:txBody>
          <a:bodyPr/>
          <a:lstStyle>
            <a:lvl1pPr>
              <a:defRPr sz="3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dirty="0"/>
              <a:t>Words</a:t>
            </a:r>
            <a:endParaRPr lang="ko-KR" altLang="en-US" dirty="0"/>
          </a:p>
        </p:txBody>
      </p:sp>
      <p:sp>
        <p:nvSpPr>
          <p:cNvPr id="9" name="Line 66">
            <a:extLst>
              <a:ext uri="{FF2B5EF4-FFF2-40B4-BE49-F238E27FC236}">
                <a16:creationId xmlns:a16="http://schemas.microsoft.com/office/drawing/2014/main" id="{2473502F-33E0-294C-B0A7-D634CB781736}"/>
              </a:ext>
            </a:extLst>
          </p:cNvPr>
          <p:cNvSpPr>
            <a:spLocks noChangeShapeType="1"/>
          </p:cNvSpPr>
          <p:nvPr userDrawn="1"/>
        </p:nvSpPr>
        <p:spPr bwMode="auto">
          <a:xfrm flipV="1">
            <a:off x="277148" y="756603"/>
            <a:ext cx="8577217" cy="0"/>
          </a:xfrm>
          <a:prstGeom prst="line">
            <a:avLst/>
          </a:prstGeom>
          <a:noFill/>
          <a:ln w="38100">
            <a:solidFill>
              <a:schemeClr val="accent1"/>
            </a:solidFill>
            <a:miter lim="800000"/>
            <a:headEnd/>
            <a:tailEnd/>
          </a:ln>
          <a:effectLst/>
        </p:spPr>
        <p:txBody>
          <a:bodyPr wrap="none"/>
          <a:lstStyle/>
          <a:p>
            <a:endParaRPr lang="ko-KR" altLang="en-US"/>
          </a:p>
        </p:txBody>
      </p:sp>
      <p:sp>
        <p:nvSpPr>
          <p:cNvPr id="2" name="Slide Number Placeholder 1">
            <a:extLst>
              <a:ext uri="{FF2B5EF4-FFF2-40B4-BE49-F238E27FC236}">
                <a16:creationId xmlns:a16="http://schemas.microsoft.com/office/drawing/2014/main" id="{62769056-9B24-3340-82FF-6C6B5739D9BC}"/>
              </a:ext>
            </a:extLst>
          </p:cNvPr>
          <p:cNvSpPr>
            <a:spLocks noGrp="1"/>
          </p:cNvSpPr>
          <p:nvPr>
            <p:ph type="sldNum" sz="quarter" idx="10"/>
          </p:nvPr>
        </p:nvSpPr>
        <p:spPr/>
        <p:txBody>
          <a:bodyPr/>
          <a:lstStyle/>
          <a:p>
            <a:fld id="{8A7A6979-0714-4377-B894-6BE4C2D6E202}" type="slidenum">
              <a:rPr lang="en-US" smtClean="0"/>
              <a:pPr/>
              <a:t>‹#›</a:t>
            </a:fld>
            <a:endParaRPr lang="en-US" dirty="0"/>
          </a:p>
        </p:txBody>
      </p:sp>
      <p:sp>
        <p:nvSpPr>
          <p:cNvPr id="13" name="제목 1">
            <a:extLst>
              <a:ext uri="{FF2B5EF4-FFF2-40B4-BE49-F238E27FC236}">
                <a16:creationId xmlns:a16="http://schemas.microsoft.com/office/drawing/2014/main" id="{AA231EA3-1A2F-1844-B410-74339C343F3B}"/>
              </a:ext>
            </a:extLst>
          </p:cNvPr>
          <p:cNvSpPr>
            <a:spLocks noGrp="1"/>
          </p:cNvSpPr>
          <p:nvPr>
            <p:ph type="title" hasCustomPrompt="1"/>
          </p:nvPr>
        </p:nvSpPr>
        <p:spPr>
          <a:xfrm>
            <a:off x="277148" y="118428"/>
            <a:ext cx="8043862" cy="638175"/>
          </a:xfrm>
          <a:noFill/>
          <a:ln>
            <a:noFill/>
          </a:ln>
        </p:spPr>
        <p:txBody>
          <a:bodyPr/>
          <a:lstStyle>
            <a:lvl1pPr algn="l">
              <a:defRPr b="0"/>
            </a:lvl1pPr>
          </a:lstStyle>
          <a:p>
            <a:r>
              <a:rPr lang="en-US" altLang="ko-KR" dirty="0"/>
              <a:t>Title</a:t>
            </a:r>
            <a:endParaRPr lang="ko-KR" altLang="en-US" dirty="0"/>
          </a:p>
        </p:txBody>
      </p:sp>
    </p:spTree>
    <p:extLst>
      <p:ext uri="{BB962C8B-B14F-4D97-AF65-F5344CB8AC3E}">
        <p14:creationId xmlns:p14="http://schemas.microsoft.com/office/powerpoint/2010/main" val="72169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Just borders">
    <p:spTree>
      <p:nvGrpSpPr>
        <p:cNvPr id="1" name=""/>
        <p:cNvGrpSpPr/>
        <p:nvPr/>
      </p:nvGrpSpPr>
      <p:grpSpPr>
        <a:xfrm>
          <a:off x="0" y="0"/>
          <a:ext cx="0" cy="0"/>
          <a:chOff x="0" y="0"/>
          <a:chExt cx="0" cy="0"/>
        </a:xfrm>
      </p:grpSpPr>
      <p:sp>
        <p:nvSpPr>
          <p:cNvPr id="6" name="Line 66">
            <a:extLst>
              <a:ext uri="{FF2B5EF4-FFF2-40B4-BE49-F238E27FC236}">
                <a16:creationId xmlns:a16="http://schemas.microsoft.com/office/drawing/2014/main" id="{5FBB5167-3962-F644-A1B0-164B48533467}"/>
              </a:ext>
            </a:extLst>
          </p:cNvPr>
          <p:cNvSpPr>
            <a:spLocks noChangeShapeType="1"/>
          </p:cNvSpPr>
          <p:nvPr userDrawn="1"/>
        </p:nvSpPr>
        <p:spPr bwMode="auto">
          <a:xfrm flipV="1">
            <a:off x="-37071" y="0"/>
            <a:ext cx="9259587" cy="0"/>
          </a:xfrm>
          <a:prstGeom prst="line">
            <a:avLst/>
          </a:prstGeom>
          <a:noFill/>
          <a:ln w="76200">
            <a:solidFill>
              <a:schemeClr val="accent1"/>
            </a:solidFill>
            <a:miter lim="800000"/>
            <a:headEnd/>
            <a:tailEnd/>
          </a:ln>
          <a:effectLst/>
        </p:spPr>
        <p:txBody>
          <a:bodyPr wrap="none"/>
          <a:lstStyle/>
          <a:p>
            <a:endParaRPr lang="ko-KR" altLang="en-US"/>
          </a:p>
        </p:txBody>
      </p:sp>
      <p:sp>
        <p:nvSpPr>
          <p:cNvPr id="4" name="Line 66">
            <a:extLst>
              <a:ext uri="{FF2B5EF4-FFF2-40B4-BE49-F238E27FC236}">
                <a16:creationId xmlns:a16="http://schemas.microsoft.com/office/drawing/2014/main" id="{E355375E-B5F3-774A-87F7-3A95BA8BDF7B}"/>
              </a:ext>
            </a:extLst>
          </p:cNvPr>
          <p:cNvSpPr>
            <a:spLocks noChangeShapeType="1"/>
          </p:cNvSpPr>
          <p:nvPr userDrawn="1"/>
        </p:nvSpPr>
        <p:spPr bwMode="auto">
          <a:xfrm flipV="1">
            <a:off x="-57794" y="6858000"/>
            <a:ext cx="9259587" cy="0"/>
          </a:xfrm>
          <a:prstGeom prst="line">
            <a:avLst/>
          </a:prstGeom>
          <a:noFill/>
          <a:ln w="76200">
            <a:solidFill>
              <a:schemeClr val="accent1"/>
            </a:solidFill>
            <a:miter lim="800000"/>
            <a:headEnd/>
            <a:tailEnd/>
          </a:ln>
          <a:effectLst/>
        </p:spPr>
        <p:txBody>
          <a:bodyPr wrap="none"/>
          <a:lstStyle/>
          <a:p>
            <a:endParaRPr lang="ko-KR" altLang="en-US"/>
          </a:p>
        </p:txBody>
      </p:sp>
      <p:sp>
        <p:nvSpPr>
          <p:cNvPr id="2" name="Slide Number Placeholder 1">
            <a:extLst>
              <a:ext uri="{FF2B5EF4-FFF2-40B4-BE49-F238E27FC236}">
                <a16:creationId xmlns:a16="http://schemas.microsoft.com/office/drawing/2014/main" id="{CE36F63A-CE5C-9B40-933E-022B0D8B1C6B}"/>
              </a:ext>
            </a:extLst>
          </p:cNvPr>
          <p:cNvSpPr>
            <a:spLocks noGrp="1"/>
          </p:cNvSpPr>
          <p:nvPr>
            <p:ph type="sldNum" sz="quarter" idx="10"/>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735298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adrants">
    <p:spTree>
      <p:nvGrpSpPr>
        <p:cNvPr id="1" name=""/>
        <p:cNvGrpSpPr/>
        <p:nvPr/>
      </p:nvGrpSpPr>
      <p:grpSpPr>
        <a:xfrm>
          <a:off x="0" y="0"/>
          <a:ext cx="0" cy="0"/>
          <a:chOff x="0" y="0"/>
          <a:chExt cx="0" cy="0"/>
        </a:xfrm>
      </p:grpSpPr>
      <p:sp>
        <p:nvSpPr>
          <p:cNvPr id="6" name="Line 66">
            <a:extLst>
              <a:ext uri="{FF2B5EF4-FFF2-40B4-BE49-F238E27FC236}">
                <a16:creationId xmlns:a16="http://schemas.microsoft.com/office/drawing/2014/main" id="{5FBB5167-3962-F644-A1B0-164B48533467}"/>
              </a:ext>
            </a:extLst>
          </p:cNvPr>
          <p:cNvSpPr>
            <a:spLocks noChangeShapeType="1"/>
          </p:cNvSpPr>
          <p:nvPr userDrawn="1"/>
        </p:nvSpPr>
        <p:spPr bwMode="auto">
          <a:xfrm flipV="1">
            <a:off x="-37071" y="0"/>
            <a:ext cx="9259587" cy="0"/>
          </a:xfrm>
          <a:prstGeom prst="line">
            <a:avLst/>
          </a:prstGeom>
          <a:noFill/>
          <a:ln w="76200">
            <a:solidFill>
              <a:schemeClr val="accent1"/>
            </a:solidFill>
            <a:miter lim="800000"/>
            <a:headEnd/>
            <a:tailEnd/>
          </a:ln>
          <a:effectLst/>
        </p:spPr>
        <p:txBody>
          <a:bodyPr wrap="none"/>
          <a:lstStyle/>
          <a:p>
            <a:endParaRPr lang="ko-KR" altLang="en-US"/>
          </a:p>
        </p:txBody>
      </p:sp>
      <p:sp>
        <p:nvSpPr>
          <p:cNvPr id="4" name="Line 66">
            <a:extLst>
              <a:ext uri="{FF2B5EF4-FFF2-40B4-BE49-F238E27FC236}">
                <a16:creationId xmlns:a16="http://schemas.microsoft.com/office/drawing/2014/main" id="{E355375E-B5F3-774A-87F7-3A95BA8BDF7B}"/>
              </a:ext>
            </a:extLst>
          </p:cNvPr>
          <p:cNvSpPr>
            <a:spLocks noChangeShapeType="1"/>
          </p:cNvSpPr>
          <p:nvPr userDrawn="1"/>
        </p:nvSpPr>
        <p:spPr bwMode="auto">
          <a:xfrm flipV="1">
            <a:off x="-57794" y="6858000"/>
            <a:ext cx="9259587" cy="0"/>
          </a:xfrm>
          <a:prstGeom prst="line">
            <a:avLst/>
          </a:prstGeom>
          <a:noFill/>
          <a:ln w="76200">
            <a:solidFill>
              <a:schemeClr val="accent1"/>
            </a:solidFill>
            <a:miter lim="800000"/>
            <a:headEnd/>
            <a:tailEnd/>
          </a:ln>
          <a:effectLst/>
        </p:spPr>
        <p:txBody>
          <a:bodyPr wrap="none"/>
          <a:lstStyle/>
          <a:p>
            <a:endParaRPr lang="ko-KR" altLang="en-US"/>
          </a:p>
        </p:txBody>
      </p:sp>
      <p:sp>
        <p:nvSpPr>
          <p:cNvPr id="5" name="그림 개체 틀 2">
            <a:extLst>
              <a:ext uri="{FF2B5EF4-FFF2-40B4-BE49-F238E27FC236}">
                <a16:creationId xmlns:a16="http://schemas.microsoft.com/office/drawing/2014/main" id="{672F7B82-6823-A344-B297-9A5CC48E1F13}"/>
              </a:ext>
            </a:extLst>
          </p:cNvPr>
          <p:cNvSpPr>
            <a:spLocks noGrp="1"/>
          </p:cNvSpPr>
          <p:nvPr>
            <p:ph type="pic" idx="1"/>
          </p:nvPr>
        </p:nvSpPr>
        <p:spPr>
          <a:xfrm>
            <a:off x="877888" y="765140"/>
            <a:ext cx="3137521" cy="24683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7" name="그림 개체 틀 2">
            <a:extLst>
              <a:ext uri="{FF2B5EF4-FFF2-40B4-BE49-F238E27FC236}">
                <a16:creationId xmlns:a16="http://schemas.microsoft.com/office/drawing/2014/main" id="{07CA502D-41E1-4240-B817-57AFD70BC6F0}"/>
              </a:ext>
            </a:extLst>
          </p:cNvPr>
          <p:cNvSpPr>
            <a:spLocks noGrp="1"/>
          </p:cNvSpPr>
          <p:nvPr>
            <p:ph type="pic" idx="10"/>
          </p:nvPr>
        </p:nvSpPr>
        <p:spPr>
          <a:xfrm>
            <a:off x="5204723" y="765140"/>
            <a:ext cx="3137521" cy="24683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12" name="그림 개체 틀 2">
            <a:extLst>
              <a:ext uri="{FF2B5EF4-FFF2-40B4-BE49-F238E27FC236}">
                <a16:creationId xmlns:a16="http://schemas.microsoft.com/office/drawing/2014/main" id="{D1C72364-3DC9-604F-9514-883DF7EEBE18}"/>
              </a:ext>
            </a:extLst>
          </p:cNvPr>
          <p:cNvSpPr>
            <a:spLocks noGrp="1"/>
          </p:cNvSpPr>
          <p:nvPr>
            <p:ph type="pic" idx="11"/>
          </p:nvPr>
        </p:nvSpPr>
        <p:spPr>
          <a:xfrm>
            <a:off x="877887" y="3596647"/>
            <a:ext cx="3137521" cy="24683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16" name="그림 개체 틀 2">
            <a:extLst>
              <a:ext uri="{FF2B5EF4-FFF2-40B4-BE49-F238E27FC236}">
                <a16:creationId xmlns:a16="http://schemas.microsoft.com/office/drawing/2014/main" id="{4193784B-AAFC-0447-AC84-915471C69183}"/>
              </a:ext>
            </a:extLst>
          </p:cNvPr>
          <p:cNvSpPr>
            <a:spLocks noGrp="1"/>
          </p:cNvSpPr>
          <p:nvPr>
            <p:ph type="pic" idx="12"/>
          </p:nvPr>
        </p:nvSpPr>
        <p:spPr>
          <a:xfrm>
            <a:off x="5204723" y="3616525"/>
            <a:ext cx="3137521" cy="24683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32" name="Text Placeholder 31">
            <a:extLst>
              <a:ext uri="{FF2B5EF4-FFF2-40B4-BE49-F238E27FC236}">
                <a16:creationId xmlns:a16="http://schemas.microsoft.com/office/drawing/2014/main" id="{4036BF46-3CC3-FB43-A785-15DF5595B707}"/>
              </a:ext>
            </a:extLst>
          </p:cNvPr>
          <p:cNvSpPr>
            <a:spLocks noGrp="1"/>
          </p:cNvSpPr>
          <p:nvPr>
            <p:ph type="body" sz="quarter" idx="13" hasCustomPrompt="1"/>
          </p:nvPr>
        </p:nvSpPr>
        <p:spPr>
          <a:xfrm>
            <a:off x="877819" y="213987"/>
            <a:ext cx="3136900" cy="550603"/>
          </a:xfrm>
        </p:spPr>
        <p:txBody>
          <a:bodyPr/>
          <a:lstStyle>
            <a:lvl1pPr marL="0" indent="0" algn="ctr">
              <a:buNone/>
              <a:defRPr sz="3200"/>
            </a:lvl1pPr>
          </a:lstStyle>
          <a:p>
            <a:pPr lvl="0"/>
            <a:r>
              <a:rPr lang="en-US" dirty="0"/>
              <a:t>Title</a:t>
            </a:r>
          </a:p>
        </p:txBody>
      </p:sp>
      <p:sp>
        <p:nvSpPr>
          <p:cNvPr id="36" name="Text Placeholder 31">
            <a:extLst>
              <a:ext uri="{FF2B5EF4-FFF2-40B4-BE49-F238E27FC236}">
                <a16:creationId xmlns:a16="http://schemas.microsoft.com/office/drawing/2014/main" id="{8484378F-A4EB-7845-937E-05F967178942}"/>
              </a:ext>
            </a:extLst>
          </p:cNvPr>
          <p:cNvSpPr>
            <a:spLocks noGrp="1"/>
          </p:cNvSpPr>
          <p:nvPr>
            <p:ph type="body" sz="quarter" idx="14" hasCustomPrompt="1"/>
          </p:nvPr>
        </p:nvSpPr>
        <p:spPr>
          <a:xfrm>
            <a:off x="5205344" y="213987"/>
            <a:ext cx="3136900" cy="550603"/>
          </a:xfrm>
        </p:spPr>
        <p:txBody>
          <a:bodyPr/>
          <a:lstStyle>
            <a:lvl1pPr marL="0" indent="0" algn="ctr">
              <a:buNone/>
              <a:defRPr sz="3200"/>
            </a:lvl1pPr>
          </a:lstStyle>
          <a:p>
            <a:pPr lvl="0"/>
            <a:r>
              <a:rPr lang="en-US" dirty="0"/>
              <a:t>Title</a:t>
            </a:r>
          </a:p>
        </p:txBody>
      </p:sp>
      <p:sp>
        <p:nvSpPr>
          <p:cNvPr id="37" name="Text Placeholder 31">
            <a:extLst>
              <a:ext uri="{FF2B5EF4-FFF2-40B4-BE49-F238E27FC236}">
                <a16:creationId xmlns:a16="http://schemas.microsoft.com/office/drawing/2014/main" id="{1EB6C479-EE50-B041-BED8-613EFA5D95F7}"/>
              </a:ext>
            </a:extLst>
          </p:cNvPr>
          <p:cNvSpPr>
            <a:spLocks noGrp="1"/>
          </p:cNvSpPr>
          <p:nvPr>
            <p:ph type="body" sz="quarter" idx="15" hasCustomPrompt="1"/>
          </p:nvPr>
        </p:nvSpPr>
        <p:spPr>
          <a:xfrm>
            <a:off x="877819" y="6093410"/>
            <a:ext cx="3136900" cy="550603"/>
          </a:xfrm>
        </p:spPr>
        <p:txBody>
          <a:bodyPr/>
          <a:lstStyle>
            <a:lvl1pPr marL="0" indent="0" algn="ctr">
              <a:buNone/>
              <a:defRPr sz="3200"/>
            </a:lvl1pPr>
          </a:lstStyle>
          <a:p>
            <a:pPr lvl="0"/>
            <a:r>
              <a:rPr lang="en-US" dirty="0"/>
              <a:t>Title</a:t>
            </a:r>
          </a:p>
        </p:txBody>
      </p:sp>
      <p:sp>
        <p:nvSpPr>
          <p:cNvPr id="38" name="Text Placeholder 31">
            <a:extLst>
              <a:ext uri="{FF2B5EF4-FFF2-40B4-BE49-F238E27FC236}">
                <a16:creationId xmlns:a16="http://schemas.microsoft.com/office/drawing/2014/main" id="{7D0CA80B-F16F-FF48-80A3-27652129D326}"/>
              </a:ext>
            </a:extLst>
          </p:cNvPr>
          <p:cNvSpPr>
            <a:spLocks noGrp="1"/>
          </p:cNvSpPr>
          <p:nvPr>
            <p:ph type="body" sz="quarter" idx="16" hasCustomPrompt="1"/>
          </p:nvPr>
        </p:nvSpPr>
        <p:spPr>
          <a:xfrm>
            <a:off x="5205344" y="6093410"/>
            <a:ext cx="3136900" cy="550603"/>
          </a:xfrm>
        </p:spPr>
        <p:txBody>
          <a:bodyPr/>
          <a:lstStyle>
            <a:lvl1pPr marL="0" indent="0" algn="ctr">
              <a:buNone/>
              <a:defRPr sz="3200"/>
            </a:lvl1pPr>
          </a:lstStyle>
          <a:p>
            <a:pPr lvl="0"/>
            <a:r>
              <a:rPr lang="en-US" dirty="0"/>
              <a:t>Title</a:t>
            </a:r>
          </a:p>
        </p:txBody>
      </p:sp>
      <p:sp>
        <p:nvSpPr>
          <p:cNvPr id="2" name="Slide Number Placeholder 1">
            <a:extLst>
              <a:ext uri="{FF2B5EF4-FFF2-40B4-BE49-F238E27FC236}">
                <a16:creationId xmlns:a16="http://schemas.microsoft.com/office/drawing/2014/main" id="{67FB7F21-D986-DE48-8D0B-E206BB744136}"/>
              </a:ext>
            </a:extLst>
          </p:cNvPr>
          <p:cNvSpPr>
            <a:spLocks noGrp="1"/>
          </p:cNvSpPr>
          <p:nvPr>
            <p:ph type="sldNum" sz="quarter" idx="17"/>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822395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1792288" y="4800600"/>
            <a:ext cx="5486400" cy="566738"/>
          </a:xfrm>
        </p:spPr>
        <p:txBody>
          <a:bodyPr/>
          <a:lstStyle>
            <a:lvl1pPr algn="l">
              <a:defRPr sz="2000" b="1">
                <a:latin typeface="Calibri" panose="020F0502020204030204" pitchFamily="34" charset="0"/>
                <a:cs typeface="Calibri" panose="020F0502020204030204" pitchFamily="34" charset="0"/>
              </a:defRPr>
            </a:lvl1pPr>
          </a:lstStyle>
          <a:p>
            <a:r>
              <a:rPr lang="en-US" altLang="ko-KR" dirty="0"/>
              <a:t>Title</a:t>
            </a:r>
            <a:endParaRPr lang="ko-KR" altLang="en-US" dirty="0"/>
          </a:p>
        </p:txBody>
      </p:sp>
      <p:sp>
        <p:nvSpPr>
          <p:cNvPr id="3" name="그림 개체 틀 2"/>
          <p:cNvSpPr>
            <a:spLocks noGrp="1"/>
          </p:cNvSpPr>
          <p:nvPr>
            <p:ph type="pic" idx="1"/>
          </p:nvPr>
        </p:nvSpPr>
        <p:spPr>
          <a:xfrm>
            <a:off x="1792288" y="612775"/>
            <a:ext cx="5486400" cy="4114800"/>
          </a:xfrm>
        </p:spPr>
        <p:txBody>
          <a:bodyPr/>
          <a:lstStyle>
            <a:lvl1pPr marL="0" indent="0">
              <a:buNone/>
              <a:defRPr sz="3200">
                <a:latin typeface="Calibri" panose="020F0502020204030204" pitchFamily="34" charset="0"/>
                <a:cs typeface="Calibri" panose="020F05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dirty="0"/>
          </a:p>
        </p:txBody>
      </p:sp>
      <p:sp>
        <p:nvSpPr>
          <p:cNvPr id="4" name="텍스트 개체 틀 3"/>
          <p:cNvSpPr>
            <a:spLocks noGrp="1"/>
          </p:cNvSpPr>
          <p:nvPr>
            <p:ph type="body" sz="half" idx="2" hasCustomPrompt="1"/>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dirty="0"/>
              <a:t>Remarks</a:t>
            </a:r>
            <a:endParaRPr lang="ko-KR" altLang="en-US" dirty="0"/>
          </a:p>
        </p:txBody>
      </p:sp>
      <p:sp>
        <p:nvSpPr>
          <p:cNvPr id="7" name="Line 66">
            <a:extLst>
              <a:ext uri="{FF2B5EF4-FFF2-40B4-BE49-F238E27FC236}">
                <a16:creationId xmlns:a16="http://schemas.microsoft.com/office/drawing/2014/main" id="{00379C94-9660-514E-8573-54286DE89411}"/>
              </a:ext>
            </a:extLst>
          </p:cNvPr>
          <p:cNvSpPr>
            <a:spLocks noChangeShapeType="1"/>
          </p:cNvSpPr>
          <p:nvPr userDrawn="1"/>
        </p:nvSpPr>
        <p:spPr bwMode="auto">
          <a:xfrm flipV="1">
            <a:off x="-37071" y="0"/>
            <a:ext cx="9259587" cy="0"/>
          </a:xfrm>
          <a:prstGeom prst="line">
            <a:avLst/>
          </a:prstGeom>
          <a:noFill/>
          <a:ln w="76200">
            <a:solidFill>
              <a:schemeClr val="accent1"/>
            </a:solidFill>
            <a:miter lim="800000"/>
            <a:headEnd/>
            <a:tailEnd/>
          </a:ln>
          <a:effectLst/>
        </p:spPr>
        <p:txBody>
          <a:bodyPr wrap="none"/>
          <a:lstStyle/>
          <a:p>
            <a:endParaRPr lang="ko-KR" altLang="en-US"/>
          </a:p>
        </p:txBody>
      </p:sp>
      <p:sp>
        <p:nvSpPr>
          <p:cNvPr id="8" name="Line 66">
            <a:extLst>
              <a:ext uri="{FF2B5EF4-FFF2-40B4-BE49-F238E27FC236}">
                <a16:creationId xmlns:a16="http://schemas.microsoft.com/office/drawing/2014/main" id="{D15DDF22-1F41-F644-A1F1-7ADD56BDE3A3}"/>
              </a:ext>
            </a:extLst>
          </p:cNvPr>
          <p:cNvSpPr>
            <a:spLocks noChangeShapeType="1"/>
          </p:cNvSpPr>
          <p:nvPr userDrawn="1"/>
        </p:nvSpPr>
        <p:spPr bwMode="auto">
          <a:xfrm flipV="1">
            <a:off x="-57794" y="6858000"/>
            <a:ext cx="9259587" cy="0"/>
          </a:xfrm>
          <a:prstGeom prst="line">
            <a:avLst/>
          </a:prstGeom>
          <a:noFill/>
          <a:ln w="76200">
            <a:solidFill>
              <a:schemeClr val="accent1"/>
            </a:solidFill>
            <a:miter lim="800000"/>
            <a:headEnd/>
            <a:tailEnd/>
          </a:ln>
          <a:effectLst/>
        </p:spPr>
        <p:txBody>
          <a:bodyPr wrap="none"/>
          <a:lstStyle/>
          <a:p>
            <a:endParaRPr lang="ko-KR" altLang="en-US"/>
          </a:p>
        </p:txBody>
      </p:sp>
      <p:sp>
        <p:nvSpPr>
          <p:cNvPr id="9" name="Slide Number Placeholder 8">
            <a:extLst>
              <a:ext uri="{FF2B5EF4-FFF2-40B4-BE49-F238E27FC236}">
                <a16:creationId xmlns:a16="http://schemas.microsoft.com/office/drawing/2014/main" id="{0A566D20-E8C7-904C-94FE-895061C60765}"/>
              </a:ext>
            </a:extLst>
          </p:cNvPr>
          <p:cNvSpPr>
            <a:spLocks noGrp="1"/>
          </p:cNvSpPr>
          <p:nvPr>
            <p:ph type="sldNum" sz="quarter" idx="10"/>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669961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ributions">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93A8F23-A2CA-264E-8907-B0144A7D91AF}"/>
              </a:ext>
            </a:extLst>
          </p:cNvPr>
          <p:cNvSpPr>
            <a:spLocks noGrp="1"/>
          </p:cNvSpPr>
          <p:nvPr>
            <p:ph type="body" sz="quarter" idx="10" hasCustomPrompt="1"/>
          </p:nvPr>
        </p:nvSpPr>
        <p:spPr>
          <a:xfrm>
            <a:off x="595200" y="1060230"/>
            <a:ext cx="6064017" cy="1838037"/>
          </a:xfrm>
        </p:spPr>
        <p:txBody>
          <a:bodyPr/>
          <a:lstStyle>
            <a:lvl1pPr marL="0" marR="0" indent="0" algn="l" defTabSz="914400" rtl="0" eaLnBrk="1" fontAlgn="base" latinLnBrk="0" hangingPunct="1">
              <a:lnSpc>
                <a:spcPct val="100000"/>
              </a:lnSpc>
              <a:spcBef>
                <a:spcPct val="20000"/>
              </a:spcBef>
              <a:spcAft>
                <a:spcPct val="0"/>
              </a:spcAft>
              <a:buClr>
                <a:srgbClr val="000000"/>
              </a:buClr>
              <a:buSzPct val="120000"/>
              <a:buFont typeface="+mj-lt"/>
              <a:buNone/>
              <a:tabLst/>
              <a:defRPr sz="2600" b="0" u="sng">
                <a:effectLst/>
              </a:defRPr>
            </a:lvl1pPr>
          </a:lstStyle>
          <a:p>
            <a:pPr lvl="0"/>
            <a:r>
              <a:rPr lang="en-US" dirty="0"/>
              <a:t>Contribution 1</a:t>
            </a:r>
            <a:r>
              <a:rPr lang="en-US" b="1" u="none" dirty="0"/>
              <a:t>		Details</a:t>
            </a:r>
          </a:p>
          <a:p>
            <a:pPr lvl="0"/>
            <a:endParaRPr lang="en-US" b="1" u="none" dirty="0"/>
          </a:p>
          <a:p>
            <a:pPr lvl="0"/>
            <a:endParaRPr lang="en-US" b="1" u="none" dirty="0"/>
          </a:p>
          <a:p>
            <a:pPr lvl="0"/>
            <a:endParaRPr lang="en-US" b="1" u="none" dirty="0"/>
          </a:p>
          <a:p>
            <a:pPr lvl="0"/>
            <a:endParaRPr lang="en-US" dirty="0"/>
          </a:p>
        </p:txBody>
      </p:sp>
      <p:sp>
        <p:nvSpPr>
          <p:cNvPr id="5" name="Line 66">
            <a:extLst>
              <a:ext uri="{FF2B5EF4-FFF2-40B4-BE49-F238E27FC236}">
                <a16:creationId xmlns:a16="http://schemas.microsoft.com/office/drawing/2014/main" id="{86516E46-FEB4-8747-ABDB-067B42ABF68D}"/>
              </a:ext>
            </a:extLst>
          </p:cNvPr>
          <p:cNvSpPr>
            <a:spLocks noChangeShapeType="1"/>
          </p:cNvSpPr>
          <p:nvPr userDrawn="1"/>
        </p:nvSpPr>
        <p:spPr bwMode="auto">
          <a:xfrm flipV="1">
            <a:off x="277148" y="756603"/>
            <a:ext cx="8577217" cy="0"/>
          </a:xfrm>
          <a:prstGeom prst="line">
            <a:avLst/>
          </a:prstGeom>
          <a:noFill/>
          <a:ln w="38100">
            <a:solidFill>
              <a:schemeClr val="accent1"/>
            </a:solidFill>
            <a:miter lim="800000"/>
            <a:headEnd/>
            <a:tailEnd/>
          </a:ln>
          <a:effectLst/>
        </p:spPr>
        <p:txBody>
          <a:bodyPr wrap="none"/>
          <a:lstStyle/>
          <a:p>
            <a:endParaRPr lang="ko-KR" altLang="en-US"/>
          </a:p>
        </p:txBody>
      </p:sp>
      <p:sp>
        <p:nvSpPr>
          <p:cNvPr id="8" name="Picture Placeholder 7">
            <a:extLst>
              <a:ext uri="{FF2B5EF4-FFF2-40B4-BE49-F238E27FC236}">
                <a16:creationId xmlns:a16="http://schemas.microsoft.com/office/drawing/2014/main" id="{21898EFD-2916-7E45-875E-EDC4A17C4091}"/>
              </a:ext>
            </a:extLst>
          </p:cNvPr>
          <p:cNvSpPr>
            <a:spLocks noGrp="1"/>
          </p:cNvSpPr>
          <p:nvPr>
            <p:ph type="pic" sz="quarter" idx="11"/>
          </p:nvPr>
        </p:nvSpPr>
        <p:spPr>
          <a:xfrm>
            <a:off x="1761066" y="1749288"/>
            <a:ext cx="1456267" cy="914400"/>
          </a:xfrm>
        </p:spPr>
        <p:txBody>
          <a:bodyPr/>
          <a:lstStyle/>
          <a:p>
            <a:endParaRPr lang="en-US"/>
          </a:p>
        </p:txBody>
      </p:sp>
      <p:sp>
        <p:nvSpPr>
          <p:cNvPr id="9" name="Picture Placeholder 7">
            <a:extLst>
              <a:ext uri="{FF2B5EF4-FFF2-40B4-BE49-F238E27FC236}">
                <a16:creationId xmlns:a16="http://schemas.microsoft.com/office/drawing/2014/main" id="{1F72ABDE-5179-AD48-8D9D-B12289E15BEC}"/>
              </a:ext>
            </a:extLst>
          </p:cNvPr>
          <p:cNvSpPr>
            <a:spLocks noGrp="1"/>
          </p:cNvSpPr>
          <p:nvPr>
            <p:ph type="pic" sz="quarter" idx="12"/>
          </p:nvPr>
        </p:nvSpPr>
        <p:spPr>
          <a:xfrm>
            <a:off x="3843866" y="1749288"/>
            <a:ext cx="1456267" cy="914400"/>
          </a:xfrm>
        </p:spPr>
        <p:txBody>
          <a:bodyPr/>
          <a:lstStyle/>
          <a:p>
            <a:endParaRPr lang="en-US"/>
          </a:p>
        </p:txBody>
      </p:sp>
      <p:sp>
        <p:nvSpPr>
          <p:cNvPr id="22" name="Text Placeholder 3">
            <a:extLst>
              <a:ext uri="{FF2B5EF4-FFF2-40B4-BE49-F238E27FC236}">
                <a16:creationId xmlns:a16="http://schemas.microsoft.com/office/drawing/2014/main" id="{B91A572F-A890-4245-9D69-1E7986ADF746}"/>
              </a:ext>
            </a:extLst>
          </p:cNvPr>
          <p:cNvSpPr>
            <a:spLocks noGrp="1"/>
          </p:cNvSpPr>
          <p:nvPr>
            <p:ph type="body" sz="quarter" idx="13" hasCustomPrompt="1"/>
          </p:nvPr>
        </p:nvSpPr>
        <p:spPr>
          <a:xfrm>
            <a:off x="595200" y="3129880"/>
            <a:ext cx="6064017" cy="1838037"/>
          </a:xfrm>
        </p:spPr>
        <p:txBody>
          <a:bodyPr/>
          <a:lstStyle>
            <a:lvl1pPr marL="0" marR="0" indent="0" algn="l" defTabSz="914400" rtl="0" eaLnBrk="1" fontAlgn="base" latinLnBrk="0" hangingPunct="1">
              <a:lnSpc>
                <a:spcPct val="100000"/>
              </a:lnSpc>
              <a:spcBef>
                <a:spcPct val="20000"/>
              </a:spcBef>
              <a:spcAft>
                <a:spcPct val="0"/>
              </a:spcAft>
              <a:buClr>
                <a:srgbClr val="000000"/>
              </a:buClr>
              <a:buSzPct val="120000"/>
              <a:buFont typeface="+mj-lt"/>
              <a:buNone/>
              <a:tabLst/>
              <a:defRPr sz="2600" b="0" u="sng">
                <a:effectLst/>
              </a:defRPr>
            </a:lvl1pPr>
          </a:lstStyle>
          <a:p>
            <a:pPr lvl="0"/>
            <a:r>
              <a:rPr lang="en-US" dirty="0"/>
              <a:t>Contribution 2</a:t>
            </a:r>
            <a:r>
              <a:rPr lang="en-US" b="1" u="none" dirty="0"/>
              <a:t>		Details</a:t>
            </a:r>
          </a:p>
          <a:p>
            <a:pPr lvl="0"/>
            <a:endParaRPr lang="en-US" b="1" u="none" dirty="0"/>
          </a:p>
          <a:p>
            <a:pPr lvl="0"/>
            <a:endParaRPr lang="en-US" b="1" u="none" dirty="0"/>
          </a:p>
          <a:p>
            <a:pPr lvl="0"/>
            <a:endParaRPr lang="en-US" b="1" u="none" dirty="0"/>
          </a:p>
          <a:p>
            <a:pPr lvl="0"/>
            <a:endParaRPr lang="en-US" dirty="0"/>
          </a:p>
        </p:txBody>
      </p:sp>
      <p:sp>
        <p:nvSpPr>
          <p:cNvPr id="23" name="Picture Placeholder 7">
            <a:extLst>
              <a:ext uri="{FF2B5EF4-FFF2-40B4-BE49-F238E27FC236}">
                <a16:creationId xmlns:a16="http://schemas.microsoft.com/office/drawing/2014/main" id="{15D737B2-4D4D-4242-8E23-8DE607338BCE}"/>
              </a:ext>
            </a:extLst>
          </p:cNvPr>
          <p:cNvSpPr>
            <a:spLocks noGrp="1"/>
          </p:cNvSpPr>
          <p:nvPr>
            <p:ph type="pic" sz="quarter" idx="14"/>
          </p:nvPr>
        </p:nvSpPr>
        <p:spPr>
          <a:xfrm>
            <a:off x="1761066" y="3818938"/>
            <a:ext cx="1456267" cy="914400"/>
          </a:xfrm>
        </p:spPr>
        <p:txBody>
          <a:bodyPr/>
          <a:lstStyle/>
          <a:p>
            <a:endParaRPr lang="en-US"/>
          </a:p>
        </p:txBody>
      </p:sp>
      <p:sp>
        <p:nvSpPr>
          <p:cNvPr id="24" name="Picture Placeholder 7">
            <a:extLst>
              <a:ext uri="{FF2B5EF4-FFF2-40B4-BE49-F238E27FC236}">
                <a16:creationId xmlns:a16="http://schemas.microsoft.com/office/drawing/2014/main" id="{96C1B088-3A02-5945-975E-54F1F9D0E5EF}"/>
              </a:ext>
            </a:extLst>
          </p:cNvPr>
          <p:cNvSpPr>
            <a:spLocks noGrp="1"/>
          </p:cNvSpPr>
          <p:nvPr>
            <p:ph type="pic" sz="quarter" idx="15"/>
          </p:nvPr>
        </p:nvSpPr>
        <p:spPr>
          <a:xfrm>
            <a:off x="3843866" y="3818938"/>
            <a:ext cx="1456267" cy="914400"/>
          </a:xfrm>
        </p:spPr>
        <p:txBody>
          <a:bodyPr/>
          <a:lstStyle/>
          <a:p>
            <a:endParaRPr lang="en-US"/>
          </a:p>
        </p:txBody>
      </p:sp>
      <p:sp>
        <p:nvSpPr>
          <p:cNvPr id="2" name="Slide Number Placeholder 1">
            <a:extLst>
              <a:ext uri="{FF2B5EF4-FFF2-40B4-BE49-F238E27FC236}">
                <a16:creationId xmlns:a16="http://schemas.microsoft.com/office/drawing/2014/main" id="{3DEA9EA1-F1A5-094D-9902-BECC17F58D5D}"/>
              </a:ext>
            </a:extLst>
          </p:cNvPr>
          <p:cNvSpPr>
            <a:spLocks noGrp="1"/>
          </p:cNvSpPr>
          <p:nvPr>
            <p:ph type="sldNum" sz="quarter" idx="16"/>
          </p:nvPr>
        </p:nvSpPr>
        <p:spPr/>
        <p:txBody>
          <a:bodyPr/>
          <a:lstStyle/>
          <a:p>
            <a:fld id="{8A7A6979-0714-4377-B894-6BE4C2D6E202}" type="slidenum">
              <a:rPr lang="en-US" smtClean="0"/>
              <a:pPr/>
              <a:t>‹#›</a:t>
            </a:fld>
            <a:endParaRPr lang="en-US" dirty="0"/>
          </a:p>
        </p:txBody>
      </p:sp>
      <p:sp>
        <p:nvSpPr>
          <p:cNvPr id="11" name="제목 1">
            <a:extLst>
              <a:ext uri="{FF2B5EF4-FFF2-40B4-BE49-F238E27FC236}">
                <a16:creationId xmlns:a16="http://schemas.microsoft.com/office/drawing/2014/main" id="{763F7E14-41AB-9449-929A-4F43668AF032}"/>
              </a:ext>
            </a:extLst>
          </p:cNvPr>
          <p:cNvSpPr>
            <a:spLocks noGrp="1"/>
          </p:cNvSpPr>
          <p:nvPr>
            <p:ph type="title" hasCustomPrompt="1"/>
          </p:nvPr>
        </p:nvSpPr>
        <p:spPr>
          <a:xfrm>
            <a:off x="277148" y="118428"/>
            <a:ext cx="8043862" cy="638175"/>
          </a:xfrm>
          <a:noFill/>
          <a:ln>
            <a:noFill/>
          </a:ln>
        </p:spPr>
        <p:txBody>
          <a:bodyPr/>
          <a:lstStyle>
            <a:lvl1pPr algn="l">
              <a:defRPr b="0"/>
            </a:lvl1pPr>
          </a:lstStyle>
          <a:p>
            <a:r>
              <a:rPr lang="en-US" altLang="ko-KR" dirty="0"/>
              <a:t>Summary of contributions</a:t>
            </a:r>
            <a:endParaRPr lang="ko-KR" altLang="en-US" dirty="0"/>
          </a:p>
        </p:txBody>
      </p:sp>
    </p:spTree>
    <p:extLst>
      <p:ext uri="{BB962C8B-B14F-4D97-AF65-F5344CB8AC3E}">
        <p14:creationId xmlns:p14="http://schemas.microsoft.com/office/powerpoint/2010/main" val="2625959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dirty="0"/>
              <a:t>Click to edit master title style</a:t>
            </a:r>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8361860" y="6457506"/>
            <a:ext cx="365760" cy="365760"/>
          </a:xfrm>
          <a:prstGeom prst="ellipse">
            <a:avLst/>
          </a:prstGeom>
          <a:noFill/>
        </p:spPr>
        <p:txBody>
          <a:bodyPr vert="horz" lIns="18288" tIns="45720" rIns="18288" bIns="45720" rtlCol="0" anchor="ctr">
            <a:noAutofit/>
          </a:bodyPr>
          <a:lstStyle>
            <a:lvl1pPr algn="ctr">
              <a:defRPr sz="1000" b="1" i="0" spc="0" baseline="0">
                <a:solidFill>
                  <a:schemeClr val="bg1"/>
                </a:solidFill>
                <a:latin typeface="Calibri" panose="020F0502020204030204" pitchFamily="34" charset="0"/>
                <a:cs typeface="Calibri" panose="020F0502020204030204" pitchFamily="34" charset="0"/>
              </a:defRPr>
            </a:lvl1pPr>
          </a:lstStyle>
          <a:p>
            <a:fld id="{8A7A6979-0714-4377-B894-6BE4C2D6E202}" type="slidenum">
              <a:rPr lang="en-US" smtClean="0"/>
              <a:pPr/>
              <a:t>‹#›</a:t>
            </a:fld>
            <a:endParaRPr lang="en-US" dirty="0"/>
          </a:p>
        </p:txBody>
      </p:sp>
      <p:pic>
        <p:nvPicPr>
          <p:cNvPr id="8" name="Picture 7" descr="A close up of a sign&#10;&#10;Description automatically generated">
            <a:extLst>
              <a:ext uri="{FF2B5EF4-FFF2-40B4-BE49-F238E27FC236}">
                <a16:creationId xmlns:a16="http://schemas.microsoft.com/office/drawing/2014/main" id="{C6965342-B6F4-4E4D-AE27-465DB42B2B52}"/>
              </a:ext>
            </a:extLst>
          </p:cNvPr>
          <p:cNvPicPr>
            <a:picLocks noChangeAspect="1"/>
          </p:cNvPicPr>
          <p:nvPr userDrawn="1"/>
        </p:nvPicPr>
        <p:blipFill>
          <a:blip r:embed="rId18" cstate="screen">
            <a:extLst>
              <a:ext uri="{28A0092B-C50C-407E-A947-70E740481C1C}">
                <a14:useLocalDpi xmlns:a14="http://schemas.microsoft.com/office/drawing/2010/main"/>
              </a:ext>
            </a:extLst>
          </a:blip>
          <a:stretch>
            <a:fillRect/>
          </a:stretch>
        </p:blipFill>
        <p:spPr>
          <a:xfrm>
            <a:off x="8746670" y="6562249"/>
            <a:ext cx="292555" cy="156273"/>
          </a:xfrm>
          <a:prstGeom prst="rect">
            <a:avLst/>
          </a:prstGeom>
        </p:spPr>
      </p:pic>
    </p:spTree>
    <p:extLst>
      <p:ext uri="{BB962C8B-B14F-4D97-AF65-F5344CB8AC3E}">
        <p14:creationId xmlns:p14="http://schemas.microsoft.com/office/powerpoint/2010/main" val="3595336832"/>
      </p:ext>
    </p:extLst>
  </p:cSld>
  <p:clrMap bg1="lt1" tx1="dk1" bg2="lt2" tx2="dk2" accent1="accent1" accent2="accent2" accent3="accent3" accent4="accent4" accent5="accent5" accent6="accent6" hlink="hlink" folHlink="folHlink"/>
  <p:sldLayoutIdLst>
    <p:sldLayoutId id="2147483726"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25" r:id="rId10"/>
    <p:sldLayoutId id="2147483709" r:id="rId11"/>
    <p:sldLayoutId id="2147483720" r:id="rId12"/>
    <p:sldLayoutId id="2147483721" r:id="rId13"/>
    <p:sldLayoutId id="2147483722" r:id="rId14"/>
    <p:sldLayoutId id="2147483723" r:id="rId15"/>
    <p:sldLayoutId id="2147483724" r:id="rId16"/>
  </p:sldLayoutIdLst>
  <p:hf hdr="0" ftr="0"/>
  <p:txStyles>
    <p:titleStyle>
      <a:lvl1pPr algn="ctr" defTabSz="914400" rtl="0" eaLnBrk="1" latinLnBrk="0" hangingPunct="1">
        <a:lnSpc>
          <a:spcPct val="90000"/>
        </a:lnSpc>
        <a:spcBef>
          <a:spcPct val="0"/>
        </a:spcBef>
        <a:buNone/>
        <a:defRPr sz="2600" kern="1200" cap="none" spc="200" baseline="0">
          <a:solidFill>
            <a:srgbClr val="262626"/>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Calibri" panose="020F0502020204030204" pitchFamily="34" charset="0"/>
          <a:ea typeface="+mn-ea"/>
          <a:cs typeface="Calibri" panose="020F0502020204030204" pitchFamily="34" charset="0"/>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Calibri" panose="020F0502020204030204" pitchFamily="34" charset="0"/>
          <a:ea typeface="+mn-ea"/>
          <a:cs typeface="Calibri" panose="020F0502020204030204" pitchFamily="34" charset="0"/>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Calibri" panose="020F0502020204030204" pitchFamily="34" charset="0"/>
          <a:ea typeface="+mn-ea"/>
          <a:cs typeface="Calibri" panose="020F0502020204030204" pitchFamily="34" charset="0"/>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Calibri" panose="020F0502020204030204" pitchFamily="34" charset="0"/>
          <a:ea typeface="+mn-ea"/>
          <a:cs typeface="Calibri" panose="020F0502020204030204" pitchFamily="34" charset="0"/>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Calibri" panose="020F0502020204030204" pitchFamily="34" charset="0"/>
          <a:ea typeface="+mn-ea"/>
          <a:cs typeface="Calibri" panose="020F0502020204030204" pitchFamily="34" charset="0"/>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orient="horz" pos="4056">
          <p15:clr>
            <a:srgbClr val="F26B43"/>
          </p15:clr>
        </p15:guide>
        <p15:guide id="4" orient="horz" pos="393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A610390-B9F9-1640-9974-0C21350E01C9}"/>
              </a:ext>
            </a:extLst>
          </p:cNvPr>
          <p:cNvSpPr>
            <a:spLocks noGrp="1"/>
          </p:cNvSpPr>
          <p:nvPr>
            <p:ph type="subTitle" idx="1"/>
          </p:nvPr>
        </p:nvSpPr>
        <p:spPr>
          <a:xfrm>
            <a:off x="1371600" y="3692525"/>
            <a:ext cx="6400800" cy="1881188"/>
          </a:xfrm>
        </p:spPr>
        <p:txBody>
          <a:bodyPr>
            <a:normAutofit/>
          </a:bodyPr>
          <a:lstStyle/>
          <a:p>
            <a:r>
              <a:rPr lang="en-US" dirty="0"/>
              <a:t>Nicole </a:t>
            </a:r>
            <a:r>
              <a:rPr lang="en-US" dirty="0" err="1"/>
              <a:t>Hornbrook</a:t>
            </a:r>
            <a:endParaRPr lang="en-US" dirty="0"/>
          </a:p>
          <a:p>
            <a:endParaRPr lang="en-US" dirty="0"/>
          </a:p>
          <a:p>
            <a:endParaRPr lang="en-US" dirty="0"/>
          </a:p>
          <a:p>
            <a:r>
              <a:rPr lang="en-US" dirty="0"/>
              <a:t>James C. Davis</a:t>
            </a:r>
          </a:p>
        </p:txBody>
      </p:sp>
      <p:sp>
        <p:nvSpPr>
          <p:cNvPr id="3" name="Title 2">
            <a:extLst>
              <a:ext uri="{FF2B5EF4-FFF2-40B4-BE49-F238E27FC236}">
                <a16:creationId xmlns:a16="http://schemas.microsoft.com/office/drawing/2014/main" id="{089D1F61-B74F-FD46-9676-D29849AD2577}"/>
              </a:ext>
            </a:extLst>
          </p:cNvPr>
          <p:cNvSpPr>
            <a:spLocks noGrp="1"/>
          </p:cNvSpPr>
          <p:nvPr>
            <p:ph type="ctrTitle"/>
          </p:nvPr>
        </p:nvSpPr>
        <p:spPr>
          <a:xfrm>
            <a:off x="1056481" y="1301499"/>
            <a:ext cx="7031038" cy="874712"/>
          </a:xfrm>
        </p:spPr>
        <p:txBody>
          <a:bodyPr>
            <a:normAutofit fontScale="90000"/>
          </a:bodyPr>
          <a:lstStyle/>
          <a:p>
            <a:r>
              <a:rPr lang="en-US" dirty="0"/>
              <a:t>An Intercultural Engineering Module for Software Engineers</a:t>
            </a:r>
          </a:p>
        </p:txBody>
      </p:sp>
      <p:pic>
        <p:nvPicPr>
          <p:cNvPr id="6" name="Picture 5">
            <a:extLst>
              <a:ext uri="{FF2B5EF4-FFF2-40B4-BE49-F238E27FC236}">
                <a16:creationId xmlns:a16="http://schemas.microsoft.com/office/drawing/2014/main" id="{5B245302-B6FA-334D-8CD4-4159EC4335D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087813" y="3039269"/>
            <a:ext cx="1136650" cy="1593850"/>
          </a:xfrm>
          <a:prstGeom prst="rect">
            <a:avLst/>
          </a:prstGeom>
        </p:spPr>
      </p:pic>
      <p:pic>
        <p:nvPicPr>
          <p:cNvPr id="8" name="Picture 7">
            <a:extLst>
              <a:ext uri="{FF2B5EF4-FFF2-40B4-BE49-F238E27FC236}">
                <a16:creationId xmlns:a16="http://schemas.microsoft.com/office/drawing/2014/main" id="{7EDA826E-7AE3-0D43-B93A-3C7491797A10}"/>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919539" y="4122205"/>
            <a:ext cx="1445460" cy="1451508"/>
          </a:xfrm>
          <a:prstGeom prst="rect">
            <a:avLst/>
          </a:prstGeom>
        </p:spPr>
      </p:pic>
    </p:spTree>
    <p:extLst>
      <p:ext uri="{BB962C8B-B14F-4D97-AF65-F5344CB8AC3E}">
        <p14:creationId xmlns:p14="http://schemas.microsoft.com/office/powerpoint/2010/main" val="612329137"/>
      </p:ext>
    </p:extLst>
  </p:cSld>
  <p:clrMapOvr>
    <a:masterClrMapping/>
  </p:clrMapOvr>
  <mc:AlternateContent xmlns:mc="http://schemas.openxmlformats.org/markup-compatibility/2006" xmlns:p14="http://schemas.microsoft.com/office/powerpoint/2010/main">
    <mc:Choice Requires="p14">
      <p:transition spd="slow" p14:dur="2000" advTm="42792"/>
    </mc:Choice>
    <mc:Fallback xmlns="">
      <p:transition spd="slow" advTm="4279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547A27-388E-E547-AD5D-1829654051D0}"/>
              </a:ext>
            </a:extLst>
          </p:cNvPr>
          <p:cNvSpPr>
            <a:spLocks noGrp="1"/>
          </p:cNvSpPr>
          <p:nvPr>
            <p:ph type="title"/>
          </p:nvPr>
        </p:nvSpPr>
        <p:spPr/>
        <p:txBody>
          <a:bodyPr>
            <a:normAutofit fontScale="90000"/>
          </a:bodyPr>
          <a:lstStyle/>
          <a:p>
            <a:r>
              <a:rPr lang="en-US" dirty="0"/>
              <a:t>Literature Search</a:t>
            </a:r>
          </a:p>
        </p:txBody>
      </p:sp>
      <p:sp>
        <p:nvSpPr>
          <p:cNvPr id="4" name="Slide Number Placeholder 3">
            <a:extLst>
              <a:ext uri="{FF2B5EF4-FFF2-40B4-BE49-F238E27FC236}">
                <a16:creationId xmlns:a16="http://schemas.microsoft.com/office/drawing/2014/main" id="{31A491D1-D258-D041-8A38-6A20EB5C1C39}"/>
              </a:ext>
            </a:extLst>
          </p:cNvPr>
          <p:cNvSpPr>
            <a:spLocks noGrp="1"/>
          </p:cNvSpPr>
          <p:nvPr>
            <p:ph type="sldNum" sz="quarter" idx="12"/>
          </p:nvPr>
        </p:nvSpPr>
        <p:spPr/>
        <p:txBody>
          <a:bodyPr/>
          <a:lstStyle/>
          <a:p>
            <a:fld id="{8A7A6979-0714-4377-B894-6BE4C2D6E202}" type="slidenum">
              <a:rPr lang="en-US" smtClean="0"/>
              <a:pPr/>
              <a:t>10</a:t>
            </a:fld>
            <a:endParaRPr lang="en-US" dirty="0"/>
          </a:p>
        </p:txBody>
      </p:sp>
      <p:graphicFrame>
        <p:nvGraphicFramePr>
          <p:cNvPr id="7" name="Table 6">
            <a:extLst>
              <a:ext uri="{FF2B5EF4-FFF2-40B4-BE49-F238E27FC236}">
                <a16:creationId xmlns:a16="http://schemas.microsoft.com/office/drawing/2014/main" id="{E21BC676-E2EF-8546-A4D8-74A86B371587}"/>
              </a:ext>
            </a:extLst>
          </p:cNvPr>
          <p:cNvGraphicFramePr>
            <a:graphicFrameLocks noGrp="1"/>
          </p:cNvGraphicFramePr>
          <p:nvPr>
            <p:extLst>
              <p:ext uri="{D42A27DB-BD31-4B8C-83A1-F6EECF244321}">
                <p14:modId xmlns:p14="http://schemas.microsoft.com/office/powerpoint/2010/main" val="1049764013"/>
              </p:ext>
            </p:extLst>
          </p:nvPr>
        </p:nvGraphicFramePr>
        <p:xfrm>
          <a:off x="503936" y="1558898"/>
          <a:ext cx="6042097" cy="4016416"/>
        </p:xfrm>
        <a:graphic>
          <a:graphicData uri="http://schemas.openxmlformats.org/drawingml/2006/table">
            <a:tbl>
              <a:tblPr>
                <a:tableStyleId>{69C7853C-536D-4A76-A0AE-DD22124D55A5}</a:tableStyleId>
              </a:tblPr>
              <a:tblGrid>
                <a:gridCol w="1562177">
                  <a:extLst>
                    <a:ext uri="{9D8B030D-6E8A-4147-A177-3AD203B41FA5}">
                      <a16:colId xmlns:a16="http://schemas.microsoft.com/office/drawing/2014/main" val="3343739311"/>
                    </a:ext>
                  </a:extLst>
                </a:gridCol>
                <a:gridCol w="2239960">
                  <a:extLst>
                    <a:ext uri="{9D8B030D-6E8A-4147-A177-3AD203B41FA5}">
                      <a16:colId xmlns:a16="http://schemas.microsoft.com/office/drawing/2014/main" val="557734262"/>
                    </a:ext>
                  </a:extLst>
                </a:gridCol>
                <a:gridCol w="2239960">
                  <a:extLst>
                    <a:ext uri="{9D8B030D-6E8A-4147-A177-3AD203B41FA5}">
                      <a16:colId xmlns:a16="http://schemas.microsoft.com/office/drawing/2014/main" val="420557981"/>
                    </a:ext>
                  </a:extLst>
                </a:gridCol>
              </a:tblGrid>
              <a:tr h="266512">
                <a:tc>
                  <a:txBody>
                    <a:bodyPr/>
                    <a:lstStyle/>
                    <a:p>
                      <a:pPr algn="l" rtl="0" fontAlgn="base"/>
                      <a:r>
                        <a:rPr lang="en-US" sz="1200" b="1" cap="all" dirty="0">
                          <a:effectLst/>
                        </a:rPr>
                        <a:t> </a:t>
                      </a:r>
                      <a:endParaRPr lang="en-US" sz="1200" b="1" i="0" cap="all" dirty="0">
                        <a:effectLst/>
                        <a:latin typeface="Calibri" panose="020F0502020204030204" pitchFamily="34" charset="0"/>
                      </a:endParaRPr>
                    </a:p>
                  </a:txBody>
                  <a:tcPr marL="73857" marR="73857" marT="36928" marB="36928"/>
                </a:tc>
                <a:tc>
                  <a:txBody>
                    <a:bodyPr/>
                    <a:lstStyle/>
                    <a:p>
                      <a:pPr algn="l" rtl="0" fontAlgn="base"/>
                      <a:r>
                        <a:rPr lang="en-US" sz="1200" b="1" cap="all" dirty="0">
                          <a:effectLst/>
                        </a:rPr>
                        <a:t>HOFSTEDE </a:t>
                      </a:r>
                      <a:endParaRPr lang="en-US" sz="2000" b="1" i="0" cap="all" dirty="0">
                        <a:effectLst/>
                      </a:endParaRPr>
                    </a:p>
                  </a:txBody>
                  <a:tcPr marL="73857" marR="73857" marT="36928" marB="36928"/>
                </a:tc>
                <a:tc>
                  <a:txBody>
                    <a:bodyPr/>
                    <a:lstStyle/>
                    <a:p>
                      <a:pPr algn="l" rtl="0" fontAlgn="base"/>
                      <a:r>
                        <a:rPr lang="en-US" sz="1200" b="1" cap="all">
                          <a:effectLst/>
                        </a:rPr>
                        <a:t>NISBETT </a:t>
                      </a:r>
                      <a:endParaRPr lang="en-US" sz="2000" b="1" i="0" cap="all">
                        <a:effectLst/>
                      </a:endParaRPr>
                    </a:p>
                  </a:txBody>
                  <a:tcPr marL="73857" marR="73857" marT="36928" marB="36928"/>
                </a:tc>
                <a:extLst>
                  <a:ext uri="{0D108BD9-81ED-4DB2-BD59-A6C34878D82A}">
                    <a16:rowId xmlns:a16="http://schemas.microsoft.com/office/drawing/2014/main" val="3862607554"/>
                  </a:ext>
                </a:extLst>
              </a:tr>
              <a:tr h="266512">
                <a:tc>
                  <a:txBody>
                    <a:bodyPr/>
                    <a:lstStyle/>
                    <a:p>
                      <a:pPr algn="l" rtl="0" fontAlgn="base"/>
                      <a:r>
                        <a:rPr lang="en-US" sz="1200" b="1" cap="all" dirty="0">
                          <a:effectLst/>
                        </a:rPr>
                        <a:t>CHI </a:t>
                      </a:r>
                      <a:endParaRPr lang="en-US" sz="2000" b="1" i="0" cap="all" dirty="0">
                        <a:effectLst/>
                      </a:endParaRPr>
                    </a:p>
                  </a:txBody>
                  <a:tcPr marL="73857" marR="73857" marT="36928" marB="36928"/>
                </a:tc>
                <a:tc>
                  <a:txBody>
                    <a:bodyPr/>
                    <a:lstStyle/>
                    <a:p>
                      <a:pPr algn="l" rtl="0" fontAlgn="base"/>
                      <a:r>
                        <a:rPr lang="en-US" sz="1200" b="0">
                          <a:effectLst/>
                        </a:rPr>
                        <a:t>41 </a:t>
                      </a:r>
                      <a:endParaRPr lang="en-US" sz="2000" b="0" i="0">
                        <a:effectLst/>
                      </a:endParaRPr>
                    </a:p>
                  </a:txBody>
                  <a:tcPr marL="73857" marR="73857" marT="36928" marB="36928"/>
                </a:tc>
                <a:tc>
                  <a:txBody>
                    <a:bodyPr/>
                    <a:lstStyle/>
                    <a:p>
                      <a:pPr algn="l" rtl="0" fontAlgn="base"/>
                      <a:r>
                        <a:rPr lang="en-US" sz="1200" b="0" dirty="0">
                          <a:effectLst/>
                        </a:rPr>
                        <a:t>4 </a:t>
                      </a:r>
                      <a:endParaRPr lang="en-US" sz="2000" b="0" i="0" dirty="0">
                        <a:effectLst/>
                      </a:endParaRPr>
                    </a:p>
                  </a:txBody>
                  <a:tcPr marL="73857" marR="73857" marT="36928" marB="36928"/>
                </a:tc>
                <a:extLst>
                  <a:ext uri="{0D108BD9-81ED-4DB2-BD59-A6C34878D82A}">
                    <a16:rowId xmlns:a16="http://schemas.microsoft.com/office/drawing/2014/main" val="3759545447"/>
                  </a:ext>
                </a:extLst>
              </a:tr>
              <a:tr h="266512">
                <a:tc>
                  <a:txBody>
                    <a:bodyPr/>
                    <a:lstStyle/>
                    <a:p>
                      <a:pPr algn="l" rtl="0" fontAlgn="base"/>
                      <a:r>
                        <a:rPr lang="en-US" sz="1200" b="1" cap="all">
                          <a:effectLst/>
                        </a:rPr>
                        <a:t>IEEE SECURITY &amp; PRIVACY </a:t>
                      </a:r>
                      <a:endParaRPr lang="en-US" sz="2000" b="1" i="0" cap="all">
                        <a:effectLst/>
                      </a:endParaRPr>
                    </a:p>
                  </a:txBody>
                  <a:tcPr marL="73857" marR="73857" marT="36928" marB="36928"/>
                </a:tc>
                <a:tc>
                  <a:txBody>
                    <a:bodyPr/>
                    <a:lstStyle/>
                    <a:p>
                      <a:pPr algn="l" rtl="0" fontAlgn="base"/>
                      <a:r>
                        <a:rPr lang="en-US" sz="1200" b="0" dirty="0">
                          <a:effectLst/>
                        </a:rPr>
                        <a:t>0-1 </a:t>
                      </a:r>
                      <a:endParaRPr lang="en-US" sz="2000" b="0" i="0" dirty="0">
                        <a:effectLst/>
                      </a:endParaRPr>
                    </a:p>
                  </a:txBody>
                  <a:tcPr marL="73857" marR="73857" marT="36928" marB="36928"/>
                </a:tc>
                <a:tc>
                  <a:txBody>
                    <a:bodyPr/>
                    <a:lstStyle/>
                    <a:p>
                      <a:pPr algn="l" rtl="0" fontAlgn="base"/>
                      <a:r>
                        <a:rPr lang="en-US" sz="1200" b="0" dirty="0">
                          <a:effectLst/>
                        </a:rPr>
                        <a:t>0 </a:t>
                      </a:r>
                      <a:endParaRPr lang="en-US" sz="2000" b="0" i="0" dirty="0">
                        <a:effectLst/>
                      </a:endParaRPr>
                    </a:p>
                  </a:txBody>
                  <a:tcPr marL="73857" marR="73857" marT="36928" marB="36928"/>
                </a:tc>
                <a:extLst>
                  <a:ext uri="{0D108BD9-81ED-4DB2-BD59-A6C34878D82A}">
                    <a16:rowId xmlns:a16="http://schemas.microsoft.com/office/drawing/2014/main" val="215319403"/>
                  </a:ext>
                </a:extLst>
              </a:tr>
              <a:tr h="266512">
                <a:tc>
                  <a:txBody>
                    <a:bodyPr/>
                    <a:lstStyle/>
                    <a:p>
                      <a:pPr algn="l" rtl="0" fontAlgn="base"/>
                      <a:r>
                        <a:rPr lang="en-US" sz="1200" b="1" cap="all" dirty="0">
                          <a:effectLst/>
                        </a:rPr>
                        <a:t>CCS </a:t>
                      </a:r>
                      <a:endParaRPr lang="en-US" sz="2000" b="1" i="0" cap="all" dirty="0">
                        <a:effectLst/>
                      </a:endParaRPr>
                    </a:p>
                  </a:txBody>
                  <a:tcPr marL="73857" marR="73857" marT="36928" marB="36928"/>
                </a:tc>
                <a:tc>
                  <a:txBody>
                    <a:bodyPr/>
                    <a:lstStyle/>
                    <a:p>
                      <a:pPr algn="l" rtl="0" fontAlgn="base"/>
                      <a:r>
                        <a:rPr lang="en-US" sz="1200" b="0">
                          <a:effectLst/>
                        </a:rPr>
                        <a:t>0-2 </a:t>
                      </a:r>
                      <a:endParaRPr lang="en-US" sz="2000" b="0" i="0">
                        <a:effectLst/>
                      </a:endParaRPr>
                    </a:p>
                  </a:txBody>
                  <a:tcPr marL="73857" marR="73857" marT="36928" marB="36928"/>
                </a:tc>
                <a:tc>
                  <a:txBody>
                    <a:bodyPr/>
                    <a:lstStyle/>
                    <a:p>
                      <a:pPr algn="l" rtl="0" fontAlgn="base"/>
                      <a:r>
                        <a:rPr lang="en-US" sz="1200" b="0">
                          <a:effectLst/>
                        </a:rPr>
                        <a:t>0 </a:t>
                      </a:r>
                      <a:endParaRPr lang="en-US" sz="2000" b="0" i="0">
                        <a:effectLst/>
                      </a:endParaRPr>
                    </a:p>
                  </a:txBody>
                  <a:tcPr marL="73857" marR="73857" marT="36928" marB="36928"/>
                </a:tc>
                <a:extLst>
                  <a:ext uri="{0D108BD9-81ED-4DB2-BD59-A6C34878D82A}">
                    <a16:rowId xmlns:a16="http://schemas.microsoft.com/office/drawing/2014/main" val="2902450048"/>
                  </a:ext>
                </a:extLst>
              </a:tr>
              <a:tr h="266512">
                <a:tc>
                  <a:txBody>
                    <a:bodyPr/>
                    <a:lstStyle/>
                    <a:p>
                      <a:pPr algn="l" rtl="0" fontAlgn="base"/>
                      <a:r>
                        <a:rPr lang="en-US" sz="1200" b="1" cap="all">
                          <a:effectLst/>
                        </a:rPr>
                        <a:t>SOUPS </a:t>
                      </a:r>
                      <a:endParaRPr lang="en-US" sz="2000" b="1" i="0" cap="all">
                        <a:effectLst/>
                      </a:endParaRPr>
                    </a:p>
                  </a:txBody>
                  <a:tcPr marL="73857" marR="73857" marT="36928" marB="36928"/>
                </a:tc>
                <a:tc>
                  <a:txBody>
                    <a:bodyPr/>
                    <a:lstStyle/>
                    <a:p>
                      <a:pPr algn="l" rtl="0" fontAlgn="base"/>
                      <a:r>
                        <a:rPr lang="en-US" sz="1200" b="0">
                          <a:effectLst/>
                        </a:rPr>
                        <a:t>1 </a:t>
                      </a:r>
                      <a:endParaRPr lang="en-US" sz="2000" b="0" i="0">
                        <a:effectLst/>
                      </a:endParaRPr>
                    </a:p>
                  </a:txBody>
                  <a:tcPr marL="73857" marR="73857" marT="36928" marB="36928"/>
                </a:tc>
                <a:tc>
                  <a:txBody>
                    <a:bodyPr/>
                    <a:lstStyle/>
                    <a:p>
                      <a:pPr algn="l" rtl="0" fontAlgn="base"/>
                      <a:r>
                        <a:rPr lang="en-US" sz="1200" b="0">
                          <a:effectLst/>
                        </a:rPr>
                        <a:t>0 </a:t>
                      </a:r>
                      <a:endParaRPr lang="en-US" sz="2000" b="0" i="0">
                        <a:effectLst/>
                      </a:endParaRPr>
                    </a:p>
                  </a:txBody>
                  <a:tcPr marL="73857" marR="73857" marT="36928" marB="36928"/>
                </a:tc>
                <a:extLst>
                  <a:ext uri="{0D108BD9-81ED-4DB2-BD59-A6C34878D82A}">
                    <a16:rowId xmlns:a16="http://schemas.microsoft.com/office/drawing/2014/main" val="2179234968"/>
                  </a:ext>
                </a:extLst>
              </a:tr>
              <a:tr h="266512">
                <a:tc>
                  <a:txBody>
                    <a:bodyPr/>
                    <a:lstStyle/>
                    <a:p>
                      <a:pPr algn="l" rtl="0" fontAlgn="base"/>
                      <a:r>
                        <a:rPr lang="en-US" sz="1200" b="1" cap="all">
                          <a:effectLst/>
                        </a:rPr>
                        <a:t>OSDI </a:t>
                      </a:r>
                      <a:endParaRPr lang="en-US" sz="2000" b="1" i="0" cap="all">
                        <a:effectLst/>
                      </a:endParaRPr>
                    </a:p>
                  </a:txBody>
                  <a:tcPr marL="73857" marR="73857" marT="36928" marB="36928"/>
                </a:tc>
                <a:tc>
                  <a:txBody>
                    <a:bodyPr/>
                    <a:lstStyle/>
                    <a:p>
                      <a:pPr algn="l" rtl="0" fontAlgn="base"/>
                      <a:r>
                        <a:rPr lang="en-US" sz="1200" b="0">
                          <a:effectLst/>
                        </a:rPr>
                        <a:t>0 </a:t>
                      </a:r>
                      <a:endParaRPr lang="en-US" sz="2000" b="0" i="0">
                        <a:effectLst/>
                      </a:endParaRPr>
                    </a:p>
                  </a:txBody>
                  <a:tcPr marL="73857" marR="73857" marT="36928" marB="36928"/>
                </a:tc>
                <a:tc>
                  <a:txBody>
                    <a:bodyPr/>
                    <a:lstStyle/>
                    <a:p>
                      <a:pPr algn="l" rtl="0" fontAlgn="base"/>
                      <a:r>
                        <a:rPr lang="en-US" sz="1200" b="0">
                          <a:effectLst/>
                        </a:rPr>
                        <a:t>0 </a:t>
                      </a:r>
                      <a:endParaRPr lang="en-US" sz="2000" b="0" i="0">
                        <a:effectLst/>
                      </a:endParaRPr>
                    </a:p>
                  </a:txBody>
                  <a:tcPr marL="73857" marR="73857" marT="36928" marB="36928"/>
                </a:tc>
                <a:extLst>
                  <a:ext uri="{0D108BD9-81ED-4DB2-BD59-A6C34878D82A}">
                    <a16:rowId xmlns:a16="http://schemas.microsoft.com/office/drawing/2014/main" val="91257871"/>
                  </a:ext>
                </a:extLst>
              </a:tr>
              <a:tr h="266512">
                <a:tc>
                  <a:txBody>
                    <a:bodyPr/>
                    <a:lstStyle/>
                    <a:p>
                      <a:pPr algn="l" rtl="0" fontAlgn="base"/>
                      <a:r>
                        <a:rPr lang="en-US" sz="1200" b="1" cap="all">
                          <a:effectLst/>
                        </a:rPr>
                        <a:t>SOSP </a:t>
                      </a:r>
                      <a:endParaRPr lang="en-US" sz="2000" b="1" i="0" cap="all">
                        <a:effectLst/>
                      </a:endParaRPr>
                    </a:p>
                  </a:txBody>
                  <a:tcPr marL="73857" marR="73857" marT="36928" marB="36928"/>
                </a:tc>
                <a:tc>
                  <a:txBody>
                    <a:bodyPr/>
                    <a:lstStyle/>
                    <a:p>
                      <a:pPr algn="l" rtl="0" fontAlgn="base"/>
                      <a:r>
                        <a:rPr lang="en-US" sz="1200" b="0">
                          <a:effectLst/>
                        </a:rPr>
                        <a:t>0 </a:t>
                      </a:r>
                      <a:endParaRPr lang="en-US" sz="2000" b="0" i="0">
                        <a:effectLst/>
                      </a:endParaRPr>
                    </a:p>
                  </a:txBody>
                  <a:tcPr marL="73857" marR="73857" marT="36928" marB="36928"/>
                </a:tc>
                <a:tc>
                  <a:txBody>
                    <a:bodyPr/>
                    <a:lstStyle/>
                    <a:p>
                      <a:pPr algn="l" rtl="0" fontAlgn="base"/>
                      <a:r>
                        <a:rPr lang="en-US" sz="1200" b="0">
                          <a:effectLst/>
                        </a:rPr>
                        <a:t>0 </a:t>
                      </a:r>
                      <a:endParaRPr lang="en-US" sz="2000" b="0" i="0">
                        <a:effectLst/>
                      </a:endParaRPr>
                    </a:p>
                  </a:txBody>
                  <a:tcPr marL="73857" marR="73857" marT="36928" marB="36928"/>
                </a:tc>
                <a:extLst>
                  <a:ext uri="{0D108BD9-81ED-4DB2-BD59-A6C34878D82A}">
                    <a16:rowId xmlns:a16="http://schemas.microsoft.com/office/drawing/2014/main" val="3123142457"/>
                  </a:ext>
                </a:extLst>
              </a:tr>
              <a:tr h="266512">
                <a:tc>
                  <a:txBody>
                    <a:bodyPr/>
                    <a:lstStyle/>
                    <a:p>
                      <a:pPr algn="l" rtl="0" fontAlgn="base"/>
                      <a:r>
                        <a:rPr lang="en-US" sz="1200" b="1" cap="all">
                          <a:effectLst/>
                        </a:rPr>
                        <a:t>EUROSYS </a:t>
                      </a:r>
                      <a:endParaRPr lang="en-US" sz="2000" b="1" i="0" cap="all">
                        <a:effectLst/>
                      </a:endParaRPr>
                    </a:p>
                  </a:txBody>
                  <a:tcPr marL="73857" marR="73857" marT="36928" marB="36928"/>
                </a:tc>
                <a:tc>
                  <a:txBody>
                    <a:bodyPr/>
                    <a:lstStyle/>
                    <a:p>
                      <a:pPr algn="l" rtl="0" fontAlgn="base"/>
                      <a:r>
                        <a:rPr lang="en-US" sz="1200" b="0">
                          <a:effectLst/>
                        </a:rPr>
                        <a:t>0 </a:t>
                      </a:r>
                      <a:endParaRPr lang="en-US" sz="2000" b="0" i="0">
                        <a:effectLst/>
                      </a:endParaRPr>
                    </a:p>
                  </a:txBody>
                  <a:tcPr marL="73857" marR="73857" marT="36928" marB="36928"/>
                </a:tc>
                <a:tc>
                  <a:txBody>
                    <a:bodyPr/>
                    <a:lstStyle/>
                    <a:p>
                      <a:pPr algn="l" rtl="0" fontAlgn="base"/>
                      <a:r>
                        <a:rPr lang="en-US" sz="1200" b="0">
                          <a:effectLst/>
                        </a:rPr>
                        <a:t>0 </a:t>
                      </a:r>
                      <a:endParaRPr lang="en-US" sz="2000" b="0" i="0">
                        <a:effectLst/>
                      </a:endParaRPr>
                    </a:p>
                  </a:txBody>
                  <a:tcPr marL="73857" marR="73857" marT="36928" marB="36928"/>
                </a:tc>
                <a:extLst>
                  <a:ext uri="{0D108BD9-81ED-4DB2-BD59-A6C34878D82A}">
                    <a16:rowId xmlns:a16="http://schemas.microsoft.com/office/drawing/2014/main" val="3430961282"/>
                  </a:ext>
                </a:extLst>
              </a:tr>
              <a:tr h="266512">
                <a:tc>
                  <a:txBody>
                    <a:bodyPr/>
                    <a:lstStyle/>
                    <a:p>
                      <a:pPr algn="l" rtl="0" fontAlgn="base"/>
                      <a:r>
                        <a:rPr lang="en-US" sz="1200" b="1" cap="all" dirty="0">
                          <a:effectLst/>
                        </a:rPr>
                        <a:t>TSE </a:t>
                      </a:r>
                      <a:endParaRPr lang="en-US" sz="2000" b="1" i="0" cap="all" dirty="0">
                        <a:effectLst/>
                      </a:endParaRPr>
                    </a:p>
                  </a:txBody>
                  <a:tcPr marL="73857" marR="73857" marT="36928" marB="36928"/>
                </a:tc>
                <a:tc>
                  <a:txBody>
                    <a:bodyPr/>
                    <a:lstStyle/>
                    <a:p>
                      <a:pPr algn="l" rtl="0" fontAlgn="base"/>
                      <a:r>
                        <a:rPr lang="en-US" sz="1200" b="0">
                          <a:effectLst/>
                        </a:rPr>
                        <a:t>0 </a:t>
                      </a:r>
                      <a:endParaRPr lang="en-US" sz="2000" b="0" i="0">
                        <a:effectLst/>
                      </a:endParaRPr>
                    </a:p>
                  </a:txBody>
                  <a:tcPr marL="73857" marR="73857" marT="36928" marB="36928"/>
                </a:tc>
                <a:tc>
                  <a:txBody>
                    <a:bodyPr/>
                    <a:lstStyle/>
                    <a:p>
                      <a:pPr algn="l" rtl="0" fontAlgn="base"/>
                      <a:r>
                        <a:rPr lang="en-US" sz="1200" b="0">
                          <a:effectLst/>
                        </a:rPr>
                        <a:t>0 </a:t>
                      </a:r>
                      <a:endParaRPr lang="en-US" sz="2000" b="0" i="0">
                        <a:effectLst/>
                      </a:endParaRPr>
                    </a:p>
                  </a:txBody>
                  <a:tcPr marL="73857" marR="73857" marT="36928" marB="36928"/>
                </a:tc>
                <a:extLst>
                  <a:ext uri="{0D108BD9-81ED-4DB2-BD59-A6C34878D82A}">
                    <a16:rowId xmlns:a16="http://schemas.microsoft.com/office/drawing/2014/main" val="3641782016"/>
                  </a:ext>
                </a:extLst>
              </a:tr>
              <a:tr h="266512">
                <a:tc>
                  <a:txBody>
                    <a:bodyPr/>
                    <a:lstStyle/>
                    <a:p>
                      <a:pPr algn="l" rtl="0" fontAlgn="base"/>
                      <a:r>
                        <a:rPr lang="en-US" sz="1200" b="1" cap="all" dirty="0">
                          <a:effectLst/>
                        </a:rPr>
                        <a:t>TOSEM </a:t>
                      </a:r>
                      <a:endParaRPr lang="en-US" sz="2000" b="1" i="0" cap="all" dirty="0">
                        <a:effectLst/>
                      </a:endParaRPr>
                    </a:p>
                  </a:txBody>
                  <a:tcPr marL="73857" marR="73857" marT="36928" marB="36928"/>
                </a:tc>
                <a:tc>
                  <a:txBody>
                    <a:bodyPr/>
                    <a:lstStyle/>
                    <a:p>
                      <a:pPr algn="l" rtl="0" fontAlgn="base"/>
                      <a:r>
                        <a:rPr lang="en-US" sz="1200" b="0">
                          <a:effectLst/>
                        </a:rPr>
                        <a:t>0-3 </a:t>
                      </a:r>
                      <a:endParaRPr lang="en-US" sz="2000" b="0" i="0">
                        <a:effectLst/>
                      </a:endParaRPr>
                    </a:p>
                  </a:txBody>
                  <a:tcPr marL="73857" marR="73857" marT="36928" marB="36928"/>
                </a:tc>
                <a:tc>
                  <a:txBody>
                    <a:bodyPr/>
                    <a:lstStyle/>
                    <a:p>
                      <a:pPr algn="l" rtl="0" fontAlgn="base"/>
                      <a:r>
                        <a:rPr lang="en-US" sz="1200" b="0">
                          <a:effectLst/>
                        </a:rPr>
                        <a:t>0 </a:t>
                      </a:r>
                      <a:endParaRPr lang="en-US" sz="2000" b="0" i="0">
                        <a:effectLst/>
                      </a:endParaRPr>
                    </a:p>
                  </a:txBody>
                  <a:tcPr marL="73857" marR="73857" marT="36928" marB="36928"/>
                </a:tc>
                <a:extLst>
                  <a:ext uri="{0D108BD9-81ED-4DB2-BD59-A6C34878D82A}">
                    <a16:rowId xmlns:a16="http://schemas.microsoft.com/office/drawing/2014/main" val="1250903722"/>
                  </a:ext>
                </a:extLst>
              </a:tr>
              <a:tr h="266512">
                <a:tc>
                  <a:txBody>
                    <a:bodyPr/>
                    <a:lstStyle/>
                    <a:p>
                      <a:pPr algn="l" rtl="0" fontAlgn="base"/>
                      <a:r>
                        <a:rPr lang="en-US" sz="1200" b="1" cap="all" dirty="0">
                          <a:effectLst/>
                        </a:rPr>
                        <a:t>ICSE </a:t>
                      </a:r>
                      <a:endParaRPr lang="en-US" sz="2000" b="1" i="0" cap="all" dirty="0">
                        <a:effectLst/>
                      </a:endParaRPr>
                    </a:p>
                  </a:txBody>
                  <a:tcPr marL="73857" marR="73857" marT="36928" marB="36928"/>
                </a:tc>
                <a:tc>
                  <a:txBody>
                    <a:bodyPr/>
                    <a:lstStyle/>
                    <a:p>
                      <a:pPr algn="l" rtl="0" fontAlgn="base"/>
                      <a:r>
                        <a:rPr lang="en-US" sz="1200" b="0" dirty="0">
                          <a:effectLst/>
                        </a:rPr>
                        <a:t>10 </a:t>
                      </a:r>
                      <a:endParaRPr lang="en-US" sz="2000" b="0" i="0" dirty="0">
                        <a:effectLst/>
                      </a:endParaRPr>
                    </a:p>
                  </a:txBody>
                  <a:tcPr marL="73857" marR="73857" marT="36928" marB="36928"/>
                </a:tc>
                <a:tc>
                  <a:txBody>
                    <a:bodyPr/>
                    <a:lstStyle/>
                    <a:p>
                      <a:pPr algn="l" rtl="0" fontAlgn="base"/>
                      <a:endParaRPr lang="en-US" sz="2000" b="0" i="0" dirty="0">
                        <a:effectLst/>
                      </a:endParaRPr>
                    </a:p>
                  </a:txBody>
                  <a:tcPr marL="73857" marR="73857" marT="36928" marB="36928"/>
                </a:tc>
                <a:extLst>
                  <a:ext uri="{0D108BD9-81ED-4DB2-BD59-A6C34878D82A}">
                    <a16:rowId xmlns:a16="http://schemas.microsoft.com/office/drawing/2014/main" val="1746833600"/>
                  </a:ext>
                </a:extLst>
              </a:tr>
              <a:tr h="266512">
                <a:tc>
                  <a:txBody>
                    <a:bodyPr/>
                    <a:lstStyle/>
                    <a:p>
                      <a:pPr algn="l" rtl="0" fontAlgn="base"/>
                      <a:r>
                        <a:rPr lang="en-US" sz="1200" b="1" cap="all" dirty="0">
                          <a:effectLst/>
                        </a:rPr>
                        <a:t>ASE </a:t>
                      </a:r>
                      <a:endParaRPr lang="en-US" sz="2000" b="1" i="0" cap="all" dirty="0">
                        <a:effectLst/>
                      </a:endParaRPr>
                    </a:p>
                  </a:txBody>
                  <a:tcPr marL="73857" marR="73857" marT="36928" marB="36928"/>
                </a:tc>
                <a:tc>
                  <a:txBody>
                    <a:bodyPr/>
                    <a:lstStyle/>
                    <a:p>
                      <a:pPr algn="l" rtl="0" fontAlgn="base"/>
                      <a:r>
                        <a:rPr lang="en-US" sz="1200" b="0" dirty="0">
                          <a:effectLst/>
                        </a:rPr>
                        <a:t>0 </a:t>
                      </a:r>
                      <a:endParaRPr lang="en-US" sz="2000" b="0" i="0" dirty="0">
                        <a:effectLst/>
                      </a:endParaRPr>
                    </a:p>
                  </a:txBody>
                  <a:tcPr marL="73857" marR="73857" marT="36928" marB="36928"/>
                </a:tc>
                <a:tc>
                  <a:txBody>
                    <a:bodyPr/>
                    <a:lstStyle/>
                    <a:p>
                      <a:pPr algn="l" rtl="0" fontAlgn="base"/>
                      <a:r>
                        <a:rPr lang="en-US" sz="1200" b="0" dirty="0">
                          <a:effectLst/>
                        </a:rPr>
                        <a:t>0 </a:t>
                      </a:r>
                      <a:endParaRPr lang="en-US" sz="2000" b="0" i="0" dirty="0">
                        <a:effectLst/>
                      </a:endParaRPr>
                    </a:p>
                  </a:txBody>
                  <a:tcPr marL="73857" marR="73857" marT="36928" marB="36928"/>
                </a:tc>
                <a:extLst>
                  <a:ext uri="{0D108BD9-81ED-4DB2-BD59-A6C34878D82A}">
                    <a16:rowId xmlns:a16="http://schemas.microsoft.com/office/drawing/2014/main" val="3237666240"/>
                  </a:ext>
                </a:extLst>
              </a:tr>
              <a:tr h="266512">
                <a:tc>
                  <a:txBody>
                    <a:bodyPr/>
                    <a:lstStyle/>
                    <a:p>
                      <a:pPr algn="l" rtl="0" fontAlgn="base"/>
                      <a:r>
                        <a:rPr lang="en-US" sz="1200" b="1" cap="all">
                          <a:effectLst/>
                        </a:rPr>
                        <a:t>ESEM </a:t>
                      </a:r>
                      <a:endParaRPr lang="en-US" sz="2000" b="1" i="0" cap="all">
                        <a:effectLst/>
                      </a:endParaRPr>
                    </a:p>
                  </a:txBody>
                  <a:tcPr marL="73857" marR="73857" marT="36928" marB="36928"/>
                </a:tc>
                <a:tc>
                  <a:txBody>
                    <a:bodyPr/>
                    <a:lstStyle/>
                    <a:p>
                      <a:pPr algn="l" rtl="0" fontAlgn="base"/>
                      <a:r>
                        <a:rPr lang="en-US" sz="1200" b="0">
                          <a:effectLst/>
                        </a:rPr>
                        <a:t>3 </a:t>
                      </a:r>
                      <a:endParaRPr lang="en-US" sz="2000" b="0" i="0">
                        <a:effectLst/>
                      </a:endParaRPr>
                    </a:p>
                  </a:txBody>
                  <a:tcPr marL="73857" marR="73857" marT="36928" marB="36928"/>
                </a:tc>
                <a:tc>
                  <a:txBody>
                    <a:bodyPr/>
                    <a:lstStyle/>
                    <a:p>
                      <a:pPr algn="l" rtl="0" fontAlgn="base"/>
                      <a:r>
                        <a:rPr lang="en-US" sz="1200" b="0">
                          <a:effectLst/>
                        </a:rPr>
                        <a:t>0 </a:t>
                      </a:r>
                      <a:endParaRPr lang="en-US" sz="2000" b="0" i="0">
                        <a:effectLst/>
                      </a:endParaRPr>
                    </a:p>
                  </a:txBody>
                  <a:tcPr marL="73857" marR="73857" marT="36928" marB="36928"/>
                </a:tc>
                <a:extLst>
                  <a:ext uri="{0D108BD9-81ED-4DB2-BD59-A6C34878D82A}">
                    <a16:rowId xmlns:a16="http://schemas.microsoft.com/office/drawing/2014/main" val="174508812"/>
                  </a:ext>
                </a:extLst>
              </a:tr>
              <a:tr h="266512">
                <a:tc>
                  <a:txBody>
                    <a:bodyPr/>
                    <a:lstStyle/>
                    <a:p>
                      <a:pPr algn="l" rtl="0" fontAlgn="base"/>
                      <a:r>
                        <a:rPr lang="en-US" sz="1200" b="1" cap="all" dirty="0">
                          <a:effectLst/>
                        </a:rPr>
                        <a:t>EMSE </a:t>
                      </a:r>
                      <a:endParaRPr lang="en-US" sz="2000" b="1" i="0" cap="all" dirty="0">
                        <a:effectLst/>
                      </a:endParaRPr>
                    </a:p>
                  </a:txBody>
                  <a:tcPr marL="73857" marR="73857" marT="36928" marB="36928"/>
                </a:tc>
                <a:tc>
                  <a:txBody>
                    <a:bodyPr/>
                    <a:lstStyle/>
                    <a:p>
                      <a:pPr algn="l" rtl="0" fontAlgn="base"/>
                      <a:r>
                        <a:rPr lang="en-US" sz="1200" b="0">
                          <a:effectLst/>
                        </a:rPr>
                        <a:t>0 </a:t>
                      </a:r>
                      <a:endParaRPr lang="en-US" sz="2000" b="0" i="0">
                        <a:effectLst/>
                      </a:endParaRPr>
                    </a:p>
                  </a:txBody>
                  <a:tcPr marL="73857" marR="73857" marT="36928" marB="36928"/>
                </a:tc>
                <a:tc>
                  <a:txBody>
                    <a:bodyPr/>
                    <a:lstStyle/>
                    <a:p>
                      <a:pPr algn="l" rtl="0" fontAlgn="base"/>
                      <a:r>
                        <a:rPr lang="en-US" sz="1200" b="0" dirty="0">
                          <a:effectLst/>
                        </a:rPr>
                        <a:t>0 </a:t>
                      </a:r>
                      <a:endParaRPr lang="en-US" sz="2000" b="0" i="0" dirty="0">
                        <a:effectLst/>
                      </a:endParaRPr>
                    </a:p>
                  </a:txBody>
                  <a:tcPr marL="73857" marR="73857" marT="36928" marB="36928"/>
                </a:tc>
                <a:extLst>
                  <a:ext uri="{0D108BD9-81ED-4DB2-BD59-A6C34878D82A}">
                    <a16:rowId xmlns:a16="http://schemas.microsoft.com/office/drawing/2014/main" val="1741218713"/>
                  </a:ext>
                </a:extLst>
              </a:tr>
            </a:tbl>
          </a:graphicData>
        </a:graphic>
      </p:graphicFrame>
      <p:cxnSp>
        <p:nvCxnSpPr>
          <p:cNvPr id="5" name="Straight Connector 4">
            <a:extLst>
              <a:ext uri="{FF2B5EF4-FFF2-40B4-BE49-F238E27FC236}">
                <a16:creationId xmlns:a16="http://schemas.microsoft.com/office/drawing/2014/main" id="{A351D5FA-7B2E-A64E-ACA8-32EB23134A6C}"/>
              </a:ext>
            </a:extLst>
          </p:cNvPr>
          <p:cNvCxnSpPr/>
          <p:nvPr/>
        </p:nvCxnSpPr>
        <p:spPr>
          <a:xfrm>
            <a:off x="510993" y="2086982"/>
            <a:ext cx="6035040" cy="0"/>
          </a:xfrm>
          <a:prstGeom prst="line">
            <a:avLst/>
          </a:prstGeom>
          <a:ln>
            <a:solidFill>
              <a:srgbClr val="FF0000"/>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71D08707-80C6-C641-9BDE-5188483CEAA9}"/>
              </a:ext>
            </a:extLst>
          </p:cNvPr>
          <p:cNvCxnSpPr/>
          <p:nvPr/>
        </p:nvCxnSpPr>
        <p:spPr>
          <a:xfrm>
            <a:off x="503936" y="3065927"/>
            <a:ext cx="603504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CA51E0C-69DA-824B-8664-6662325482CD}"/>
              </a:ext>
            </a:extLst>
          </p:cNvPr>
          <p:cNvCxnSpPr/>
          <p:nvPr/>
        </p:nvCxnSpPr>
        <p:spPr>
          <a:xfrm>
            <a:off x="496878" y="3861992"/>
            <a:ext cx="604209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B50AC42-E3CE-0A46-AF3F-AF0AD7804695}"/>
              </a:ext>
            </a:extLst>
          </p:cNvPr>
          <p:cNvSpPr txBox="1"/>
          <p:nvPr/>
        </p:nvSpPr>
        <p:spPr>
          <a:xfrm>
            <a:off x="6503898" y="1764974"/>
            <a:ext cx="2409776" cy="307777"/>
          </a:xfrm>
          <a:prstGeom prst="rect">
            <a:avLst/>
          </a:prstGeom>
          <a:noFill/>
        </p:spPr>
        <p:txBody>
          <a:bodyPr wrap="square" rtlCol="0">
            <a:spAutoFit/>
          </a:bodyPr>
          <a:lstStyle/>
          <a:p>
            <a:r>
              <a:rPr lang="en-US" sz="1400" dirty="0">
                <a:solidFill>
                  <a:srgbClr val="C00000"/>
                </a:solidFill>
              </a:rPr>
              <a:t>Human-computer interaction</a:t>
            </a:r>
          </a:p>
        </p:txBody>
      </p:sp>
      <p:sp>
        <p:nvSpPr>
          <p:cNvPr id="13" name="TextBox 12">
            <a:extLst>
              <a:ext uri="{FF2B5EF4-FFF2-40B4-BE49-F238E27FC236}">
                <a16:creationId xmlns:a16="http://schemas.microsoft.com/office/drawing/2014/main" id="{9D78AEFA-E1F2-3A47-B3E3-30D72A76AD21}"/>
              </a:ext>
            </a:extLst>
          </p:cNvPr>
          <p:cNvSpPr txBox="1"/>
          <p:nvPr/>
        </p:nvSpPr>
        <p:spPr>
          <a:xfrm>
            <a:off x="6520064" y="2439423"/>
            <a:ext cx="1855722" cy="307777"/>
          </a:xfrm>
          <a:prstGeom prst="rect">
            <a:avLst/>
          </a:prstGeom>
          <a:noFill/>
        </p:spPr>
        <p:txBody>
          <a:bodyPr wrap="square" rtlCol="0">
            <a:spAutoFit/>
          </a:bodyPr>
          <a:lstStyle/>
          <a:p>
            <a:r>
              <a:rPr lang="en-US" sz="1400" dirty="0">
                <a:solidFill>
                  <a:srgbClr val="C00000"/>
                </a:solidFill>
              </a:rPr>
              <a:t>Security and privacy</a:t>
            </a:r>
          </a:p>
        </p:txBody>
      </p:sp>
      <p:sp>
        <p:nvSpPr>
          <p:cNvPr id="14" name="TextBox 13">
            <a:extLst>
              <a:ext uri="{FF2B5EF4-FFF2-40B4-BE49-F238E27FC236}">
                <a16:creationId xmlns:a16="http://schemas.microsoft.com/office/drawing/2014/main" id="{7B54B64D-320E-1844-B852-653B0EF74561}"/>
              </a:ext>
            </a:extLst>
          </p:cNvPr>
          <p:cNvSpPr txBox="1"/>
          <p:nvPr/>
        </p:nvSpPr>
        <p:spPr>
          <a:xfrm>
            <a:off x="6538976" y="3329950"/>
            <a:ext cx="1753560" cy="307777"/>
          </a:xfrm>
          <a:prstGeom prst="rect">
            <a:avLst/>
          </a:prstGeom>
          <a:noFill/>
        </p:spPr>
        <p:txBody>
          <a:bodyPr wrap="square" rtlCol="0">
            <a:spAutoFit/>
          </a:bodyPr>
          <a:lstStyle/>
          <a:p>
            <a:r>
              <a:rPr lang="en-US" sz="1400" dirty="0">
                <a:solidFill>
                  <a:srgbClr val="C00000"/>
                </a:solidFill>
              </a:rPr>
              <a:t>Computing systems</a:t>
            </a:r>
          </a:p>
        </p:txBody>
      </p:sp>
      <p:sp>
        <p:nvSpPr>
          <p:cNvPr id="15" name="TextBox 14">
            <a:extLst>
              <a:ext uri="{FF2B5EF4-FFF2-40B4-BE49-F238E27FC236}">
                <a16:creationId xmlns:a16="http://schemas.microsoft.com/office/drawing/2014/main" id="{259CBB1F-1EA9-4F48-9D78-165E6154E10C}"/>
              </a:ext>
            </a:extLst>
          </p:cNvPr>
          <p:cNvSpPr txBox="1"/>
          <p:nvPr/>
        </p:nvSpPr>
        <p:spPr>
          <a:xfrm>
            <a:off x="6546033" y="4599020"/>
            <a:ext cx="1855722" cy="307777"/>
          </a:xfrm>
          <a:prstGeom prst="rect">
            <a:avLst/>
          </a:prstGeom>
          <a:noFill/>
        </p:spPr>
        <p:txBody>
          <a:bodyPr wrap="square" rtlCol="0">
            <a:spAutoFit/>
          </a:bodyPr>
          <a:lstStyle/>
          <a:p>
            <a:r>
              <a:rPr lang="en-US" sz="1400" dirty="0">
                <a:solidFill>
                  <a:srgbClr val="C00000"/>
                </a:solidFill>
              </a:rPr>
              <a:t>Software engineering</a:t>
            </a:r>
          </a:p>
        </p:txBody>
      </p:sp>
      <p:sp>
        <p:nvSpPr>
          <p:cNvPr id="16" name="TextBox 15">
            <a:extLst>
              <a:ext uri="{FF2B5EF4-FFF2-40B4-BE49-F238E27FC236}">
                <a16:creationId xmlns:a16="http://schemas.microsoft.com/office/drawing/2014/main" id="{952E37F8-4906-1F47-AB62-E66F78D48A2B}"/>
              </a:ext>
            </a:extLst>
          </p:cNvPr>
          <p:cNvSpPr txBox="1"/>
          <p:nvPr/>
        </p:nvSpPr>
        <p:spPr>
          <a:xfrm>
            <a:off x="447343" y="5680958"/>
            <a:ext cx="6035040" cy="584775"/>
          </a:xfrm>
          <a:prstGeom prst="rect">
            <a:avLst/>
          </a:prstGeom>
          <a:noFill/>
        </p:spPr>
        <p:txBody>
          <a:bodyPr wrap="square" rtlCol="0">
            <a:spAutoFit/>
          </a:bodyPr>
          <a:lstStyle/>
          <a:p>
            <a:r>
              <a:rPr lang="en-US" sz="1400" i="1" dirty="0"/>
              <a:t>Research conferences and their papers mentioning Hofstede and Nisbett</a:t>
            </a:r>
          </a:p>
          <a:p>
            <a:endParaRPr lang="en-US" dirty="0"/>
          </a:p>
        </p:txBody>
      </p:sp>
    </p:spTree>
    <p:extLst>
      <p:ext uri="{BB962C8B-B14F-4D97-AF65-F5344CB8AC3E}">
        <p14:creationId xmlns:p14="http://schemas.microsoft.com/office/powerpoint/2010/main" val="2558978330"/>
      </p:ext>
    </p:extLst>
  </p:cSld>
  <p:clrMapOvr>
    <a:masterClrMapping/>
  </p:clrMapOvr>
  <mc:AlternateContent xmlns:mc="http://schemas.openxmlformats.org/markup-compatibility/2006" xmlns:p14="http://schemas.microsoft.com/office/powerpoint/2010/main">
    <mc:Choice Requires="p14">
      <p:transition spd="slow" p14:dur="2000" advTm="58233"/>
    </mc:Choice>
    <mc:Fallback xmlns="">
      <p:transition spd="slow" advTm="58233"/>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9A584C7-FB3C-6D44-8B7E-26AB6FD58CB9}"/>
              </a:ext>
            </a:extLst>
          </p:cNvPr>
          <p:cNvSpPr>
            <a:spLocks noGrp="1"/>
          </p:cNvSpPr>
          <p:nvPr>
            <p:ph type="title"/>
          </p:nvPr>
        </p:nvSpPr>
        <p:spPr>
          <a:xfrm>
            <a:off x="277148" y="118428"/>
            <a:ext cx="8450472" cy="638175"/>
          </a:xfrm>
        </p:spPr>
        <p:txBody>
          <a:bodyPr>
            <a:normAutofit fontScale="90000"/>
          </a:bodyPr>
          <a:lstStyle/>
          <a:p>
            <a:r>
              <a:rPr lang="en-US" dirty="0"/>
              <a:t>Case Study: Software Engineering in Multicultural Teams</a:t>
            </a:r>
          </a:p>
        </p:txBody>
      </p:sp>
      <p:sp>
        <p:nvSpPr>
          <p:cNvPr id="4" name="Slide Number Placeholder 3">
            <a:extLst>
              <a:ext uri="{FF2B5EF4-FFF2-40B4-BE49-F238E27FC236}">
                <a16:creationId xmlns:a16="http://schemas.microsoft.com/office/drawing/2014/main" id="{957242C7-4E02-7346-9C72-0510920661AF}"/>
              </a:ext>
            </a:extLst>
          </p:cNvPr>
          <p:cNvSpPr>
            <a:spLocks noGrp="1"/>
          </p:cNvSpPr>
          <p:nvPr>
            <p:ph type="sldNum" sz="quarter" idx="12"/>
          </p:nvPr>
        </p:nvSpPr>
        <p:spPr/>
        <p:txBody>
          <a:bodyPr/>
          <a:lstStyle/>
          <a:p>
            <a:fld id="{8A7A6979-0714-4377-B894-6BE4C2D6E202}" type="slidenum">
              <a:rPr lang="en-US" smtClean="0"/>
              <a:pPr/>
              <a:t>11</a:t>
            </a:fld>
            <a:endParaRPr lang="en-US" dirty="0"/>
          </a:p>
        </p:txBody>
      </p:sp>
      <p:sp>
        <p:nvSpPr>
          <p:cNvPr id="8" name="Content Placeholder 7">
            <a:extLst>
              <a:ext uri="{FF2B5EF4-FFF2-40B4-BE49-F238E27FC236}">
                <a16:creationId xmlns:a16="http://schemas.microsoft.com/office/drawing/2014/main" id="{B9A7D2E8-39D8-3D4E-950B-47FAA0D7C8E0}"/>
              </a:ext>
            </a:extLst>
          </p:cNvPr>
          <p:cNvSpPr>
            <a:spLocks noGrp="1"/>
          </p:cNvSpPr>
          <p:nvPr>
            <p:ph idx="1"/>
          </p:nvPr>
        </p:nvSpPr>
        <p:spPr/>
        <p:txBody>
          <a:bodyPr>
            <a:normAutofit/>
          </a:bodyPr>
          <a:lstStyle/>
          <a:p>
            <a:r>
              <a:rPr lang="en-US" dirty="0"/>
              <a:t>Issues Explained with stereotypes</a:t>
            </a:r>
          </a:p>
          <a:p>
            <a:pPr lvl="1"/>
            <a:r>
              <a:rPr lang="en-US" dirty="0" err="1"/>
              <a:t>Matthiesen</a:t>
            </a:r>
            <a:r>
              <a:rPr lang="en-US" dirty="0"/>
              <a:t> et al. [3] - biases towards other people cause unfair treatment</a:t>
            </a:r>
          </a:p>
          <a:p>
            <a:pPr lvl="1"/>
            <a:r>
              <a:rPr lang="en-US" dirty="0"/>
              <a:t>Wang and Zhang [4] - countries can be categorized as warm or competent</a:t>
            </a:r>
          </a:p>
          <a:p>
            <a:pPr lvl="3"/>
            <a:r>
              <a:rPr lang="en-US" dirty="0"/>
              <a:t>Mistreatment as a result of past experiences </a:t>
            </a:r>
          </a:p>
          <a:p>
            <a:pPr lvl="3"/>
            <a:r>
              <a:rPr lang="en-US" dirty="0"/>
              <a:t>Mistreatment as a result of categorization</a:t>
            </a:r>
          </a:p>
          <a:p>
            <a:pPr marL="685800" lvl="3" indent="0">
              <a:buNone/>
            </a:pPr>
            <a:endParaRPr lang="en-US" dirty="0"/>
          </a:p>
          <a:p>
            <a:r>
              <a:rPr lang="en-US" dirty="0"/>
              <a:t>Issues Explained with Hofstede’s dimensions</a:t>
            </a:r>
          </a:p>
          <a:p>
            <a:pPr lvl="1"/>
            <a:r>
              <a:rPr lang="en-US" dirty="0" err="1"/>
              <a:t>Alsenoosy</a:t>
            </a:r>
            <a:r>
              <a:rPr lang="en-US" dirty="0"/>
              <a:t> [5] – compares Saudi Arabia to Australia </a:t>
            </a:r>
          </a:p>
          <a:p>
            <a:pPr lvl="1"/>
            <a:r>
              <a:rPr lang="en-US" dirty="0"/>
              <a:t>Borchers [6] – Looks at American, Indian, and Japanese teams</a:t>
            </a:r>
          </a:p>
          <a:p>
            <a:pPr marL="0" indent="0">
              <a:buNone/>
            </a:pPr>
            <a:endParaRPr lang="en-US" dirty="0"/>
          </a:p>
          <a:p>
            <a:r>
              <a:rPr lang="en-US" dirty="0"/>
              <a:t>Solutions: in-class exercises and projects</a:t>
            </a:r>
          </a:p>
          <a:p>
            <a:pPr lvl="1"/>
            <a:r>
              <a:rPr lang="en-US" dirty="0"/>
              <a:t>International projects: </a:t>
            </a:r>
            <a:r>
              <a:rPr lang="en-US" dirty="0" err="1"/>
              <a:t>Altin</a:t>
            </a:r>
            <a:r>
              <a:rPr lang="en-US" dirty="0"/>
              <a:t> et al.[7]</a:t>
            </a:r>
          </a:p>
          <a:p>
            <a:pPr lvl="1"/>
            <a:r>
              <a:rPr lang="en-US" dirty="0"/>
              <a:t>Time-zone exercise: Li et al.[8]</a:t>
            </a:r>
          </a:p>
          <a:p>
            <a:pPr lvl="1"/>
            <a:endParaRPr lang="en-US" dirty="0"/>
          </a:p>
          <a:p>
            <a:pPr marL="0" indent="0">
              <a:buNone/>
            </a:pPr>
            <a:endParaRPr lang="en-US" dirty="0"/>
          </a:p>
          <a:p>
            <a:pPr lvl="1"/>
            <a:endParaRPr lang="en-US" dirty="0"/>
          </a:p>
          <a:p>
            <a:pPr lvl="1"/>
            <a:endParaRPr lang="en-US" dirty="0"/>
          </a:p>
          <a:p>
            <a:pPr marL="685800" lvl="3" indent="0">
              <a:buNone/>
            </a:pPr>
            <a:endParaRPr lang="en-US" dirty="0"/>
          </a:p>
        </p:txBody>
      </p:sp>
    </p:spTree>
    <p:extLst>
      <p:ext uri="{BB962C8B-B14F-4D97-AF65-F5344CB8AC3E}">
        <p14:creationId xmlns:p14="http://schemas.microsoft.com/office/powerpoint/2010/main" val="3988112376"/>
      </p:ext>
    </p:extLst>
  </p:cSld>
  <p:clrMapOvr>
    <a:masterClrMapping/>
  </p:clrMapOvr>
  <mc:AlternateContent xmlns:mc="http://schemas.openxmlformats.org/markup-compatibility/2006" xmlns:p14="http://schemas.microsoft.com/office/powerpoint/2010/main">
    <mc:Choice Requires="p14">
      <p:transition spd="slow" p14:dur="2000" advTm="100257"/>
    </mc:Choice>
    <mc:Fallback xmlns="">
      <p:transition spd="slow" advTm="100257"/>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46805A-75E2-AA43-A8AE-F916403E1315}"/>
              </a:ext>
            </a:extLst>
          </p:cNvPr>
          <p:cNvSpPr>
            <a:spLocks noGrp="1"/>
          </p:cNvSpPr>
          <p:nvPr>
            <p:ph idx="1"/>
          </p:nvPr>
        </p:nvSpPr>
        <p:spPr/>
        <p:txBody>
          <a:bodyPr>
            <a:normAutofit/>
          </a:bodyPr>
          <a:lstStyle/>
          <a:p>
            <a:r>
              <a:rPr lang="en-US" dirty="0"/>
              <a:t>Discussion Questions</a:t>
            </a:r>
            <a:endParaRPr lang="en-US" dirty="0">
              <a:solidFill>
                <a:schemeClr val="accent1">
                  <a:lumMod val="75000"/>
                </a:schemeClr>
              </a:solidFill>
            </a:endParaRPr>
          </a:p>
          <a:p>
            <a:pPr lvl="1" fontAlgn="base"/>
            <a:endParaRPr lang="en-US" dirty="0">
              <a:solidFill>
                <a:schemeClr val="accent1">
                  <a:lumMod val="75000"/>
                </a:schemeClr>
              </a:solidFill>
            </a:endParaRPr>
          </a:p>
          <a:p>
            <a:pPr lvl="1" fontAlgn="base"/>
            <a:r>
              <a:rPr lang="en-US" dirty="0">
                <a:solidFill>
                  <a:schemeClr val="accent1">
                    <a:lumMod val="75000"/>
                  </a:schemeClr>
                </a:solidFill>
              </a:rPr>
              <a:t>From a cultural perspective, different societies perceive time in different ways. Saudi Arabians, for example, do not value punctuality as highly as other cultures do. </a:t>
            </a:r>
            <a:r>
              <a:rPr lang="en-US" dirty="0" err="1">
                <a:solidFill>
                  <a:schemeClr val="accent1">
                    <a:lumMod val="75000"/>
                  </a:schemeClr>
                </a:solidFill>
              </a:rPr>
              <a:t>Alsanoosy</a:t>
            </a:r>
            <a:r>
              <a:rPr lang="en-US" dirty="0">
                <a:solidFill>
                  <a:schemeClr val="accent1">
                    <a:lumMod val="75000"/>
                  </a:schemeClr>
                </a:solidFill>
              </a:rPr>
              <a:t> et al. (2018) stated that Saudi Arabians often are late to meetings and can take a month or more to approve requirements. Cultures that value time and punctuality may experience much frustration when working with those who do not value time when deadlines are not met, and team meetings do not adhere to the set times. </a:t>
            </a:r>
          </a:p>
          <a:p>
            <a:pPr marL="228600" lvl="1" indent="0" fontAlgn="base">
              <a:buNone/>
            </a:pPr>
            <a:r>
              <a:rPr lang="en-US" dirty="0">
                <a:solidFill>
                  <a:schemeClr val="accent1">
                    <a:lumMod val="75000"/>
                  </a:schemeClr>
                </a:solidFill>
              </a:rPr>
              <a:t>	What would you do if you worked in a team with members who perceive time differently 	than you (if they are more relaxed and not punctual, or if they are way more punctual 	than you)? </a:t>
            </a:r>
          </a:p>
          <a:p>
            <a:pPr marL="0" indent="0" fontAlgn="base">
              <a:buNone/>
            </a:pPr>
            <a:r>
              <a:rPr lang="en-US" dirty="0"/>
              <a:t> </a:t>
            </a:r>
            <a:endParaRPr lang="en-US" sz="2800" dirty="0"/>
          </a:p>
          <a:p>
            <a:pPr lvl="1"/>
            <a:endParaRPr lang="en-US" dirty="0"/>
          </a:p>
        </p:txBody>
      </p:sp>
      <p:sp>
        <p:nvSpPr>
          <p:cNvPr id="3" name="Title 2">
            <a:extLst>
              <a:ext uri="{FF2B5EF4-FFF2-40B4-BE49-F238E27FC236}">
                <a16:creationId xmlns:a16="http://schemas.microsoft.com/office/drawing/2014/main" id="{7D885B2F-3453-CF47-BA39-322F1DDAD6A1}"/>
              </a:ext>
            </a:extLst>
          </p:cNvPr>
          <p:cNvSpPr>
            <a:spLocks noGrp="1"/>
          </p:cNvSpPr>
          <p:nvPr>
            <p:ph type="title"/>
          </p:nvPr>
        </p:nvSpPr>
        <p:spPr>
          <a:xfrm>
            <a:off x="277148" y="118428"/>
            <a:ext cx="8450472" cy="638175"/>
          </a:xfrm>
        </p:spPr>
        <p:txBody>
          <a:bodyPr>
            <a:normAutofit fontScale="90000"/>
          </a:bodyPr>
          <a:lstStyle/>
          <a:p>
            <a:r>
              <a:rPr lang="en-US" dirty="0"/>
              <a:t>Case Study: Software Engineering in Multicultural Teams</a:t>
            </a:r>
          </a:p>
        </p:txBody>
      </p:sp>
      <p:sp>
        <p:nvSpPr>
          <p:cNvPr id="4" name="Slide Number Placeholder 3">
            <a:extLst>
              <a:ext uri="{FF2B5EF4-FFF2-40B4-BE49-F238E27FC236}">
                <a16:creationId xmlns:a16="http://schemas.microsoft.com/office/drawing/2014/main" id="{738F9728-6BAD-474E-94E5-08E76A898F98}"/>
              </a:ext>
            </a:extLst>
          </p:cNvPr>
          <p:cNvSpPr>
            <a:spLocks noGrp="1"/>
          </p:cNvSpPr>
          <p:nvPr>
            <p:ph type="sldNum" sz="quarter" idx="12"/>
          </p:nvPr>
        </p:nvSpPr>
        <p:spPr/>
        <p:txBody>
          <a:bodyPr/>
          <a:lstStyle/>
          <a:p>
            <a:fld id="{8A7A6979-0714-4377-B894-6BE4C2D6E202}" type="slidenum">
              <a:rPr lang="en-US" smtClean="0"/>
              <a:pPr/>
              <a:t>12</a:t>
            </a:fld>
            <a:endParaRPr lang="en-US" dirty="0"/>
          </a:p>
        </p:txBody>
      </p:sp>
    </p:spTree>
    <p:extLst>
      <p:ext uri="{BB962C8B-B14F-4D97-AF65-F5344CB8AC3E}">
        <p14:creationId xmlns:p14="http://schemas.microsoft.com/office/powerpoint/2010/main" val="1842542153"/>
      </p:ext>
    </p:extLst>
  </p:cSld>
  <p:clrMapOvr>
    <a:masterClrMapping/>
  </p:clrMapOvr>
  <mc:AlternateContent xmlns:mc="http://schemas.openxmlformats.org/markup-compatibility/2006" xmlns:p14="http://schemas.microsoft.com/office/powerpoint/2010/main">
    <mc:Choice Requires="p14">
      <p:transition spd="slow" p14:dur="2000" advTm="21420"/>
    </mc:Choice>
    <mc:Fallback xmlns="">
      <p:transition spd="slow" advTm="2142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23CCCC-77F9-2C4C-96EB-FA384C94EAE3}"/>
              </a:ext>
            </a:extLst>
          </p:cNvPr>
          <p:cNvSpPr>
            <a:spLocks noGrp="1"/>
          </p:cNvSpPr>
          <p:nvPr>
            <p:ph idx="1"/>
          </p:nvPr>
        </p:nvSpPr>
        <p:spPr/>
        <p:txBody>
          <a:bodyPr/>
          <a:lstStyle/>
          <a:p>
            <a:r>
              <a:rPr lang="en-US" dirty="0"/>
              <a:t>MOCCA [9]</a:t>
            </a:r>
          </a:p>
          <a:p>
            <a:pPr lvl="1"/>
            <a:r>
              <a:rPr lang="en-US" dirty="0"/>
              <a:t>Using Hofstede’s dimensions to adapt user interfaces</a:t>
            </a:r>
          </a:p>
          <a:p>
            <a:pPr lvl="1"/>
            <a:endParaRPr lang="en-US" dirty="0"/>
          </a:p>
          <a:p>
            <a:pPr lvl="1"/>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sz="1600" dirty="0"/>
              <a:t>          	Bright colors for high MAS</a:t>
            </a:r>
            <a:r>
              <a:rPr lang="en-US" dirty="0"/>
              <a:t>		            </a:t>
            </a:r>
            <a:r>
              <a:rPr lang="en-US" sz="1600" dirty="0"/>
              <a:t>Pastel colors for low MAS</a:t>
            </a:r>
            <a:endParaRPr lang="en-US" dirty="0"/>
          </a:p>
        </p:txBody>
      </p:sp>
      <p:sp>
        <p:nvSpPr>
          <p:cNvPr id="3" name="Title 2">
            <a:extLst>
              <a:ext uri="{FF2B5EF4-FFF2-40B4-BE49-F238E27FC236}">
                <a16:creationId xmlns:a16="http://schemas.microsoft.com/office/drawing/2014/main" id="{F6A09AF0-867D-6341-A387-A5C05E076B95}"/>
              </a:ext>
            </a:extLst>
          </p:cNvPr>
          <p:cNvSpPr>
            <a:spLocks noGrp="1"/>
          </p:cNvSpPr>
          <p:nvPr>
            <p:ph type="title"/>
          </p:nvPr>
        </p:nvSpPr>
        <p:spPr/>
        <p:txBody>
          <a:bodyPr>
            <a:normAutofit fontScale="90000"/>
          </a:bodyPr>
          <a:lstStyle/>
          <a:p>
            <a:r>
              <a:rPr lang="en-US" dirty="0"/>
              <a:t>Case Study: Culturally Appropriate Interfaces</a:t>
            </a:r>
          </a:p>
        </p:txBody>
      </p:sp>
      <p:sp>
        <p:nvSpPr>
          <p:cNvPr id="4" name="Slide Number Placeholder 3">
            <a:extLst>
              <a:ext uri="{FF2B5EF4-FFF2-40B4-BE49-F238E27FC236}">
                <a16:creationId xmlns:a16="http://schemas.microsoft.com/office/drawing/2014/main" id="{591FD28E-EF26-7246-8389-B7945171075C}"/>
              </a:ext>
            </a:extLst>
          </p:cNvPr>
          <p:cNvSpPr>
            <a:spLocks noGrp="1"/>
          </p:cNvSpPr>
          <p:nvPr>
            <p:ph type="sldNum" sz="quarter" idx="12"/>
          </p:nvPr>
        </p:nvSpPr>
        <p:spPr/>
        <p:txBody>
          <a:bodyPr/>
          <a:lstStyle/>
          <a:p>
            <a:fld id="{8A7A6979-0714-4377-B894-6BE4C2D6E202}" type="slidenum">
              <a:rPr lang="en-US" smtClean="0"/>
              <a:pPr/>
              <a:t>13</a:t>
            </a:fld>
            <a:endParaRPr lang="en-US" dirty="0"/>
          </a:p>
        </p:txBody>
      </p:sp>
      <p:pic>
        <p:nvPicPr>
          <p:cNvPr id="2050" name="Picture 2" descr="Graphical user interface, application&#10;&#10;Description automatically generated">
            <a:extLst>
              <a:ext uri="{FF2B5EF4-FFF2-40B4-BE49-F238E27FC236}">
                <a16:creationId xmlns:a16="http://schemas.microsoft.com/office/drawing/2014/main" id="{60B4BEB8-74D6-504C-A0B9-E61527F614FB}"/>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16380" y="2393907"/>
            <a:ext cx="3792566" cy="3601665"/>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Graphical user interface, application&#10;&#10;Description automatically generated">
            <a:extLst>
              <a:ext uri="{FF2B5EF4-FFF2-40B4-BE49-F238E27FC236}">
                <a16:creationId xmlns:a16="http://schemas.microsoft.com/office/drawing/2014/main" id="{21EDCE43-88EE-5B4A-8B35-FE68732B5A9C}"/>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749862" y="2363189"/>
            <a:ext cx="3977758" cy="3564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9087141"/>
      </p:ext>
    </p:extLst>
  </p:cSld>
  <p:clrMapOvr>
    <a:masterClrMapping/>
  </p:clrMapOvr>
  <mc:AlternateContent xmlns:mc="http://schemas.openxmlformats.org/markup-compatibility/2006" xmlns:p14="http://schemas.microsoft.com/office/powerpoint/2010/main">
    <mc:Choice Requires="p14">
      <p:transition spd="slow" p14:dur="2000" advTm="80232"/>
    </mc:Choice>
    <mc:Fallback xmlns="">
      <p:transition spd="slow" advTm="80232"/>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1F9E1E0-48E7-C540-AFBA-14BDC8BD3D0C}"/>
              </a:ext>
            </a:extLst>
          </p:cNvPr>
          <p:cNvSpPr>
            <a:spLocks noGrp="1"/>
          </p:cNvSpPr>
          <p:nvPr>
            <p:ph idx="1"/>
          </p:nvPr>
        </p:nvSpPr>
        <p:spPr>
          <a:xfrm>
            <a:off x="169852" y="1301270"/>
            <a:ext cx="8557768" cy="4834539"/>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685800" lvl="3" indent="0">
              <a:buNone/>
            </a:pPr>
            <a:endParaRPr lang="en-US" dirty="0"/>
          </a:p>
          <a:p>
            <a:pPr marL="685800" lvl="3" indent="0">
              <a:buNone/>
            </a:pPr>
            <a:endParaRPr lang="en-US" dirty="0"/>
          </a:p>
        </p:txBody>
      </p:sp>
      <p:sp>
        <p:nvSpPr>
          <p:cNvPr id="3" name="Title 2">
            <a:extLst>
              <a:ext uri="{FF2B5EF4-FFF2-40B4-BE49-F238E27FC236}">
                <a16:creationId xmlns:a16="http://schemas.microsoft.com/office/drawing/2014/main" id="{708A561D-0C5A-C347-B042-1670CA518EEF}"/>
              </a:ext>
            </a:extLst>
          </p:cNvPr>
          <p:cNvSpPr>
            <a:spLocks noGrp="1"/>
          </p:cNvSpPr>
          <p:nvPr>
            <p:ph type="title"/>
          </p:nvPr>
        </p:nvSpPr>
        <p:spPr/>
        <p:txBody>
          <a:bodyPr>
            <a:normAutofit fontScale="90000"/>
          </a:bodyPr>
          <a:lstStyle/>
          <a:p>
            <a:r>
              <a:rPr lang="en-US" dirty="0"/>
              <a:t>Case Study: Culturally Appropriate Interfaces</a:t>
            </a:r>
          </a:p>
        </p:txBody>
      </p:sp>
      <p:sp>
        <p:nvSpPr>
          <p:cNvPr id="4" name="Slide Number Placeholder 3">
            <a:extLst>
              <a:ext uri="{FF2B5EF4-FFF2-40B4-BE49-F238E27FC236}">
                <a16:creationId xmlns:a16="http://schemas.microsoft.com/office/drawing/2014/main" id="{C3A28E60-AA2E-2540-89CB-18BB44C5FFF3}"/>
              </a:ext>
            </a:extLst>
          </p:cNvPr>
          <p:cNvSpPr>
            <a:spLocks noGrp="1"/>
          </p:cNvSpPr>
          <p:nvPr>
            <p:ph type="sldNum" sz="quarter" idx="12"/>
          </p:nvPr>
        </p:nvSpPr>
        <p:spPr/>
        <p:txBody>
          <a:bodyPr/>
          <a:lstStyle/>
          <a:p>
            <a:fld id="{8A7A6979-0714-4377-B894-6BE4C2D6E202}" type="slidenum">
              <a:rPr lang="en-US" smtClean="0"/>
              <a:pPr/>
              <a:t>14</a:t>
            </a:fld>
            <a:endParaRPr lang="en-US" dirty="0"/>
          </a:p>
        </p:txBody>
      </p:sp>
      <p:pic>
        <p:nvPicPr>
          <p:cNvPr id="7" name="Picture 6" descr="Graphical user interface, application&#10;&#10;Description automatically generated">
            <a:extLst>
              <a:ext uri="{FF2B5EF4-FFF2-40B4-BE49-F238E27FC236}">
                <a16:creationId xmlns:a16="http://schemas.microsoft.com/office/drawing/2014/main" id="{C403CFB7-C6AD-064E-9D7F-D129142BC08C}"/>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68136" y="1713198"/>
            <a:ext cx="3883581" cy="378754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Graphical user interface, application&#10;&#10;Description automatically generated">
            <a:extLst>
              <a:ext uri="{FF2B5EF4-FFF2-40B4-BE49-F238E27FC236}">
                <a16:creationId xmlns:a16="http://schemas.microsoft.com/office/drawing/2014/main" id="{D62ED9E0-8D1F-F94D-B536-5CC9EDC79C68}"/>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892284" y="1713198"/>
            <a:ext cx="3750454" cy="377212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23F495C-11AB-7A43-B05E-3EB9F91350DD}"/>
              </a:ext>
            </a:extLst>
          </p:cNvPr>
          <p:cNvSpPr txBox="1"/>
          <p:nvPr/>
        </p:nvSpPr>
        <p:spPr>
          <a:xfrm>
            <a:off x="-220429" y="5648997"/>
            <a:ext cx="4258039" cy="338554"/>
          </a:xfrm>
          <a:prstGeom prst="rect">
            <a:avLst/>
          </a:prstGeom>
          <a:noFill/>
        </p:spPr>
        <p:txBody>
          <a:bodyPr wrap="square" rtlCol="0">
            <a:spAutoFit/>
          </a:bodyPr>
          <a:lstStyle/>
          <a:p>
            <a:pPr marL="685800" lvl="3" indent="0">
              <a:buNone/>
            </a:pPr>
            <a:r>
              <a:rPr lang="en-US" sz="1600" dirty="0"/>
              <a:t>Minimal information density for low LTO</a:t>
            </a:r>
          </a:p>
        </p:txBody>
      </p:sp>
      <p:sp>
        <p:nvSpPr>
          <p:cNvPr id="10" name="TextBox 9">
            <a:extLst>
              <a:ext uri="{FF2B5EF4-FFF2-40B4-BE49-F238E27FC236}">
                <a16:creationId xmlns:a16="http://schemas.microsoft.com/office/drawing/2014/main" id="{EFD70F97-1627-8C4F-83BA-A38F62ED8467}"/>
              </a:ext>
            </a:extLst>
          </p:cNvPr>
          <p:cNvSpPr txBox="1"/>
          <p:nvPr/>
        </p:nvSpPr>
        <p:spPr>
          <a:xfrm>
            <a:off x="4670469" y="5648997"/>
            <a:ext cx="4194084" cy="338554"/>
          </a:xfrm>
          <a:prstGeom prst="rect">
            <a:avLst/>
          </a:prstGeom>
          <a:noFill/>
        </p:spPr>
        <p:txBody>
          <a:bodyPr wrap="square" rtlCol="0">
            <a:spAutoFit/>
          </a:bodyPr>
          <a:lstStyle/>
          <a:p>
            <a:r>
              <a:rPr lang="en-US" sz="1600" dirty="0"/>
              <a:t>Minimum structure definition for medium INDV</a:t>
            </a:r>
          </a:p>
        </p:txBody>
      </p:sp>
    </p:spTree>
    <p:extLst>
      <p:ext uri="{BB962C8B-B14F-4D97-AF65-F5344CB8AC3E}">
        <p14:creationId xmlns:p14="http://schemas.microsoft.com/office/powerpoint/2010/main" val="1022499188"/>
      </p:ext>
    </p:extLst>
  </p:cSld>
  <p:clrMapOvr>
    <a:masterClrMapping/>
  </p:clrMapOvr>
  <mc:AlternateContent xmlns:mc="http://schemas.openxmlformats.org/markup-compatibility/2006" xmlns:p14="http://schemas.microsoft.com/office/powerpoint/2010/main">
    <mc:Choice Requires="p14">
      <p:transition spd="slow" p14:dur="2000" advTm="16432"/>
    </mc:Choice>
    <mc:Fallback xmlns="">
      <p:transition spd="slow" advTm="16432"/>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7963A34-5ECD-FA4F-817F-01742E833D60}"/>
              </a:ext>
            </a:extLst>
          </p:cNvPr>
          <p:cNvSpPr>
            <a:spLocks noGrp="1"/>
          </p:cNvSpPr>
          <p:nvPr>
            <p:ph idx="1"/>
          </p:nvPr>
        </p:nvSpPr>
        <p:spPr/>
        <p:txBody>
          <a:bodyPr/>
          <a:lstStyle/>
          <a:p>
            <a:r>
              <a:rPr lang="en-US" dirty="0"/>
              <a:t>Discussion Questions</a:t>
            </a:r>
          </a:p>
          <a:p>
            <a:pPr marL="0" indent="0">
              <a:buNone/>
            </a:pPr>
            <a:endParaRPr lang="en-US" dirty="0"/>
          </a:p>
          <a:p>
            <a:pPr lvl="2"/>
            <a:r>
              <a:rPr lang="en-US" dirty="0">
                <a:solidFill>
                  <a:schemeClr val="accent1">
                    <a:lumMod val="75000"/>
                  </a:schemeClr>
                </a:solidFill>
              </a:rPr>
              <a:t>The MOCCA requires each user to fill out a form before entering the website to get an idea of user’s cultural background. This restriction affects its accessibility (users might not be willing to share the information) and usability (users want to access the website, not fill out a survey!). How might a computer system’s user interface </a:t>
            </a:r>
            <a:r>
              <a:rPr lang="en-US" i="1" dirty="0">
                <a:solidFill>
                  <a:schemeClr val="accent1">
                    <a:lumMod val="75000"/>
                  </a:schemeClr>
                </a:solidFill>
              </a:rPr>
              <a:t>infer </a:t>
            </a:r>
            <a:r>
              <a:rPr lang="en-US" dirty="0">
                <a:solidFill>
                  <a:schemeClr val="accent1">
                    <a:lumMod val="75000"/>
                  </a:schemeClr>
                </a:solidFill>
              </a:rPr>
              <a:t>and </a:t>
            </a:r>
            <a:r>
              <a:rPr lang="en-US" i="1" dirty="0">
                <a:solidFill>
                  <a:schemeClr val="accent1">
                    <a:lumMod val="75000"/>
                  </a:schemeClr>
                </a:solidFill>
              </a:rPr>
              <a:t>dynamically update</a:t>
            </a:r>
            <a:r>
              <a:rPr lang="en-US" dirty="0">
                <a:solidFill>
                  <a:schemeClr val="accent1">
                    <a:lumMod val="75000"/>
                  </a:schemeClr>
                </a:solidFill>
              </a:rPr>
              <a:t> to match a user’s preferences? </a:t>
            </a:r>
          </a:p>
          <a:p>
            <a:pPr lvl="2"/>
            <a:endParaRPr lang="en-US" dirty="0">
              <a:solidFill>
                <a:schemeClr val="accent1">
                  <a:lumMod val="75000"/>
                </a:schemeClr>
              </a:solidFill>
            </a:endParaRPr>
          </a:p>
          <a:p>
            <a:pPr marL="457200" lvl="2" indent="0">
              <a:buNone/>
            </a:pPr>
            <a:endParaRPr lang="en-US" dirty="0">
              <a:solidFill>
                <a:schemeClr val="accent1">
                  <a:lumMod val="75000"/>
                </a:schemeClr>
              </a:solidFill>
            </a:endParaRPr>
          </a:p>
          <a:p>
            <a:pPr lvl="2"/>
            <a:r>
              <a:rPr lang="en-US" dirty="0">
                <a:solidFill>
                  <a:schemeClr val="accent1">
                    <a:lumMod val="75000"/>
                  </a:schemeClr>
                </a:solidFill>
              </a:rPr>
              <a:t>Just as with culture, people of different genders tend to prefer different interfaces as they think and problem solve differently.</a:t>
            </a:r>
            <a:r>
              <a:rPr lang="en-US" baseline="30000" dirty="0">
                <a:solidFill>
                  <a:schemeClr val="accent1">
                    <a:lumMod val="75000"/>
                  </a:schemeClr>
                </a:solidFill>
              </a:rPr>
              <a:t> 1</a:t>
            </a:r>
            <a:r>
              <a:rPr lang="en-US" dirty="0">
                <a:solidFill>
                  <a:schemeClr val="accent1">
                    <a:lumMod val="75000"/>
                  </a:schemeClr>
                </a:solidFill>
              </a:rPr>
              <a:t> In your own culture, how do you think user interfaces be developed to include the preferences and requirements of other genders? Collect your thoughts and then discuss them with a classmate of a different gender. </a:t>
            </a:r>
          </a:p>
        </p:txBody>
      </p:sp>
      <p:sp>
        <p:nvSpPr>
          <p:cNvPr id="3" name="Title 2">
            <a:extLst>
              <a:ext uri="{FF2B5EF4-FFF2-40B4-BE49-F238E27FC236}">
                <a16:creationId xmlns:a16="http://schemas.microsoft.com/office/drawing/2014/main" id="{19E1EBAC-C6CE-B944-AE7B-03D122235A6D}"/>
              </a:ext>
            </a:extLst>
          </p:cNvPr>
          <p:cNvSpPr>
            <a:spLocks noGrp="1"/>
          </p:cNvSpPr>
          <p:nvPr>
            <p:ph type="title"/>
          </p:nvPr>
        </p:nvSpPr>
        <p:spPr/>
        <p:txBody>
          <a:bodyPr>
            <a:normAutofit fontScale="90000"/>
          </a:bodyPr>
          <a:lstStyle/>
          <a:p>
            <a:r>
              <a:rPr lang="en-US" dirty="0"/>
              <a:t>Case Study: Culturally Appropriate Interfaces</a:t>
            </a:r>
          </a:p>
        </p:txBody>
      </p:sp>
      <p:sp>
        <p:nvSpPr>
          <p:cNvPr id="4" name="Slide Number Placeholder 3">
            <a:extLst>
              <a:ext uri="{FF2B5EF4-FFF2-40B4-BE49-F238E27FC236}">
                <a16:creationId xmlns:a16="http://schemas.microsoft.com/office/drawing/2014/main" id="{4C3B2A58-4108-314C-B495-78E0C8A18C26}"/>
              </a:ext>
            </a:extLst>
          </p:cNvPr>
          <p:cNvSpPr>
            <a:spLocks noGrp="1"/>
          </p:cNvSpPr>
          <p:nvPr>
            <p:ph type="sldNum" sz="quarter" idx="12"/>
          </p:nvPr>
        </p:nvSpPr>
        <p:spPr/>
        <p:txBody>
          <a:bodyPr/>
          <a:lstStyle/>
          <a:p>
            <a:fld id="{8A7A6979-0714-4377-B894-6BE4C2D6E202}" type="slidenum">
              <a:rPr lang="en-US" smtClean="0"/>
              <a:pPr/>
              <a:t>15</a:t>
            </a:fld>
            <a:endParaRPr lang="en-US" dirty="0"/>
          </a:p>
        </p:txBody>
      </p:sp>
    </p:spTree>
    <p:extLst>
      <p:ext uri="{BB962C8B-B14F-4D97-AF65-F5344CB8AC3E}">
        <p14:creationId xmlns:p14="http://schemas.microsoft.com/office/powerpoint/2010/main" val="242450706"/>
      </p:ext>
    </p:extLst>
  </p:cSld>
  <p:clrMapOvr>
    <a:masterClrMapping/>
  </p:clrMapOvr>
  <mc:AlternateContent xmlns:mc="http://schemas.openxmlformats.org/markup-compatibility/2006" xmlns:p14="http://schemas.microsoft.com/office/powerpoint/2010/main">
    <mc:Choice Requires="p14">
      <p:transition spd="slow" p14:dur="2000" advTm="26902"/>
    </mc:Choice>
    <mc:Fallback xmlns="">
      <p:transition spd="slow" advTm="26902"/>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E9A624-7B85-B743-94A0-9342CAE9CF11}"/>
              </a:ext>
            </a:extLst>
          </p:cNvPr>
          <p:cNvSpPr>
            <a:spLocks noGrp="1"/>
          </p:cNvSpPr>
          <p:nvPr>
            <p:ph idx="1"/>
          </p:nvPr>
        </p:nvSpPr>
        <p:spPr/>
        <p:txBody>
          <a:bodyPr/>
          <a:lstStyle/>
          <a:p>
            <a:r>
              <a:rPr lang="en-US" dirty="0"/>
              <a:t>Woodruff et al. [10] – automated lights for Sabbath</a:t>
            </a:r>
          </a:p>
          <a:p>
            <a:r>
              <a:rPr lang="en-US" dirty="0"/>
              <a:t>Rosenburg et al. [11] – Jewish Rabbi debate whether cellphones should be allowed at all</a:t>
            </a:r>
          </a:p>
          <a:p>
            <a:endParaRPr lang="en-US" dirty="0"/>
          </a:p>
          <a:p>
            <a:r>
              <a:rPr lang="en-US" dirty="0"/>
              <a:t>General Engineering Requirements</a:t>
            </a:r>
          </a:p>
          <a:p>
            <a:pPr lvl="1"/>
            <a:r>
              <a:rPr lang="en-US" dirty="0"/>
              <a:t>Free of distractions and temptations</a:t>
            </a:r>
          </a:p>
          <a:p>
            <a:pPr lvl="3"/>
            <a:r>
              <a:rPr lang="en-US" dirty="0"/>
              <a:t>No social media</a:t>
            </a:r>
          </a:p>
          <a:p>
            <a:pPr lvl="3"/>
            <a:r>
              <a:rPr lang="en-US" dirty="0"/>
              <a:t>No browsers</a:t>
            </a:r>
          </a:p>
          <a:p>
            <a:pPr lvl="3"/>
            <a:r>
              <a:rPr lang="en-US" dirty="0"/>
              <a:t>No entertainment applications</a:t>
            </a:r>
          </a:p>
        </p:txBody>
      </p:sp>
      <p:sp>
        <p:nvSpPr>
          <p:cNvPr id="3" name="Title 2">
            <a:extLst>
              <a:ext uri="{FF2B5EF4-FFF2-40B4-BE49-F238E27FC236}">
                <a16:creationId xmlns:a16="http://schemas.microsoft.com/office/drawing/2014/main" id="{14D83128-82C1-2240-973C-30FA78C2F211}"/>
              </a:ext>
            </a:extLst>
          </p:cNvPr>
          <p:cNvSpPr>
            <a:spLocks noGrp="1"/>
          </p:cNvSpPr>
          <p:nvPr>
            <p:ph type="title"/>
          </p:nvPr>
        </p:nvSpPr>
        <p:spPr/>
        <p:txBody>
          <a:bodyPr>
            <a:normAutofit fontScale="90000"/>
          </a:bodyPr>
          <a:lstStyle/>
          <a:p>
            <a:r>
              <a:rPr lang="en-US" dirty="0"/>
              <a:t>Case Study: Smart Phones and Orthodox Judaism</a:t>
            </a:r>
          </a:p>
        </p:txBody>
      </p:sp>
      <p:sp>
        <p:nvSpPr>
          <p:cNvPr id="4" name="Slide Number Placeholder 3">
            <a:extLst>
              <a:ext uri="{FF2B5EF4-FFF2-40B4-BE49-F238E27FC236}">
                <a16:creationId xmlns:a16="http://schemas.microsoft.com/office/drawing/2014/main" id="{35C6AD64-2E8C-6C40-BC84-E427DBABF8C9}"/>
              </a:ext>
            </a:extLst>
          </p:cNvPr>
          <p:cNvSpPr>
            <a:spLocks noGrp="1"/>
          </p:cNvSpPr>
          <p:nvPr>
            <p:ph type="sldNum" sz="quarter" idx="12"/>
          </p:nvPr>
        </p:nvSpPr>
        <p:spPr/>
        <p:txBody>
          <a:bodyPr/>
          <a:lstStyle/>
          <a:p>
            <a:fld id="{8A7A6979-0714-4377-B894-6BE4C2D6E202}" type="slidenum">
              <a:rPr lang="en-US" smtClean="0"/>
              <a:pPr/>
              <a:t>16</a:t>
            </a:fld>
            <a:endParaRPr lang="en-US" dirty="0"/>
          </a:p>
        </p:txBody>
      </p:sp>
    </p:spTree>
    <p:extLst>
      <p:ext uri="{BB962C8B-B14F-4D97-AF65-F5344CB8AC3E}">
        <p14:creationId xmlns:p14="http://schemas.microsoft.com/office/powerpoint/2010/main" val="654891243"/>
      </p:ext>
    </p:extLst>
  </p:cSld>
  <p:clrMapOvr>
    <a:masterClrMapping/>
  </p:clrMapOvr>
  <mc:AlternateContent xmlns:mc="http://schemas.openxmlformats.org/markup-compatibility/2006" xmlns:p14="http://schemas.microsoft.com/office/powerpoint/2010/main">
    <mc:Choice Requires="p14">
      <p:transition spd="slow" p14:dur="2000" advTm="58781"/>
    </mc:Choice>
    <mc:Fallback xmlns="">
      <p:transition spd="slow" advTm="58781"/>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12F334-8E6E-7840-AABC-AC6C74FD718B}"/>
              </a:ext>
            </a:extLst>
          </p:cNvPr>
          <p:cNvSpPr>
            <a:spLocks noGrp="1"/>
          </p:cNvSpPr>
          <p:nvPr>
            <p:ph idx="1"/>
          </p:nvPr>
        </p:nvSpPr>
        <p:spPr/>
        <p:txBody>
          <a:bodyPr/>
          <a:lstStyle/>
          <a:p>
            <a:r>
              <a:rPr lang="en-US" dirty="0" err="1"/>
              <a:t>SafeTelecom</a:t>
            </a:r>
            <a:endParaRPr lang="en-US" dirty="0"/>
          </a:p>
          <a:p>
            <a:pPr lvl="2"/>
            <a:r>
              <a:rPr lang="en-US" dirty="0"/>
              <a:t> </a:t>
            </a:r>
            <a:r>
              <a:rPr lang="en-US" dirty="0" err="1"/>
              <a:t>KosherOS</a:t>
            </a:r>
            <a:endParaRPr lang="en-US" dirty="0"/>
          </a:p>
          <a:p>
            <a:pPr lvl="3"/>
            <a:r>
              <a:rPr lang="en-US" dirty="0"/>
              <a:t>Completely stripped phone</a:t>
            </a:r>
          </a:p>
          <a:p>
            <a:pPr lvl="3"/>
            <a:r>
              <a:rPr lang="en-US" dirty="0"/>
              <a:t>Pure android implementation </a:t>
            </a:r>
          </a:p>
        </p:txBody>
      </p:sp>
      <p:sp>
        <p:nvSpPr>
          <p:cNvPr id="3" name="Title 2">
            <a:extLst>
              <a:ext uri="{FF2B5EF4-FFF2-40B4-BE49-F238E27FC236}">
                <a16:creationId xmlns:a16="http://schemas.microsoft.com/office/drawing/2014/main" id="{EC01B386-5AA8-CE46-AEC9-A045EE99360D}"/>
              </a:ext>
            </a:extLst>
          </p:cNvPr>
          <p:cNvSpPr>
            <a:spLocks noGrp="1"/>
          </p:cNvSpPr>
          <p:nvPr>
            <p:ph type="title"/>
          </p:nvPr>
        </p:nvSpPr>
        <p:spPr/>
        <p:txBody>
          <a:bodyPr>
            <a:normAutofit fontScale="90000"/>
          </a:bodyPr>
          <a:lstStyle/>
          <a:p>
            <a:r>
              <a:rPr lang="en-US" dirty="0"/>
              <a:t>Case Study: Smart Phones and Orthodox Judaism</a:t>
            </a:r>
          </a:p>
        </p:txBody>
      </p:sp>
      <p:sp>
        <p:nvSpPr>
          <p:cNvPr id="4" name="Slide Number Placeholder 3">
            <a:extLst>
              <a:ext uri="{FF2B5EF4-FFF2-40B4-BE49-F238E27FC236}">
                <a16:creationId xmlns:a16="http://schemas.microsoft.com/office/drawing/2014/main" id="{3C85C20D-9824-204E-BD89-4EBE7FE78829}"/>
              </a:ext>
            </a:extLst>
          </p:cNvPr>
          <p:cNvSpPr>
            <a:spLocks noGrp="1"/>
          </p:cNvSpPr>
          <p:nvPr>
            <p:ph type="sldNum" sz="quarter" idx="12"/>
          </p:nvPr>
        </p:nvSpPr>
        <p:spPr/>
        <p:txBody>
          <a:bodyPr/>
          <a:lstStyle/>
          <a:p>
            <a:fld id="{8A7A6979-0714-4377-B894-6BE4C2D6E202}" type="slidenum">
              <a:rPr lang="en-US" smtClean="0"/>
              <a:pPr/>
              <a:t>17</a:t>
            </a:fld>
            <a:endParaRPr lang="en-US" dirty="0"/>
          </a:p>
        </p:txBody>
      </p:sp>
      <p:pic>
        <p:nvPicPr>
          <p:cNvPr id="6" name="Picture 5" descr="A cell phone on a table&#10;&#10;Description automatically generated with medium confidence">
            <a:extLst>
              <a:ext uri="{FF2B5EF4-FFF2-40B4-BE49-F238E27FC236}">
                <a16:creationId xmlns:a16="http://schemas.microsoft.com/office/drawing/2014/main" id="{5F7290DE-50E3-3E4A-AA89-E6E3D947E595}"/>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631392" y="908061"/>
            <a:ext cx="4298493" cy="2973194"/>
          </a:xfrm>
          <a:prstGeom prst="rect">
            <a:avLst/>
          </a:prstGeom>
        </p:spPr>
      </p:pic>
      <p:pic>
        <p:nvPicPr>
          <p:cNvPr id="8" name="Picture 7" descr="Graphical user interface, application&#10;&#10;Description automatically generated">
            <a:extLst>
              <a:ext uri="{FF2B5EF4-FFF2-40B4-BE49-F238E27FC236}">
                <a16:creationId xmlns:a16="http://schemas.microsoft.com/office/drawing/2014/main" id="{96EFD440-FE0D-2D45-A54F-789CE93AB2BB}"/>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82179" y="3667191"/>
            <a:ext cx="4315425" cy="2973195"/>
          </a:xfrm>
          <a:prstGeom prst="rect">
            <a:avLst/>
          </a:prstGeom>
        </p:spPr>
      </p:pic>
      <p:sp>
        <p:nvSpPr>
          <p:cNvPr id="11" name="TextBox 10">
            <a:extLst>
              <a:ext uri="{FF2B5EF4-FFF2-40B4-BE49-F238E27FC236}">
                <a16:creationId xmlns:a16="http://schemas.microsoft.com/office/drawing/2014/main" id="{B46B4825-F56F-B34B-BA50-6C4836646596}"/>
              </a:ext>
            </a:extLst>
          </p:cNvPr>
          <p:cNvSpPr txBox="1"/>
          <p:nvPr/>
        </p:nvSpPr>
        <p:spPr>
          <a:xfrm>
            <a:off x="4887786" y="4994037"/>
            <a:ext cx="3839834" cy="792846"/>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sz="1600" dirty="0"/>
              <a:t>Browsers engineered out of certain apps</a:t>
            </a:r>
          </a:p>
          <a:p>
            <a:pPr marL="285750" indent="-285750">
              <a:lnSpc>
                <a:spcPct val="150000"/>
              </a:lnSpc>
              <a:buFont typeface="Arial" panose="020B0604020202020204" pitchFamily="34" charset="0"/>
              <a:buChar char="•"/>
            </a:pPr>
            <a:r>
              <a:rPr lang="en-US" sz="1600" dirty="0"/>
              <a:t>Personalized apps stores</a:t>
            </a:r>
          </a:p>
        </p:txBody>
      </p:sp>
    </p:spTree>
    <p:extLst>
      <p:ext uri="{BB962C8B-B14F-4D97-AF65-F5344CB8AC3E}">
        <p14:creationId xmlns:p14="http://schemas.microsoft.com/office/powerpoint/2010/main" val="1298463787"/>
      </p:ext>
    </p:extLst>
  </p:cSld>
  <p:clrMapOvr>
    <a:masterClrMapping/>
  </p:clrMapOvr>
  <mc:AlternateContent xmlns:mc="http://schemas.openxmlformats.org/markup-compatibility/2006" xmlns:p14="http://schemas.microsoft.com/office/powerpoint/2010/main">
    <mc:Choice Requires="p14">
      <p:transition spd="slow" p14:dur="2000" advTm="64197"/>
    </mc:Choice>
    <mc:Fallback xmlns="">
      <p:transition spd="slow" advTm="64197"/>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4DC389-BCCD-B84A-9CD5-7241CDE743D6}"/>
              </a:ext>
            </a:extLst>
          </p:cNvPr>
          <p:cNvSpPr>
            <a:spLocks noGrp="1"/>
          </p:cNvSpPr>
          <p:nvPr>
            <p:ph idx="1"/>
          </p:nvPr>
        </p:nvSpPr>
        <p:spPr/>
        <p:txBody>
          <a:bodyPr/>
          <a:lstStyle/>
          <a:p>
            <a:r>
              <a:rPr lang="en-US" dirty="0"/>
              <a:t>Discussion Questions</a:t>
            </a:r>
          </a:p>
          <a:p>
            <a:pPr marL="0" indent="0">
              <a:buNone/>
            </a:pPr>
            <a:endParaRPr lang="en-US" dirty="0"/>
          </a:p>
          <a:p>
            <a:pPr lvl="2"/>
            <a:r>
              <a:rPr lang="en-US" dirty="0">
                <a:solidFill>
                  <a:schemeClr val="accent1">
                    <a:lumMod val="75000"/>
                  </a:schemeClr>
                </a:solidFill>
              </a:rPr>
              <a:t>The purpose of a Kosher Smartphone is to minimize the distracting potential of smartphone technology. Would you give up control of your smartphone to eliminate temptations and distractions? Would you be willing to trust someone else to decide what is “tempting” and “distracting” for you? </a:t>
            </a:r>
          </a:p>
          <a:p>
            <a:pPr lvl="2"/>
            <a:endParaRPr lang="en-US" dirty="0">
              <a:solidFill>
                <a:schemeClr val="accent1">
                  <a:lumMod val="75000"/>
                </a:schemeClr>
              </a:solidFill>
            </a:endParaRPr>
          </a:p>
          <a:p>
            <a:pPr lvl="2"/>
            <a:r>
              <a:rPr lang="en-US" dirty="0">
                <a:solidFill>
                  <a:schemeClr val="accent1">
                    <a:lumMod val="75000"/>
                  </a:schemeClr>
                </a:solidFill>
              </a:rPr>
              <a:t>Suppose you are part of an Orthodox Jewish community that wants a bit more flexibility. How might you extend the technologies behind the “Kosher Phone” to be more </a:t>
            </a:r>
            <a:r>
              <a:rPr lang="en-US" i="1" dirty="0">
                <a:solidFill>
                  <a:schemeClr val="accent1">
                    <a:lumMod val="75000"/>
                  </a:schemeClr>
                </a:solidFill>
              </a:rPr>
              <a:t>content-</a:t>
            </a:r>
            <a:r>
              <a:rPr lang="en-US" dirty="0">
                <a:solidFill>
                  <a:schemeClr val="accent1">
                    <a:lumMod val="75000"/>
                  </a:schemeClr>
                </a:solidFill>
              </a:rPr>
              <a:t> and </a:t>
            </a:r>
            <a:r>
              <a:rPr lang="en-US" i="1" dirty="0">
                <a:solidFill>
                  <a:schemeClr val="accent1">
                    <a:lumMod val="75000"/>
                  </a:schemeClr>
                </a:solidFill>
              </a:rPr>
              <a:t>context</a:t>
            </a:r>
            <a:r>
              <a:rPr lang="en-US" dirty="0">
                <a:solidFill>
                  <a:schemeClr val="accent1">
                    <a:lumMod val="75000"/>
                  </a:schemeClr>
                </a:solidFill>
              </a:rPr>
              <a:t>-sensitive? </a:t>
            </a:r>
          </a:p>
        </p:txBody>
      </p:sp>
      <p:sp>
        <p:nvSpPr>
          <p:cNvPr id="3" name="Title 2">
            <a:extLst>
              <a:ext uri="{FF2B5EF4-FFF2-40B4-BE49-F238E27FC236}">
                <a16:creationId xmlns:a16="http://schemas.microsoft.com/office/drawing/2014/main" id="{656E1FAC-628B-1A4F-B953-00C96F7926DE}"/>
              </a:ext>
            </a:extLst>
          </p:cNvPr>
          <p:cNvSpPr>
            <a:spLocks noGrp="1"/>
          </p:cNvSpPr>
          <p:nvPr>
            <p:ph type="title"/>
          </p:nvPr>
        </p:nvSpPr>
        <p:spPr/>
        <p:txBody>
          <a:bodyPr>
            <a:normAutofit fontScale="90000"/>
          </a:bodyPr>
          <a:lstStyle/>
          <a:p>
            <a:r>
              <a:rPr lang="en-US" dirty="0"/>
              <a:t>Case Study: Smart Phones and Orthodox Judaism</a:t>
            </a:r>
          </a:p>
        </p:txBody>
      </p:sp>
      <p:sp>
        <p:nvSpPr>
          <p:cNvPr id="4" name="Slide Number Placeholder 3">
            <a:extLst>
              <a:ext uri="{FF2B5EF4-FFF2-40B4-BE49-F238E27FC236}">
                <a16:creationId xmlns:a16="http://schemas.microsoft.com/office/drawing/2014/main" id="{FC2264BA-2E1A-8847-9B2D-90396C23B526}"/>
              </a:ext>
            </a:extLst>
          </p:cNvPr>
          <p:cNvSpPr>
            <a:spLocks noGrp="1"/>
          </p:cNvSpPr>
          <p:nvPr>
            <p:ph type="sldNum" sz="quarter" idx="12"/>
          </p:nvPr>
        </p:nvSpPr>
        <p:spPr/>
        <p:txBody>
          <a:bodyPr/>
          <a:lstStyle/>
          <a:p>
            <a:fld id="{8A7A6979-0714-4377-B894-6BE4C2D6E202}" type="slidenum">
              <a:rPr lang="en-US" smtClean="0"/>
              <a:pPr/>
              <a:t>18</a:t>
            </a:fld>
            <a:endParaRPr lang="en-US" dirty="0"/>
          </a:p>
        </p:txBody>
      </p:sp>
    </p:spTree>
    <p:extLst>
      <p:ext uri="{BB962C8B-B14F-4D97-AF65-F5344CB8AC3E}">
        <p14:creationId xmlns:p14="http://schemas.microsoft.com/office/powerpoint/2010/main" val="2580816603"/>
      </p:ext>
    </p:extLst>
  </p:cSld>
  <p:clrMapOvr>
    <a:masterClrMapping/>
  </p:clrMapOvr>
  <mc:AlternateContent xmlns:mc="http://schemas.openxmlformats.org/markup-compatibility/2006" xmlns:p14="http://schemas.microsoft.com/office/powerpoint/2010/main">
    <mc:Choice Requires="p14">
      <p:transition spd="slow" p14:dur="2000" advTm="20806"/>
    </mc:Choice>
    <mc:Fallback xmlns="">
      <p:transition spd="slow" advTm="20806"/>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DDC15C-BB4B-034E-979F-421D1053A57B}"/>
              </a:ext>
            </a:extLst>
          </p:cNvPr>
          <p:cNvSpPr>
            <a:spLocks noGrp="1"/>
          </p:cNvSpPr>
          <p:nvPr>
            <p:ph idx="1"/>
          </p:nvPr>
        </p:nvSpPr>
        <p:spPr>
          <a:xfrm>
            <a:off x="277148" y="1030590"/>
            <a:ext cx="8557768" cy="5708982"/>
          </a:xfrm>
        </p:spPr>
        <p:txBody>
          <a:bodyPr>
            <a:normAutofit fontScale="92500"/>
          </a:bodyPr>
          <a:lstStyle/>
          <a:p>
            <a:pPr fontAlgn="base"/>
            <a:r>
              <a:rPr lang="en-US" dirty="0"/>
              <a:t>[1] G. Hofstede, “</a:t>
            </a:r>
            <a:r>
              <a:rPr lang="en-US" dirty="0" err="1"/>
              <a:t>Dimensionalizing</a:t>
            </a:r>
            <a:r>
              <a:rPr lang="en-US" dirty="0"/>
              <a:t> Cultures: The Hofstede Model in Context,” </a:t>
            </a:r>
            <a:r>
              <a:rPr lang="en-US" i="1" dirty="0"/>
              <a:t>Online Read. Psychol. Cult.</a:t>
            </a:r>
            <a:r>
              <a:rPr lang="en-US" dirty="0"/>
              <a:t>, vol. 2, no. 1, 2011, </a:t>
            </a:r>
            <a:r>
              <a:rPr lang="en-US" dirty="0" err="1"/>
              <a:t>doi</a:t>
            </a:r>
            <a:r>
              <a:rPr lang="en-US" dirty="0"/>
              <a:t>: 10.9707/2307-0919.1014. </a:t>
            </a:r>
          </a:p>
          <a:p>
            <a:pPr fontAlgn="base"/>
            <a:r>
              <a:rPr lang="en-US" dirty="0"/>
              <a:t>[2] B. K. </a:t>
            </a:r>
            <a:r>
              <a:rPr lang="en-US" dirty="0" err="1"/>
              <a:t>Jesiek</a:t>
            </a:r>
            <a:r>
              <a:rPr lang="en-US" dirty="0"/>
              <a:t>, N. T. </a:t>
            </a:r>
            <a:r>
              <a:rPr lang="en-US" dirty="0" err="1"/>
              <a:t>Buswell</a:t>
            </a:r>
            <a:r>
              <a:rPr lang="en-US" dirty="0"/>
              <a:t>, and Q. Zhu, “Global Engineering Competency: Assessment Tools and Training Strategies,” </a:t>
            </a:r>
            <a:r>
              <a:rPr lang="en-US" i="1" dirty="0"/>
              <a:t>ASEE </a:t>
            </a:r>
            <a:r>
              <a:rPr lang="en-US" i="1" dirty="0" err="1"/>
              <a:t>Annu</a:t>
            </a:r>
            <a:r>
              <a:rPr lang="en-US" i="1" dirty="0"/>
              <a:t>. Conf. Expo. Conf. Proc.</a:t>
            </a:r>
            <a:r>
              <a:rPr lang="en-US" dirty="0"/>
              <a:t>, 2018, </a:t>
            </a:r>
            <a:r>
              <a:rPr lang="en-US" dirty="0" err="1"/>
              <a:t>doi</a:t>
            </a:r>
            <a:r>
              <a:rPr lang="en-US" dirty="0"/>
              <a:t>: 10.18260/1-2--30559.</a:t>
            </a:r>
          </a:p>
          <a:p>
            <a:pPr fontAlgn="base"/>
            <a:r>
              <a:rPr lang="en-US" dirty="0"/>
              <a:t>[3] S. </a:t>
            </a:r>
            <a:r>
              <a:rPr lang="en-US" dirty="0" err="1"/>
              <a:t>Matthiesen</a:t>
            </a:r>
            <a:r>
              <a:rPr lang="en-US" dirty="0"/>
              <a:t>, P. </a:t>
            </a:r>
            <a:r>
              <a:rPr lang="en-US" dirty="0" err="1"/>
              <a:t>Bjørn</a:t>
            </a:r>
            <a:r>
              <a:rPr lang="en-US" dirty="0"/>
              <a:t>, and C. </a:t>
            </a:r>
            <a:r>
              <a:rPr lang="en-US" dirty="0" err="1"/>
              <a:t>Trillingsgaard</a:t>
            </a:r>
            <a:r>
              <a:rPr lang="en-US" dirty="0"/>
              <a:t>, “Attending to implicit bias as a way to move beyond negative stereotyping in GSE,” </a:t>
            </a:r>
            <a:r>
              <a:rPr lang="en-US" i="1" dirty="0"/>
              <a:t>Attending to implicit bias as a way to move beyond negative stereotyping in GSE | Proceedings of the 15th International Conference on Global Software Engineering</a:t>
            </a:r>
            <a:r>
              <a:rPr lang="en-US" dirty="0"/>
              <a:t>, 01-Jun-2020. [Online]. https://</a:t>
            </a:r>
            <a:r>
              <a:rPr lang="en-US" dirty="0" err="1"/>
              <a:t>dl.acm.org</a:t>
            </a:r>
            <a:r>
              <a:rPr lang="en-US" dirty="0"/>
              <a:t>/</a:t>
            </a:r>
            <a:r>
              <a:rPr lang="en-US" dirty="0" err="1"/>
              <a:t>doi</a:t>
            </a:r>
            <a:r>
              <a:rPr lang="en-US" dirty="0"/>
              <a:t>/10.1145/3372787.3390432. [Accessed: 08-Nov-2021]. </a:t>
            </a:r>
          </a:p>
          <a:p>
            <a:pPr fontAlgn="base"/>
            <a:r>
              <a:rPr lang="en-US" dirty="0"/>
              <a:t>[4] Y. Wang and M. Zhang, "Country Stereotypes, Initial Trust, and Cooperation in Global Software Development Teams," 2019 ACM/IEEE 14th International Conference on Global Software Engineering (ICGSE), 2019, pp. 152-161, </a:t>
            </a:r>
            <a:r>
              <a:rPr lang="en-US" dirty="0" err="1"/>
              <a:t>doi</a:t>
            </a:r>
            <a:r>
              <a:rPr lang="en-US" dirty="0"/>
              <a:t>: 10.1109/ICGSE.2019.00036.</a:t>
            </a:r>
          </a:p>
          <a:p>
            <a:pPr fontAlgn="base"/>
            <a:r>
              <a:rPr lang="en-US" dirty="0"/>
              <a:t>[5] T. </a:t>
            </a:r>
            <a:r>
              <a:rPr lang="en-US" dirty="0" err="1"/>
              <a:t>Alsanoosy</a:t>
            </a:r>
            <a:r>
              <a:rPr lang="en-US" dirty="0"/>
              <a:t>, M. </a:t>
            </a:r>
            <a:r>
              <a:rPr lang="en-US" dirty="0" err="1"/>
              <a:t>Spichkova</a:t>
            </a:r>
            <a:r>
              <a:rPr lang="en-US" dirty="0"/>
              <a:t> and J. Harland, "Cultural Influences on the Requirements Engineering Process: Lessons Learned from Practice," 2018 23rd International Conference on Engineering of Complex Computer Systems (ICECCS), 2018, pp. 61-70, </a:t>
            </a:r>
            <a:r>
              <a:rPr lang="en-US" dirty="0" err="1"/>
              <a:t>doi</a:t>
            </a:r>
            <a:r>
              <a:rPr lang="en-US" dirty="0"/>
              <a:t>: 10.1109/ICECCS2018.2018.00015.</a:t>
            </a:r>
          </a:p>
          <a:p>
            <a:pPr fontAlgn="base"/>
            <a:r>
              <a:rPr lang="en-US" dirty="0"/>
              <a:t>[6] G. Borchers, "The software engineering impacts of cultural factors on multi-cultural software development teams," 25th International Conference on Software Engineering, 2003. Proceedings., 2003, pp. 540-545, </a:t>
            </a:r>
            <a:r>
              <a:rPr lang="en-US" dirty="0" err="1"/>
              <a:t>doi</a:t>
            </a:r>
            <a:r>
              <a:rPr lang="en-US" dirty="0"/>
              <a:t>: 10.1109/ICSE.2003.1201234.</a:t>
            </a:r>
          </a:p>
          <a:p>
            <a:pPr fontAlgn="base"/>
            <a:endParaRPr lang="en-US" dirty="0"/>
          </a:p>
          <a:p>
            <a:pPr marL="0" indent="0">
              <a:buNone/>
            </a:pPr>
            <a:endParaRPr lang="en-US" dirty="0"/>
          </a:p>
        </p:txBody>
      </p:sp>
      <p:sp>
        <p:nvSpPr>
          <p:cNvPr id="3" name="Title 2">
            <a:extLst>
              <a:ext uri="{FF2B5EF4-FFF2-40B4-BE49-F238E27FC236}">
                <a16:creationId xmlns:a16="http://schemas.microsoft.com/office/drawing/2014/main" id="{255B5E92-8F54-2D4F-8523-4A98FD9E3E56}"/>
              </a:ext>
            </a:extLst>
          </p:cNvPr>
          <p:cNvSpPr>
            <a:spLocks noGrp="1"/>
          </p:cNvSpPr>
          <p:nvPr>
            <p:ph type="title"/>
          </p:nvPr>
        </p:nvSpPr>
        <p:spPr/>
        <p:txBody>
          <a:bodyPr>
            <a:normAutofit fontScale="90000"/>
          </a:bodyPr>
          <a:lstStyle/>
          <a:p>
            <a:r>
              <a:rPr lang="en-US" dirty="0"/>
              <a:t>References</a:t>
            </a:r>
          </a:p>
        </p:txBody>
      </p:sp>
      <p:sp>
        <p:nvSpPr>
          <p:cNvPr id="4" name="Slide Number Placeholder 3">
            <a:extLst>
              <a:ext uri="{FF2B5EF4-FFF2-40B4-BE49-F238E27FC236}">
                <a16:creationId xmlns:a16="http://schemas.microsoft.com/office/drawing/2014/main" id="{D49B3A1E-7207-DE4F-A7C8-1DFBF5D12CA7}"/>
              </a:ext>
            </a:extLst>
          </p:cNvPr>
          <p:cNvSpPr>
            <a:spLocks noGrp="1"/>
          </p:cNvSpPr>
          <p:nvPr>
            <p:ph type="sldNum" sz="quarter" idx="12"/>
          </p:nvPr>
        </p:nvSpPr>
        <p:spPr/>
        <p:txBody>
          <a:bodyPr/>
          <a:lstStyle/>
          <a:p>
            <a:fld id="{8A7A6979-0714-4377-B894-6BE4C2D6E202}" type="slidenum">
              <a:rPr lang="en-US" smtClean="0"/>
              <a:pPr/>
              <a:t>19</a:t>
            </a:fld>
            <a:endParaRPr lang="en-US" dirty="0"/>
          </a:p>
        </p:txBody>
      </p:sp>
    </p:spTree>
    <p:extLst>
      <p:ext uri="{BB962C8B-B14F-4D97-AF65-F5344CB8AC3E}">
        <p14:creationId xmlns:p14="http://schemas.microsoft.com/office/powerpoint/2010/main" val="1472123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D7AFFB6-F23F-C147-B036-6747FD70971F}"/>
              </a:ext>
            </a:extLst>
          </p:cNvPr>
          <p:cNvSpPr>
            <a:spLocks noGrp="1"/>
          </p:cNvSpPr>
          <p:nvPr>
            <p:ph idx="1"/>
          </p:nvPr>
        </p:nvSpPr>
        <p:spPr/>
        <p:txBody>
          <a:bodyPr>
            <a:normAutofit/>
          </a:bodyPr>
          <a:lstStyle/>
          <a:p>
            <a:pPr marL="0" indent="0">
              <a:buNone/>
            </a:pPr>
            <a:r>
              <a:rPr lang="en-US" b="1"/>
              <a:t>Learning Outcomes</a:t>
            </a:r>
            <a:endParaRPr lang="en-US"/>
          </a:p>
          <a:p>
            <a:pPr marL="571500" lvl="1" indent="-342900">
              <a:buFont typeface="+mj-lt"/>
              <a:buAutoNum type="arabicPeriod"/>
            </a:pPr>
            <a:r>
              <a:rPr lang="en-US"/>
              <a:t>An understanding common models of the software engineering process</a:t>
            </a:r>
          </a:p>
          <a:p>
            <a:pPr marL="571500" lvl="1" indent="-342900">
              <a:buFont typeface="+mj-lt"/>
              <a:buAutoNum type="arabicPeriod"/>
            </a:pPr>
            <a:r>
              <a:rPr lang="en-US"/>
              <a:t>The ability to conduct key elements of the software engineering process</a:t>
            </a:r>
          </a:p>
          <a:p>
            <a:pPr marL="571500" lvl="1" indent="-342900">
              <a:buFont typeface="+mj-lt"/>
              <a:buAutoNum type="arabicPeriod"/>
            </a:pPr>
            <a:r>
              <a:rPr lang="en-US" b="1" i="1" u="sng"/>
              <a:t>An understanding of the social aspects of software engineering</a:t>
            </a:r>
            <a:r>
              <a:rPr lang="en-US"/>
              <a:t>, including issues and openness in communication, teamwork, </a:t>
            </a:r>
            <a:r>
              <a:rPr lang="en-US" b="1" i="1" u="sng"/>
              <a:t>culture</a:t>
            </a:r>
            <a:r>
              <a:rPr lang="en-US"/>
              <a:t>, and ethics.</a:t>
            </a:r>
          </a:p>
          <a:p>
            <a:endParaRPr lang="en-US"/>
          </a:p>
        </p:txBody>
      </p:sp>
      <p:sp>
        <p:nvSpPr>
          <p:cNvPr id="3" name="Title 2">
            <a:extLst>
              <a:ext uri="{FF2B5EF4-FFF2-40B4-BE49-F238E27FC236}">
                <a16:creationId xmlns:a16="http://schemas.microsoft.com/office/drawing/2014/main" id="{93960AE6-8937-4341-A905-B2926BA52072}"/>
              </a:ext>
            </a:extLst>
          </p:cNvPr>
          <p:cNvSpPr>
            <a:spLocks noGrp="1"/>
          </p:cNvSpPr>
          <p:nvPr>
            <p:ph type="title"/>
          </p:nvPr>
        </p:nvSpPr>
        <p:spPr/>
        <p:txBody>
          <a:bodyPr>
            <a:normAutofit fontScale="90000"/>
          </a:bodyPr>
          <a:lstStyle/>
          <a:p>
            <a:r>
              <a:rPr lang="en-US"/>
              <a:t>Educational context: Purdue’s ECE 461</a:t>
            </a:r>
          </a:p>
        </p:txBody>
      </p:sp>
      <p:sp>
        <p:nvSpPr>
          <p:cNvPr id="4" name="Slide Number Placeholder 3">
            <a:extLst>
              <a:ext uri="{FF2B5EF4-FFF2-40B4-BE49-F238E27FC236}">
                <a16:creationId xmlns:a16="http://schemas.microsoft.com/office/drawing/2014/main" id="{11898CB6-2656-4944-9031-48A39236120A}"/>
              </a:ext>
            </a:extLst>
          </p:cNvPr>
          <p:cNvSpPr>
            <a:spLocks noGrp="1"/>
          </p:cNvSpPr>
          <p:nvPr>
            <p:ph type="sldNum" sz="quarter" idx="12"/>
          </p:nvPr>
        </p:nvSpPr>
        <p:spPr/>
        <p:txBody>
          <a:bodyPr/>
          <a:lstStyle/>
          <a:p>
            <a:fld id="{8A7A6979-0714-4377-B894-6BE4C2D6E202}" type="slidenum">
              <a:rPr lang="en-US" smtClean="0"/>
              <a:pPr/>
              <a:t>2</a:t>
            </a:fld>
            <a:endParaRPr lang="en-US" dirty="0"/>
          </a:p>
        </p:txBody>
      </p:sp>
      <p:sp>
        <p:nvSpPr>
          <p:cNvPr id="8" name="TextBox 7">
            <a:extLst>
              <a:ext uri="{FF2B5EF4-FFF2-40B4-BE49-F238E27FC236}">
                <a16:creationId xmlns:a16="http://schemas.microsoft.com/office/drawing/2014/main" id="{21148819-798B-E04B-8358-14B6944CDFD1}"/>
              </a:ext>
            </a:extLst>
          </p:cNvPr>
          <p:cNvSpPr txBox="1"/>
          <p:nvPr/>
        </p:nvSpPr>
        <p:spPr>
          <a:xfrm>
            <a:off x="559468" y="3920365"/>
            <a:ext cx="3043990" cy="646331"/>
          </a:xfrm>
          <a:prstGeom prst="rect">
            <a:avLst/>
          </a:prstGeom>
          <a:noFill/>
        </p:spPr>
        <p:txBody>
          <a:bodyPr wrap="square" rtlCol="0">
            <a:spAutoFit/>
          </a:bodyPr>
          <a:lstStyle/>
          <a:p>
            <a:r>
              <a:rPr lang="en-US"/>
              <a:t>#3 was added Fall 2021 as part of relaunching the course</a:t>
            </a:r>
          </a:p>
        </p:txBody>
      </p:sp>
      <p:sp>
        <p:nvSpPr>
          <p:cNvPr id="17" name="Freeform 16">
            <a:extLst>
              <a:ext uri="{FF2B5EF4-FFF2-40B4-BE49-F238E27FC236}">
                <a16:creationId xmlns:a16="http://schemas.microsoft.com/office/drawing/2014/main" id="{EB8B3CD1-899E-5B4E-9908-BD96322BEA27}"/>
              </a:ext>
            </a:extLst>
          </p:cNvPr>
          <p:cNvSpPr/>
          <p:nvPr/>
        </p:nvSpPr>
        <p:spPr>
          <a:xfrm>
            <a:off x="402903" y="2851484"/>
            <a:ext cx="1076981" cy="1034716"/>
          </a:xfrm>
          <a:custGeom>
            <a:avLst/>
            <a:gdLst>
              <a:gd name="connsiteX0" fmla="*/ 1076981 w 1076981"/>
              <a:gd name="connsiteY0" fmla="*/ 1034716 h 1034716"/>
              <a:gd name="connsiteX1" fmla="*/ 78360 w 1076981"/>
              <a:gd name="connsiteY1" fmla="*/ 469232 h 1034716"/>
              <a:gd name="connsiteX2" fmla="*/ 138518 w 1076981"/>
              <a:gd name="connsiteY2" fmla="*/ 0 h 1034716"/>
            </a:gdLst>
            <a:ahLst/>
            <a:cxnLst>
              <a:cxn ang="0">
                <a:pos x="connsiteX0" y="connsiteY0"/>
              </a:cxn>
              <a:cxn ang="0">
                <a:pos x="connsiteX1" y="connsiteY1"/>
              </a:cxn>
              <a:cxn ang="0">
                <a:pos x="connsiteX2" y="connsiteY2"/>
              </a:cxn>
            </a:cxnLst>
            <a:rect l="l" t="t" r="r" b="b"/>
            <a:pathLst>
              <a:path w="1076981" h="1034716">
                <a:moveTo>
                  <a:pt x="1076981" y="1034716"/>
                </a:moveTo>
                <a:cubicBezTo>
                  <a:pt x="655875" y="838200"/>
                  <a:pt x="234770" y="641685"/>
                  <a:pt x="78360" y="469232"/>
                </a:cubicBezTo>
                <a:cubicBezTo>
                  <a:pt x="-78051" y="296779"/>
                  <a:pt x="30233" y="148389"/>
                  <a:pt x="138518" y="0"/>
                </a:cubicBezTo>
              </a:path>
            </a:pathLst>
          </a:custGeom>
          <a:noFill/>
          <a:ln w="762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3302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1A485E-58F3-0E4D-A960-3E256C12C247}"/>
              </a:ext>
            </a:extLst>
          </p:cNvPr>
          <p:cNvSpPr>
            <a:spLocks noGrp="1"/>
          </p:cNvSpPr>
          <p:nvPr>
            <p:ph idx="1"/>
          </p:nvPr>
        </p:nvSpPr>
        <p:spPr/>
        <p:txBody>
          <a:bodyPr>
            <a:normAutofit lnSpcReduction="10000"/>
          </a:bodyPr>
          <a:lstStyle/>
          <a:p>
            <a:pPr fontAlgn="base"/>
            <a:r>
              <a:rPr lang="en-US" dirty="0"/>
              <a:t>[7] R. </a:t>
            </a:r>
            <a:r>
              <a:rPr lang="en-US" dirty="0" err="1"/>
              <a:t>Altin</a:t>
            </a:r>
            <a:r>
              <a:rPr lang="en-US" dirty="0"/>
              <a:t> </a:t>
            </a:r>
            <a:r>
              <a:rPr lang="en-US" i="1" dirty="0"/>
              <a:t>et al.</a:t>
            </a:r>
            <a:r>
              <a:rPr lang="en-US" dirty="0"/>
              <a:t>, “Working across time zones in cross-cultural student teams,” </a:t>
            </a:r>
            <a:r>
              <a:rPr lang="en-US" i="1" dirty="0"/>
              <a:t>Proc. Conf. Integrating Technol. </a:t>
            </a:r>
            <a:r>
              <a:rPr lang="en-US" i="1" dirty="0" err="1"/>
              <a:t>Comput</a:t>
            </a:r>
            <a:r>
              <a:rPr lang="en-US" i="1" dirty="0"/>
              <a:t>. Sci. Educ. </a:t>
            </a:r>
            <a:r>
              <a:rPr lang="en-US" i="1" dirty="0" err="1"/>
              <a:t>ITiCSE</a:t>
            </a:r>
            <a:r>
              <a:rPr lang="en-US" dirty="0"/>
              <a:t>, p. 360, 2009, </a:t>
            </a:r>
            <a:r>
              <a:rPr lang="en-US" dirty="0" err="1"/>
              <a:t>doi</a:t>
            </a:r>
            <a:r>
              <a:rPr lang="en-US" dirty="0"/>
              <a:t>:</a:t>
            </a:r>
          </a:p>
          <a:p>
            <a:pPr fontAlgn="base"/>
            <a:r>
              <a:rPr lang="en-US" dirty="0"/>
              <a:t>[8] Y. Li, S. </a:t>
            </a:r>
            <a:r>
              <a:rPr lang="en-US" dirty="0" err="1"/>
              <a:t>Krusche</a:t>
            </a:r>
            <a:r>
              <a:rPr lang="en-US" dirty="0"/>
              <a:t>, C. </a:t>
            </a:r>
            <a:r>
              <a:rPr lang="en-US" dirty="0" err="1"/>
              <a:t>Lescher</a:t>
            </a:r>
            <a:r>
              <a:rPr lang="en-US" dirty="0"/>
              <a:t>, and B. </a:t>
            </a:r>
            <a:r>
              <a:rPr lang="en-US" dirty="0" err="1"/>
              <a:t>Bruegge</a:t>
            </a:r>
            <a:r>
              <a:rPr lang="en-US" dirty="0"/>
              <a:t>, “Teaching Global Software Engineering by Simulating a Global Project in the Classroom,” </a:t>
            </a:r>
            <a:r>
              <a:rPr lang="en-US" i="1" dirty="0"/>
              <a:t>SIGCSE 2016 - Proc. 47th ACM Tech. </a:t>
            </a:r>
            <a:r>
              <a:rPr lang="en-US" i="1" dirty="0" err="1"/>
              <a:t>Symp</a:t>
            </a:r>
            <a:r>
              <a:rPr lang="en-US" i="1" dirty="0"/>
              <a:t>. </a:t>
            </a:r>
            <a:r>
              <a:rPr lang="en-US" i="1" dirty="0" err="1"/>
              <a:t>Comput</a:t>
            </a:r>
            <a:r>
              <a:rPr lang="en-US" i="1" dirty="0"/>
              <a:t>. Sci. Educ.</a:t>
            </a:r>
            <a:r>
              <a:rPr lang="en-US" dirty="0"/>
              <a:t>, pp. 187–192, 2016, </a:t>
            </a:r>
            <a:r>
              <a:rPr lang="en-US" dirty="0" err="1"/>
              <a:t>doi</a:t>
            </a:r>
            <a:r>
              <a:rPr lang="en-US" dirty="0"/>
              <a:t>: 10.1145/2839509.2844618. </a:t>
            </a:r>
          </a:p>
          <a:p>
            <a:pPr fontAlgn="base"/>
            <a:r>
              <a:rPr lang="en-US" dirty="0"/>
              <a:t>[9] Harvard School of Engineering and Applied Sciences, K. Reinecke, A. Bernstein, and University of Zurich, “Knowing What a User Likes: A Design Science Approach to Interfaces that Automatically Adapt to Culture,” </a:t>
            </a:r>
            <a:r>
              <a:rPr lang="en-US" i="1" dirty="0"/>
              <a:t>MIS Q.</a:t>
            </a:r>
            <a:r>
              <a:rPr lang="en-US" dirty="0"/>
              <a:t>, vol. 37, no. 2, pp. 427–453, Feb. 2013, </a:t>
            </a:r>
            <a:r>
              <a:rPr lang="en-US" dirty="0" err="1"/>
              <a:t>doi</a:t>
            </a:r>
            <a:r>
              <a:rPr lang="en-US" dirty="0"/>
              <a:t>: 10.25300/MISQ/2013/37.2.06. </a:t>
            </a:r>
          </a:p>
          <a:p>
            <a:pPr fontAlgn="base"/>
            <a:r>
              <a:rPr lang="en-US" dirty="0"/>
              <a:t> [10] A. Woodruff, S. Augustin, and B. Foucault, “Sabbath day home automation: ‘it’s like mixing technology and religion,’” in </a:t>
            </a:r>
            <a:r>
              <a:rPr lang="en-US" i="1" dirty="0"/>
              <a:t>Proceedings of the SIGCHI Conference on Human Factors in Computing Systems  - CHI ’07</a:t>
            </a:r>
            <a:r>
              <a:rPr lang="en-US" dirty="0"/>
              <a:t>, San Jose, California, USA, 2007, pp. 527–536. </a:t>
            </a:r>
            <a:r>
              <a:rPr lang="en-US" dirty="0" err="1"/>
              <a:t>doi</a:t>
            </a:r>
            <a:r>
              <a:rPr lang="en-US" dirty="0"/>
              <a:t>: 10.1145/1240624.1240710.</a:t>
            </a:r>
          </a:p>
          <a:p>
            <a:pPr fontAlgn="base"/>
            <a:r>
              <a:rPr lang="en-US" dirty="0"/>
              <a:t>[11] S. </a:t>
            </a:r>
            <a:r>
              <a:rPr lang="en-US" dirty="0" err="1"/>
              <a:t>Matthiesen</a:t>
            </a:r>
            <a:r>
              <a:rPr lang="en-US" dirty="0"/>
              <a:t>, P. </a:t>
            </a:r>
            <a:r>
              <a:rPr lang="en-US" dirty="0" err="1"/>
              <a:t>Bjørn</a:t>
            </a:r>
            <a:r>
              <a:rPr lang="en-US" dirty="0"/>
              <a:t>, and C. </a:t>
            </a:r>
            <a:r>
              <a:rPr lang="en-US" dirty="0" err="1"/>
              <a:t>Trillingsgaard</a:t>
            </a:r>
            <a:r>
              <a:rPr lang="en-US" dirty="0"/>
              <a:t>, “Attending to implicit bias as a way to move beyond negative stereotyping in GSE,” </a:t>
            </a:r>
            <a:r>
              <a:rPr lang="en-US" i="1" dirty="0"/>
              <a:t>Attending to implicit bias as a way to move beyond negative stereotyping in GSE | Proceedings of the 15th International Conference on Global Software Engineering</a:t>
            </a:r>
            <a:r>
              <a:rPr lang="en-US" dirty="0"/>
              <a:t>, 01-Jun-2020. [Online]. Available: https://</a:t>
            </a:r>
            <a:r>
              <a:rPr lang="en-US" dirty="0" err="1"/>
              <a:t>dl.acm.org</a:t>
            </a:r>
            <a:r>
              <a:rPr lang="en-US" dirty="0"/>
              <a:t>/</a:t>
            </a:r>
            <a:r>
              <a:rPr lang="en-US" dirty="0" err="1"/>
              <a:t>doi</a:t>
            </a:r>
            <a:r>
              <a:rPr lang="en-US" dirty="0"/>
              <a:t>/10.1145/3372787.3390432. [Accessed: 08-Nov-2021]. </a:t>
            </a:r>
          </a:p>
          <a:p>
            <a:endParaRPr lang="en-US" dirty="0"/>
          </a:p>
        </p:txBody>
      </p:sp>
      <p:sp>
        <p:nvSpPr>
          <p:cNvPr id="3" name="Title 2">
            <a:extLst>
              <a:ext uri="{FF2B5EF4-FFF2-40B4-BE49-F238E27FC236}">
                <a16:creationId xmlns:a16="http://schemas.microsoft.com/office/drawing/2014/main" id="{CC86EF43-547D-8149-BD5D-91C79472F75B}"/>
              </a:ext>
            </a:extLst>
          </p:cNvPr>
          <p:cNvSpPr>
            <a:spLocks noGrp="1"/>
          </p:cNvSpPr>
          <p:nvPr>
            <p:ph type="title"/>
          </p:nvPr>
        </p:nvSpPr>
        <p:spPr/>
        <p:txBody>
          <a:bodyPr>
            <a:normAutofit fontScale="90000"/>
          </a:bodyPr>
          <a:lstStyle/>
          <a:p>
            <a:r>
              <a:rPr lang="en-US" dirty="0"/>
              <a:t>References Continued</a:t>
            </a:r>
          </a:p>
        </p:txBody>
      </p:sp>
      <p:sp>
        <p:nvSpPr>
          <p:cNvPr id="4" name="Slide Number Placeholder 3">
            <a:extLst>
              <a:ext uri="{FF2B5EF4-FFF2-40B4-BE49-F238E27FC236}">
                <a16:creationId xmlns:a16="http://schemas.microsoft.com/office/drawing/2014/main" id="{8A48DE56-62F2-3A45-93A0-62651B05027D}"/>
              </a:ext>
            </a:extLst>
          </p:cNvPr>
          <p:cNvSpPr>
            <a:spLocks noGrp="1"/>
          </p:cNvSpPr>
          <p:nvPr>
            <p:ph type="sldNum" sz="quarter" idx="12"/>
          </p:nvPr>
        </p:nvSpPr>
        <p:spPr/>
        <p:txBody>
          <a:bodyPr/>
          <a:lstStyle/>
          <a:p>
            <a:fld id="{8A7A6979-0714-4377-B894-6BE4C2D6E202}" type="slidenum">
              <a:rPr lang="en-US" smtClean="0"/>
              <a:pPr/>
              <a:t>20</a:t>
            </a:fld>
            <a:endParaRPr lang="en-US" dirty="0"/>
          </a:p>
        </p:txBody>
      </p:sp>
    </p:spTree>
    <p:extLst>
      <p:ext uri="{BB962C8B-B14F-4D97-AF65-F5344CB8AC3E}">
        <p14:creationId xmlns:p14="http://schemas.microsoft.com/office/powerpoint/2010/main" val="4289258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D7AFFB6-F23F-C147-B036-6747FD70971F}"/>
              </a:ext>
            </a:extLst>
          </p:cNvPr>
          <p:cNvSpPr>
            <a:spLocks noGrp="1"/>
          </p:cNvSpPr>
          <p:nvPr>
            <p:ph idx="1"/>
          </p:nvPr>
        </p:nvSpPr>
        <p:spPr>
          <a:xfrm>
            <a:off x="582705" y="1088435"/>
            <a:ext cx="7738305" cy="1185533"/>
          </a:xfrm>
        </p:spPr>
        <p:txBody>
          <a:bodyPr>
            <a:normAutofit lnSpcReduction="10000"/>
          </a:bodyPr>
          <a:lstStyle/>
          <a:p>
            <a:pPr marL="228600" lvl="1" indent="0" algn="ctr">
              <a:buNone/>
            </a:pPr>
            <a:r>
              <a:rPr lang="en-US" sz="2400"/>
              <a:t>“An understanding of the social aspects of software engineering, including issues and </a:t>
            </a:r>
            <a:r>
              <a:rPr lang="en-US" sz="2400" b="1" i="1" u="sng"/>
              <a:t>openness</a:t>
            </a:r>
            <a:r>
              <a:rPr lang="en-US" sz="2400"/>
              <a:t> in communication, teamwork, </a:t>
            </a:r>
            <a:r>
              <a:rPr lang="en-US" sz="2400" b="1" i="1" u="sng"/>
              <a:t>culture</a:t>
            </a:r>
            <a:r>
              <a:rPr lang="en-US" sz="2400"/>
              <a:t>, and ethics.”</a:t>
            </a:r>
          </a:p>
          <a:p>
            <a:pPr algn="ctr"/>
            <a:endParaRPr lang="en-US" sz="2800"/>
          </a:p>
        </p:txBody>
      </p:sp>
      <p:sp>
        <p:nvSpPr>
          <p:cNvPr id="3" name="Title 2">
            <a:extLst>
              <a:ext uri="{FF2B5EF4-FFF2-40B4-BE49-F238E27FC236}">
                <a16:creationId xmlns:a16="http://schemas.microsoft.com/office/drawing/2014/main" id="{93960AE6-8937-4341-A905-B2926BA52072}"/>
              </a:ext>
            </a:extLst>
          </p:cNvPr>
          <p:cNvSpPr>
            <a:spLocks noGrp="1"/>
          </p:cNvSpPr>
          <p:nvPr>
            <p:ph type="title"/>
          </p:nvPr>
        </p:nvSpPr>
        <p:spPr/>
        <p:txBody>
          <a:bodyPr>
            <a:normAutofit fontScale="90000"/>
          </a:bodyPr>
          <a:lstStyle/>
          <a:p>
            <a:r>
              <a:rPr lang="en-US"/>
              <a:t>Assessment plan for Fall 2021</a:t>
            </a:r>
          </a:p>
        </p:txBody>
      </p:sp>
      <p:sp>
        <p:nvSpPr>
          <p:cNvPr id="4" name="Slide Number Placeholder 3">
            <a:extLst>
              <a:ext uri="{FF2B5EF4-FFF2-40B4-BE49-F238E27FC236}">
                <a16:creationId xmlns:a16="http://schemas.microsoft.com/office/drawing/2014/main" id="{11898CB6-2656-4944-9031-48A39236120A}"/>
              </a:ext>
            </a:extLst>
          </p:cNvPr>
          <p:cNvSpPr>
            <a:spLocks noGrp="1"/>
          </p:cNvSpPr>
          <p:nvPr>
            <p:ph type="sldNum" sz="quarter" idx="12"/>
          </p:nvPr>
        </p:nvSpPr>
        <p:spPr/>
        <p:txBody>
          <a:bodyPr/>
          <a:lstStyle/>
          <a:p>
            <a:fld id="{8A7A6979-0714-4377-B894-6BE4C2D6E202}" type="slidenum">
              <a:rPr lang="en-US" smtClean="0"/>
              <a:pPr/>
              <a:t>3</a:t>
            </a:fld>
            <a:endParaRPr lang="en-US" dirty="0"/>
          </a:p>
        </p:txBody>
      </p:sp>
      <p:sp>
        <p:nvSpPr>
          <p:cNvPr id="13" name="Content Placeholder 1">
            <a:extLst>
              <a:ext uri="{FF2B5EF4-FFF2-40B4-BE49-F238E27FC236}">
                <a16:creationId xmlns:a16="http://schemas.microsoft.com/office/drawing/2014/main" id="{7391EA90-D214-3547-B504-2A212CAA613F}"/>
              </a:ext>
            </a:extLst>
          </p:cNvPr>
          <p:cNvSpPr txBox="1">
            <a:spLocks/>
          </p:cNvSpPr>
          <p:nvPr/>
        </p:nvSpPr>
        <p:spPr>
          <a:xfrm>
            <a:off x="277148" y="2799347"/>
            <a:ext cx="8084711" cy="118553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Calibri" panose="020F0502020204030204" pitchFamily="34" charset="0"/>
                <a:ea typeface="+mn-ea"/>
                <a:cs typeface="Calibri" panose="020F0502020204030204" pitchFamily="34" charset="0"/>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Calibri" panose="020F0502020204030204" pitchFamily="34" charset="0"/>
                <a:ea typeface="+mn-ea"/>
                <a:cs typeface="Calibri" panose="020F0502020204030204" pitchFamily="34" charset="0"/>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Calibri" panose="020F0502020204030204" pitchFamily="34" charset="0"/>
                <a:ea typeface="+mn-ea"/>
                <a:cs typeface="Calibri" panose="020F0502020204030204" pitchFamily="34" charset="0"/>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Calibri" panose="020F0502020204030204" pitchFamily="34" charset="0"/>
                <a:ea typeface="+mn-ea"/>
                <a:cs typeface="Calibri" panose="020F0502020204030204" pitchFamily="34" charset="0"/>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Calibri" panose="020F0502020204030204" pitchFamily="34" charset="0"/>
                <a:ea typeface="+mn-ea"/>
                <a:cs typeface="Calibri" panose="020F0502020204030204" pitchFamily="34" charset="0"/>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228600" lvl="1" indent="0">
              <a:buFont typeface="Arial" panose="020B0604020202020204" pitchFamily="34" charset="0"/>
              <a:buNone/>
            </a:pPr>
            <a:r>
              <a:rPr lang="en-US" sz="2400" i="1"/>
              <a:t>Quantitative</a:t>
            </a:r>
            <a:r>
              <a:rPr lang="en-US" sz="2400"/>
              <a:t>: MGUDS-S</a:t>
            </a:r>
          </a:p>
          <a:p>
            <a:pPr marL="228600" lvl="1" indent="0">
              <a:buFont typeface="Arial" panose="020B0604020202020204" pitchFamily="34" charset="0"/>
              <a:buNone/>
            </a:pPr>
            <a:r>
              <a:rPr lang="en-US" sz="2400" i="1"/>
              <a:t>Qualitative</a:t>
            </a:r>
            <a:r>
              <a:rPr lang="en-US" sz="2400"/>
              <a:t>: Student reflections after using 1 module in class and 	another module as a homework assignment</a:t>
            </a:r>
            <a:endParaRPr lang="en-US" sz="2800"/>
          </a:p>
        </p:txBody>
      </p:sp>
    </p:spTree>
    <p:extLst>
      <p:ext uri="{BB962C8B-B14F-4D97-AF65-F5344CB8AC3E}">
        <p14:creationId xmlns:p14="http://schemas.microsoft.com/office/powerpoint/2010/main" val="573741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E267AD-B691-8A42-9D86-30D0E0EEA40A}"/>
              </a:ext>
            </a:extLst>
          </p:cNvPr>
          <p:cNvSpPr>
            <a:spLocks noGrp="1"/>
          </p:cNvSpPr>
          <p:nvPr>
            <p:ph type="title"/>
          </p:nvPr>
        </p:nvSpPr>
        <p:spPr/>
        <p:txBody>
          <a:bodyPr/>
          <a:lstStyle/>
          <a:p>
            <a:r>
              <a:rPr lang="en-US"/>
              <a:t>Thank you!</a:t>
            </a:r>
          </a:p>
        </p:txBody>
      </p:sp>
      <p:sp>
        <p:nvSpPr>
          <p:cNvPr id="4" name="Slide Number Placeholder 3">
            <a:extLst>
              <a:ext uri="{FF2B5EF4-FFF2-40B4-BE49-F238E27FC236}">
                <a16:creationId xmlns:a16="http://schemas.microsoft.com/office/drawing/2014/main" id="{39055C4B-A9FE-D743-BAA5-77DF14703FAC}"/>
              </a:ext>
            </a:extLst>
          </p:cNvPr>
          <p:cNvSpPr>
            <a:spLocks noGrp="1"/>
          </p:cNvSpPr>
          <p:nvPr>
            <p:ph type="sldNum" sz="quarter" idx="4294967295"/>
          </p:nvPr>
        </p:nvSpPr>
        <p:spPr>
          <a:xfrm>
            <a:off x="8777288" y="6457950"/>
            <a:ext cx="366712" cy="365125"/>
          </a:xfrm>
        </p:spPr>
        <p:txBody>
          <a:bodyPr/>
          <a:lstStyle/>
          <a:p>
            <a:fld id="{8A7A6979-0714-4377-B894-6BE4C2D6E202}" type="slidenum">
              <a:rPr lang="en-US" smtClean="0"/>
              <a:pPr/>
              <a:t>4</a:t>
            </a:fld>
            <a:endParaRPr lang="en-US" dirty="0"/>
          </a:p>
        </p:txBody>
      </p:sp>
      <p:pic>
        <p:nvPicPr>
          <p:cNvPr id="6" name="Picture 5">
            <a:extLst>
              <a:ext uri="{FF2B5EF4-FFF2-40B4-BE49-F238E27FC236}">
                <a16:creationId xmlns:a16="http://schemas.microsoft.com/office/drawing/2014/main" id="{FCB0148B-6E77-364B-97B8-FA486D6C0691}"/>
              </a:ext>
            </a:extLst>
          </p:cNvPr>
          <p:cNvPicPr>
            <a:picLocks noChangeAspect="1"/>
          </p:cNvPicPr>
          <p:nvPr/>
        </p:nvPicPr>
        <p:blipFill>
          <a:blip r:embed="rId3"/>
          <a:stretch>
            <a:fillRect/>
          </a:stretch>
        </p:blipFill>
        <p:spPr>
          <a:xfrm>
            <a:off x="300790" y="245310"/>
            <a:ext cx="7459316" cy="1175653"/>
          </a:xfrm>
          <a:prstGeom prst="rect">
            <a:avLst/>
          </a:prstGeom>
        </p:spPr>
      </p:pic>
      <p:pic>
        <p:nvPicPr>
          <p:cNvPr id="7" name="Picture 6">
            <a:extLst>
              <a:ext uri="{FF2B5EF4-FFF2-40B4-BE49-F238E27FC236}">
                <a16:creationId xmlns:a16="http://schemas.microsoft.com/office/drawing/2014/main" id="{F551CBAE-D9A1-7942-8274-655189E4EBE7}"/>
              </a:ext>
            </a:extLst>
          </p:cNvPr>
          <p:cNvPicPr>
            <a:picLocks noChangeAspect="1"/>
          </p:cNvPicPr>
          <p:nvPr/>
        </p:nvPicPr>
        <p:blipFill>
          <a:blip r:embed="rId4"/>
          <a:stretch>
            <a:fillRect/>
          </a:stretch>
        </p:blipFill>
        <p:spPr>
          <a:xfrm>
            <a:off x="397044" y="1297731"/>
            <a:ext cx="7459314" cy="810795"/>
          </a:xfrm>
          <a:prstGeom prst="rect">
            <a:avLst/>
          </a:prstGeom>
        </p:spPr>
      </p:pic>
    </p:spTree>
    <p:extLst>
      <p:ext uri="{BB962C8B-B14F-4D97-AF65-F5344CB8AC3E}">
        <p14:creationId xmlns:p14="http://schemas.microsoft.com/office/powerpoint/2010/main" val="1862304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E267AD-B691-8A42-9D86-30D0E0EEA40A}"/>
              </a:ext>
            </a:extLst>
          </p:cNvPr>
          <p:cNvSpPr>
            <a:spLocks noGrp="1"/>
          </p:cNvSpPr>
          <p:nvPr>
            <p:ph type="title"/>
          </p:nvPr>
        </p:nvSpPr>
        <p:spPr/>
        <p:txBody>
          <a:bodyPr/>
          <a:lstStyle/>
          <a:p>
            <a:r>
              <a:rPr lang="en-US"/>
              <a:t>Slides</a:t>
            </a:r>
          </a:p>
        </p:txBody>
      </p:sp>
      <p:sp>
        <p:nvSpPr>
          <p:cNvPr id="4" name="Slide Number Placeholder 3">
            <a:extLst>
              <a:ext uri="{FF2B5EF4-FFF2-40B4-BE49-F238E27FC236}">
                <a16:creationId xmlns:a16="http://schemas.microsoft.com/office/drawing/2014/main" id="{39055C4B-A9FE-D743-BAA5-77DF14703FAC}"/>
              </a:ext>
            </a:extLst>
          </p:cNvPr>
          <p:cNvSpPr>
            <a:spLocks noGrp="1"/>
          </p:cNvSpPr>
          <p:nvPr>
            <p:ph type="sldNum" sz="quarter" idx="4294967295"/>
          </p:nvPr>
        </p:nvSpPr>
        <p:spPr>
          <a:xfrm>
            <a:off x="8777288" y="6457950"/>
            <a:ext cx="366712" cy="365125"/>
          </a:xfrm>
        </p:spPr>
        <p:txBody>
          <a:bodyPr/>
          <a:lstStyle/>
          <a:p>
            <a:fld id="{8A7A6979-0714-4377-B894-6BE4C2D6E202}" type="slidenum">
              <a:rPr lang="en-US" smtClean="0"/>
              <a:pPr/>
              <a:t>5</a:t>
            </a:fld>
            <a:endParaRPr lang="en-US" dirty="0"/>
          </a:p>
        </p:txBody>
      </p:sp>
    </p:spTree>
    <p:extLst>
      <p:ext uri="{BB962C8B-B14F-4D97-AF65-F5344CB8AC3E}">
        <p14:creationId xmlns:p14="http://schemas.microsoft.com/office/powerpoint/2010/main" val="4199200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A610390-B9F9-1640-9974-0C21350E01C9}"/>
              </a:ext>
            </a:extLst>
          </p:cNvPr>
          <p:cNvSpPr>
            <a:spLocks noGrp="1"/>
          </p:cNvSpPr>
          <p:nvPr>
            <p:ph type="subTitle" idx="1"/>
          </p:nvPr>
        </p:nvSpPr>
        <p:spPr>
          <a:xfrm>
            <a:off x="1371600" y="3692525"/>
            <a:ext cx="6400800" cy="1881188"/>
          </a:xfrm>
        </p:spPr>
        <p:txBody>
          <a:bodyPr/>
          <a:lstStyle/>
          <a:p>
            <a:r>
              <a:rPr lang="en-US" dirty="0"/>
              <a:t>Nicole </a:t>
            </a:r>
            <a:r>
              <a:rPr lang="en-US" dirty="0" err="1"/>
              <a:t>Hornbrook</a:t>
            </a:r>
            <a:endParaRPr lang="en-US" dirty="0"/>
          </a:p>
          <a:p>
            <a:r>
              <a:rPr lang="en-US" dirty="0"/>
              <a:t>Professor James Davis</a:t>
            </a:r>
          </a:p>
        </p:txBody>
      </p:sp>
      <p:sp>
        <p:nvSpPr>
          <p:cNvPr id="3" name="Title 2">
            <a:extLst>
              <a:ext uri="{FF2B5EF4-FFF2-40B4-BE49-F238E27FC236}">
                <a16:creationId xmlns:a16="http://schemas.microsoft.com/office/drawing/2014/main" id="{089D1F61-B74F-FD46-9676-D29849AD2577}"/>
              </a:ext>
            </a:extLst>
          </p:cNvPr>
          <p:cNvSpPr>
            <a:spLocks noGrp="1"/>
          </p:cNvSpPr>
          <p:nvPr>
            <p:ph type="ctrTitle"/>
          </p:nvPr>
        </p:nvSpPr>
        <p:spPr/>
        <p:txBody>
          <a:bodyPr>
            <a:normAutofit fontScale="90000"/>
          </a:bodyPr>
          <a:lstStyle/>
          <a:p>
            <a:r>
              <a:rPr lang="en-US" dirty="0"/>
              <a:t>An Intercultural Engineering Module for Software Engineers</a:t>
            </a:r>
          </a:p>
        </p:txBody>
      </p:sp>
    </p:spTree>
    <p:extLst>
      <p:ext uri="{BB962C8B-B14F-4D97-AF65-F5344CB8AC3E}">
        <p14:creationId xmlns:p14="http://schemas.microsoft.com/office/powerpoint/2010/main" val="681153070"/>
      </p:ext>
    </p:extLst>
  </p:cSld>
  <p:clrMapOvr>
    <a:masterClrMapping/>
  </p:clrMapOvr>
  <mc:AlternateContent xmlns:mc="http://schemas.openxmlformats.org/markup-compatibility/2006" xmlns:p14="http://schemas.microsoft.com/office/powerpoint/2010/main">
    <mc:Choice Requires="p14">
      <p:transition spd="slow" p14:dur="2000" advTm="42792"/>
    </mc:Choice>
    <mc:Fallback xmlns="">
      <p:transition spd="slow" advTm="4279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71BD0CC-63B2-DC4F-9A01-8B69E417D504}"/>
              </a:ext>
            </a:extLst>
          </p:cNvPr>
          <p:cNvSpPr>
            <a:spLocks noGrp="1"/>
          </p:cNvSpPr>
          <p:nvPr>
            <p:ph idx="1"/>
          </p:nvPr>
        </p:nvSpPr>
        <p:spPr/>
        <p:txBody>
          <a:bodyPr/>
          <a:lstStyle/>
          <a:p>
            <a:r>
              <a:rPr lang="en-US" dirty="0"/>
              <a:t>Strategies:</a:t>
            </a:r>
          </a:p>
          <a:p>
            <a:pPr marL="0" indent="0">
              <a:buNone/>
            </a:pPr>
            <a:endParaRPr lang="en-US" dirty="0"/>
          </a:p>
          <a:p>
            <a:pPr lvl="1"/>
            <a:r>
              <a:rPr lang="en-US" dirty="0"/>
              <a:t>Systematic literature review</a:t>
            </a:r>
          </a:p>
          <a:p>
            <a:pPr lvl="3"/>
            <a:r>
              <a:rPr lang="en-US" dirty="0"/>
              <a:t>Hofstede and Nisbet</a:t>
            </a:r>
          </a:p>
          <a:p>
            <a:pPr lvl="3"/>
            <a:r>
              <a:rPr lang="en-US" dirty="0"/>
              <a:t>Targeted review on specific cultural factors</a:t>
            </a:r>
          </a:p>
          <a:p>
            <a:pPr lvl="5"/>
            <a:r>
              <a:rPr lang="en-US" dirty="0"/>
              <a:t>Religion</a:t>
            </a:r>
          </a:p>
          <a:p>
            <a:pPr marL="685800" lvl="3" indent="0">
              <a:buNone/>
            </a:pPr>
            <a:endParaRPr lang="en-US" dirty="0"/>
          </a:p>
          <a:p>
            <a:pPr lvl="1"/>
            <a:r>
              <a:rPr lang="en-US" dirty="0"/>
              <a:t>Combined findings from literature research into 3 case studies</a:t>
            </a:r>
          </a:p>
          <a:p>
            <a:pPr lvl="3"/>
            <a:r>
              <a:rPr lang="en-US" dirty="0"/>
              <a:t>Software Engineering in Multicultural Teams</a:t>
            </a:r>
          </a:p>
          <a:p>
            <a:pPr lvl="3"/>
            <a:r>
              <a:rPr lang="en-US" dirty="0"/>
              <a:t>Culturally Appropriate Interfaces</a:t>
            </a:r>
          </a:p>
          <a:p>
            <a:pPr lvl="3"/>
            <a:r>
              <a:rPr lang="en-US" dirty="0"/>
              <a:t>Smart Phones and Orthodox Judaism</a:t>
            </a:r>
          </a:p>
          <a:p>
            <a:pPr lvl="2"/>
            <a:endParaRPr lang="en-US" dirty="0"/>
          </a:p>
        </p:txBody>
      </p:sp>
      <p:sp>
        <p:nvSpPr>
          <p:cNvPr id="3" name="Title 2">
            <a:extLst>
              <a:ext uri="{FF2B5EF4-FFF2-40B4-BE49-F238E27FC236}">
                <a16:creationId xmlns:a16="http://schemas.microsoft.com/office/drawing/2014/main" id="{BD44CD77-69E5-294B-BC3E-9B9BACE1AF6F}"/>
              </a:ext>
            </a:extLst>
          </p:cNvPr>
          <p:cNvSpPr>
            <a:spLocks noGrp="1"/>
          </p:cNvSpPr>
          <p:nvPr>
            <p:ph type="title"/>
          </p:nvPr>
        </p:nvSpPr>
        <p:spPr/>
        <p:txBody>
          <a:bodyPr>
            <a:normAutofit fontScale="90000"/>
          </a:bodyPr>
          <a:lstStyle/>
          <a:p>
            <a:r>
              <a:rPr lang="en-US" dirty="0"/>
              <a:t>Research Methods and Outcomes</a:t>
            </a:r>
          </a:p>
        </p:txBody>
      </p:sp>
      <p:sp>
        <p:nvSpPr>
          <p:cNvPr id="4" name="Slide Number Placeholder 3">
            <a:extLst>
              <a:ext uri="{FF2B5EF4-FFF2-40B4-BE49-F238E27FC236}">
                <a16:creationId xmlns:a16="http://schemas.microsoft.com/office/drawing/2014/main" id="{3958C3B9-2679-9D4C-823B-A10D58E7A9DD}"/>
              </a:ext>
            </a:extLst>
          </p:cNvPr>
          <p:cNvSpPr>
            <a:spLocks noGrp="1"/>
          </p:cNvSpPr>
          <p:nvPr>
            <p:ph type="sldNum" sz="quarter" idx="12"/>
          </p:nvPr>
        </p:nvSpPr>
        <p:spPr/>
        <p:txBody>
          <a:bodyPr/>
          <a:lstStyle/>
          <a:p>
            <a:fld id="{8A7A6979-0714-4377-B894-6BE4C2D6E202}" type="slidenum">
              <a:rPr lang="en-US" smtClean="0"/>
              <a:pPr/>
              <a:t>7</a:t>
            </a:fld>
            <a:endParaRPr lang="en-US" dirty="0"/>
          </a:p>
        </p:txBody>
      </p:sp>
    </p:spTree>
    <p:extLst>
      <p:ext uri="{BB962C8B-B14F-4D97-AF65-F5344CB8AC3E}">
        <p14:creationId xmlns:p14="http://schemas.microsoft.com/office/powerpoint/2010/main" val="297791174"/>
      </p:ext>
    </p:extLst>
  </p:cSld>
  <p:clrMapOvr>
    <a:masterClrMapping/>
  </p:clrMapOvr>
  <mc:AlternateContent xmlns:mc="http://schemas.openxmlformats.org/markup-compatibility/2006" xmlns:p14="http://schemas.microsoft.com/office/powerpoint/2010/main">
    <mc:Choice Requires="p14">
      <p:transition spd="slow" p14:dur="2000" advTm="29382"/>
    </mc:Choice>
    <mc:Fallback xmlns="">
      <p:transition spd="slow" advTm="2938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9A584C7-FB3C-6D44-8B7E-26AB6FD58CB9}"/>
              </a:ext>
            </a:extLst>
          </p:cNvPr>
          <p:cNvSpPr>
            <a:spLocks noGrp="1"/>
          </p:cNvSpPr>
          <p:nvPr>
            <p:ph type="title"/>
          </p:nvPr>
        </p:nvSpPr>
        <p:spPr/>
        <p:txBody>
          <a:bodyPr>
            <a:normAutofit fontScale="90000"/>
          </a:bodyPr>
          <a:lstStyle/>
          <a:p>
            <a:r>
              <a:rPr lang="en-US" dirty="0"/>
              <a:t>Background</a:t>
            </a:r>
          </a:p>
        </p:txBody>
      </p:sp>
      <p:sp>
        <p:nvSpPr>
          <p:cNvPr id="4" name="Slide Number Placeholder 3">
            <a:extLst>
              <a:ext uri="{FF2B5EF4-FFF2-40B4-BE49-F238E27FC236}">
                <a16:creationId xmlns:a16="http://schemas.microsoft.com/office/drawing/2014/main" id="{957242C7-4E02-7346-9C72-0510920661AF}"/>
              </a:ext>
            </a:extLst>
          </p:cNvPr>
          <p:cNvSpPr>
            <a:spLocks noGrp="1"/>
          </p:cNvSpPr>
          <p:nvPr>
            <p:ph type="sldNum" sz="quarter" idx="12"/>
          </p:nvPr>
        </p:nvSpPr>
        <p:spPr/>
        <p:txBody>
          <a:bodyPr/>
          <a:lstStyle/>
          <a:p>
            <a:fld id="{8A7A6979-0714-4377-B894-6BE4C2D6E202}" type="slidenum">
              <a:rPr lang="en-US" smtClean="0"/>
              <a:pPr/>
              <a:t>8</a:t>
            </a:fld>
            <a:endParaRPr lang="en-US" dirty="0"/>
          </a:p>
        </p:txBody>
      </p:sp>
      <p:sp>
        <p:nvSpPr>
          <p:cNvPr id="8" name="Content Placeholder 7">
            <a:extLst>
              <a:ext uri="{FF2B5EF4-FFF2-40B4-BE49-F238E27FC236}">
                <a16:creationId xmlns:a16="http://schemas.microsoft.com/office/drawing/2014/main" id="{B9A7D2E8-39D8-3D4E-950B-47FAA0D7C8E0}"/>
              </a:ext>
            </a:extLst>
          </p:cNvPr>
          <p:cNvSpPr>
            <a:spLocks noGrp="1"/>
          </p:cNvSpPr>
          <p:nvPr>
            <p:ph idx="1"/>
          </p:nvPr>
        </p:nvSpPr>
        <p:spPr>
          <a:xfrm>
            <a:off x="277148" y="1080655"/>
            <a:ext cx="8557768" cy="5376851"/>
          </a:xfrm>
        </p:spPr>
        <p:txBody>
          <a:bodyPr>
            <a:normAutofit/>
          </a:bodyPr>
          <a:lstStyle/>
          <a:p>
            <a:r>
              <a:rPr lang="en-US" dirty="0"/>
              <a:t>Hofstede’s [1] Cultural dimensions</a:t>
            </a:r>
          </a:p>
          <a:p>
            <a:pPr marL="0" indent="0">
              <a:buNone/>
            </a:pPr>
            <a:endParaRPr lang="en-US" dirty="0"/>
          </a:p>
          <a:p>
            <a:pPr marL="0" indent="0">
              <a:buNone/>
            </a:pPr>
            <a:r>
              <a:rPr lang="en-US" i="1" dirty="0"/>
              <a:t>              </a:t>
            </a:r>
            <a:r>
              <a:rPr lang="en-US" sz="1400" i="1" dirty="0"/>
              <a:t>Hofstede’s Six Cultural Dimensions and the USA and China’s Placement</a:t>
            </a:r>
            <a:r>
              <a:rPr lang="en-US" sz="1400"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9" name="Table 8">
            <a:extLst>
              <a:ext uri="{FF2B5EF4-FFF2-40B4-BE49-F238E27FC236}">
                <a16:creationId xmlns:a16="http://schemas.microsoft.com/office/drawing/2014/main" id="{58436B6A-8C6B-6344-B9AC-C37245DD1C23}"/>
              </a:ext>
            </a:extLst>
          </p:cNvPr>
          <p:cNvGraphicFramePr>
            <a:graphicFrameLocks noGrp="1"/>
          </p:cNvGraphicFramePr>
          <p:nvPr>
            <p:extLst>
              <p:ext uri="{D42A27DB-BD31-4B8C-83A1-F6EECF244321}">
                <p14:modId xmlns:p14="http://schemas.microsoft.com/office/powerpoint/2010/main" val="1014948731"/>
              </p:ext>
            </p:extLst>
          </p:nvPr>
        </p:nvGraphicFramePr>
        <p:xfrm>
          <a:off x="1047127" y="2016764"/>
          <a:ext cx="6974655" cy="3854312"/>
        </p:xfrm>
        <a:graphic>
          <a:graphicData uri="http://schemas.openxmlformats.org/drawingml/2006/table">
            <a:tbl>
              <a:tblPr>
                <a:tableStyleId>{69C7853C-536D-4A76-A0AE-DD22124D55A5}</a:tableStyleId>
              </a:tblPr>
              <a:tblGrid>
                <a:gridCol w="1818930">
                  <a:extLst>
                    <a:ext uri="{9D8B030D-6E8A-4147-A177-3AD203B41FA5}">
                      <a16:colId xmlns:a16="http://schemas.microsoft.com/office/drawing/2014/main" val="1823003442"/>
                    </a:ext>
                  </a:extLst>
                </a:gridCol>
                <a:gridCol w="2446147">
                  <a:extLst>
                    <a:ext uri="{9D8B030D-6E8A-4147-A177-3AD203B41FA5}">
                      <a16:colId xmlns:a16="http://schemas.microsoft.com/office/drawing/2014/main" val="2949478717"/>
                    </a:ext>
                  </a:extLst>
                </a:gridCol>
                <a:gridCol w="1354789">
                  <a:extLst>
                    <a:ext uri="{9D8B030D-6E8A-4147-A177-3AD203B41FA5}">
                      <a16:colId xmlns:a16="http://schemas.microsoft.com/office/drawing/2014/main" val="4183194136"/>
                    </a:ext>
                  </a:extLst>
                </a:gridCol>
                <a:gridCol w="1354789">
                  <a:extLst>
                    <a:ext uri="{9D8B030D-6E8A-4147-A177-3AD203B41FA5}">
                      <a16:colId xmlns:a16="http://schemas.microsoft.com/office/drawing/2014/main" val="248568506"/>
                    </a:ext>
                  </a:extLst>
                </a:gridCol>
              </a:tblGrid>
              <a:tr h="282670">
                <a:tc>
                  <a:txBody>
                    <a:bodyPr/>
                    <a:lstStyle/>
                    <a:p>
                      <a:pPr algn="l" rtl="0" fontAlgn="base"/>
                      <a:r>
                        <a:rPr lang="en-US" sz="1000" b="1" dirty="0">
                          <a:effectLst/>
                        </a:rPr>
                        <a:t>Hofstede Dimension </a:t>
                      </a:r>
                      <a:endParaRPr lang="en-US" sz="1200" b="1" i="0" dirty="0">
                        <a:effectLst/>
                      </a:endParaRPr>
                    </a:p>
                  </a:txBody>
                  <a:tcPr marL="43690" marR="43690" marT="21845" marB="21845"/>
                </a:tc>
                <a:tc>
                  <a:txBody>
                    <a:bodyPr/>
                    <a:lstStyle/>
                    <a:p>
                      <a:pPr algn="l" rtl="0" fontAlgn="base"/>
                      <a:r>
                        <a:rPr lang="en-US" sz="1000" b="1" dirty="0">
                          <a:effectLst/>
                        </a:rPr>
                        <a:t>Description </a:t>
                      </a:r>
                      <a:endParaRPr lang="en-US" sz="1200" b="1" i="0" dirty="0">
                        <a:effectLst/>
                      </a:endParaRPr>
                    </a:p>
                  </a:txBody>
                  <a:tcPr marL="43690" marR="43690" marT="21845" marB="21845"/>
                </a:tc>
                <a:tc>
                  <a:txBody>
                    <a:bodyPr/>
                    <a:lstStyle/>
                    <a:p>
                      <a:pPr algn="l" rtl="0" fontAlgn="base"/>
                      <a:r>
                        <a:rPr lang="en-US" sz="1000" b="1" dirty="0">
                          <a:effectLst/>
                        </a:rPr>
                        <a:t>USA Score </a:t>
                      </a:r>
                      <a:endParaRPr lang="en-US" sz="1200" b="1" i="0" dirty="0">
                        <a:effectLst/>
                      </a:endParaRPr>
                    </a:p>
                  </a:txBody>
                  <a:tcPr marL="43690" marR="43690" marT="21845" marB="21845"/>
                </a:tc>
                <a:tc>
                  <a:txBody>
                    <a:bodyPr/>
                    <a:lstStyle/>
                    <a:p>
                      <a:pPr algn="l" rtl="0" fontAlgn="base"/>
                      <a:r>
                        <a:rPr lang="en-US" sz="1000" b="1" dirty="0">
                          <a:effectLst/>
                        </a:rPr>
                        <a:t>China Score </a:t>
                      </a:r>
                      <a:endParaRPr lang="en-US" sz="1200" b="1" i="0" dirty="0">
                        <a:effectLst/>
                      </a:endParaRPr>
                    </a:p>
                  </a:txBody>
                  <a:tcPr marL="43690" marR="43690" marT="21845" marB="21845"/>
                </a:tc>
                <a:extLst>
                  <a:ext uri="{0D108BD9-81ED-4DB2-BD59-A6C34878D82A}">
                    <a16:rowId xmlns:a16="http://schemas.microsoft.com/office/drawing/2014/main" val="3003109086"/>
                  </a:ext>
                </a:extLst>
              </a:tr>
              <a:tr h="502486">
                <a:tc>
                  <a:txBody>
                    <a:bodyPr/>
                    <a:lstStyle/>
                    <a:p>
                      <a:pPr algn="l" rtl="0" fontAlgn="base"/>
                      <a:r>
                        <a:rPr lang="en-US" sz="1000" b="0" dirty="0">
                          <a:effectLst/>
                        </a:rPr>
                        <a:t>Power Distance (PDI) </a:t>
                      </a:r>
                      <a:endParaRPr lang="en-US" sz="1200" b="0" i="0" dirty="0">
                        <a:effectLst/>
                      </a:endParaRPr>
                    </a:p>
                  </a:txBody>
                  <a:tcPr marL="43690" marR="43690" marT="21845" marB="21845"/>
                </a:tc>
                <a:tc>
                  <a:txBody>
                    <a:bodyPr/>
                    <a:lstStyle/>
                    <a:p>
                      <a:pPr algn="l" rtl="0" fontAlgn="base"/>
                      <a:r>
                        <a:rPr lang="en-US" sz="1000" b="0" dirty="0">
                          <a:effectLst/>
                        </a:rPr>
                        <a:t>A high score indicates that unequal treatment of those of lower power is common/acceptable.  </a:t>
                      </a:r>
                      <a:endParaRPr lang="en-US" sz="1200" b="0" i="0" dirty="0">
                        <a:effectLst/>
                      </a:endParaRPr>
                    </a:p>
                  </a:txBody>
                  <a:tcPr marL="43690" marR="43690" marT="21845" marB="21845"/>
                </a:tc>
                <a:tc>
                  <a:txBody>
                    <a:bodyPr/>
                    <a:lstStyle/>
                    <a:p>
                      <a:pPr algn="l" rtl="0" fontAlgn="base"/>
                      <a:r>
                        <a:rPr lang="en-US" sz="1000" b="0">
                          <a:effectLst/>
                        </a:rPr>
                        <a:t>40 (Low) </a:t>
                      </a:r>
                      <a:endParaRPr lang="en-US" sz="1200" b="0" i="0">
                        <a:effectLst/>
                      </a:endParaRPr>
                    </a:p>
                  </a:txBody>
                  <a:tcPr marL="43690" marR="43690" marT="21845" marB="21845"/>
                </a:tc>
                <a:tc>
                  <a:txBody>
                    <a:bodyPr/>
                    <a:lstStyle/>
                    <a:p>
                      <a:pPr algn="l" rtl="0" fontAlgn="base"/>
                      <a:r>
                        <a:rPr lang="en-US" sz="1000" b="0">
                          <a:effectLst/>
                        </a:rPr>
                        <a:t>80 (High) </a:t>
                      </a:r>
                      <a:endParaRPr lang="en-US" sz="1200" b="0" i="0">
                        <a:effectLst/>
                      </a:endParaRPr>
                    </a:p>
                  </a:txBody>
                  <a:tcPr marL="43690" marR="43690" marT="21845" marB="21845"/>
                </a:tc>
                <a:extLst>
                  <a:ext uri="{0D108BD9-81ED-4DB2-BD59-A6C34878D82A}">
                    <a16:rowId xmlns:a16="http://schemas.microsoft.com/office/drawing/2014/main" val="1708184303"/>
                  </a:ext>
                </a:extLst>
              </a:tr>
              <a:tr h="490287">
                <a:tc>
                  <a:txBody>
                    <a:bodyPr/>
                    <a:lstStyle/>
                    <a:p>
                      <a:pPr algn="l" rtl="0" fontAlgn="base"/>
                      <a:r>
                        <a:rPr lang="en-US" sz="1000" b="0">
                          <a:effectLst/>
                        </a:rPr>
                        <a:t>Uncertainty Avoidance  </a:t>
                      </a:r>
                      <a:endParaRPr lang="en-US" sz="1200" b="0">
                        <a:effectLst/>
                      </a:endParaRPr>
                    </a:p>
                    <a:p>
                      <a:pPr algn="l" rtl="0" fontAlgn="base"/>
                      <a:r>
                        <a:rPr lang="en-US" sz="1000" b="0">
                          <a:effectLst/>
                        </a:rPr>
                        <a:t>(UAI) </a:t>
                      </a:r>
                      <a:endParaRPr lang="en-US" sz="1200" b="0" i="0">
                        <a:effectLst/>
                      </a:endParaRPr>
                    </a:p>
                  </a:txBody>
                  <a:tcPr marL="43690" marR="43690" marT="21845" marB="21845"/>
                </a:tc>
                <a:tc>
                  <a:txBody>
                    <a:bodyPr/>
                    <a:lstStyle/>
                    <a:p>
                      <a:pPr algn="l" rtl="0" fontAlgn="base"/>
                      <a:r>
                        <a:rPr lang="en-US" sz="1000" b="0">
                          <a:effectLst/>
                        </a:rPr>
                        <a:t>A high score indicates a society that highly prepares for the future/uncertain circumstances. </a:t>
                      </a:r>
                      <a:endParaRPr lang="en-US" sz="1200" b="0" i="0">
                        <a:effectLst/>
                      </a:endParaRPr>
                    </a:p>
                  </a:txBody>
                  <a:tcPr marL="43690" marR="43690" marT="21845" marB="21845"/>
                </a:tc>
                <a:tc>
                  <a:txBody>
                    <a:bodyPr/>
                    <a:lstStyle/>
                    <a:p>
                      <a:pPr algn="l" rtl="0" fontAlgn="base"/>
                      <a:r>
                        <a:rPr lang="en-US" sz="1000" b="0">
                          <a:effectLst/>
                        </a:rPr>
                        <a:t>46 (Low) </a:t>
                      </a:r>
                      <a:endParaRPr lang="en-US" sz="1200" b="0" i="0">
                        <a:effectLst/>
                      </a:endParaRPr>
                    </a:p>
                  </a:txBody>
                  <a:tcPr marL="43690" marR="43690" marT="21845" marB="21845"/>
                </a:tc>
                <a:tc>
                  <a:txBody>
                    <a:bodyPr/>
                    <a:lstStyle/>
                    <a:p>
                      <a:pPr algn="l" rtl="0" fontAlgn="base"/>
                      <a:r>
                        <a:rPr lang="en-US" sz="1000" b="0">
                          <a:effectLst/>
                        </a:rPr>
                        <a:t>30 (Low) </a:t>
                      </a:r>
                      <a:endParaRPr lang="en-US" sz="1200" b="0" i="0">
                        <a:effectLst/>
                      </a:endParaRPr>
                    </a:p>
                  </a:txBody>
                  <a:tcPr marL="43690" marR="43690" marT="21845" marB="21845"/>
                </a:tc>
                <a:extLst>
                  <a:ext uri="{0D108BD9-81ED-4DB2-BD59-A6C34878D82A}">
                    <a16:rowId xmlns:a16="http://schemas.microsoft.com/office/drawing/2014/main" val="2183395125"/>
                  </a:ext>
                </a:extLst>
              </a:tr>
              <a:tr h="614151">
                <a:tc>
                  <a:txBody>
                    <a:bodyPr/>
                    <a:lstStyle/>
                    <a:p>
                      <a:pPr algn="l" rtl="0" fontAlgn="base"/>
                      <a:r>
                        <a:rPr lang="en-US" sz="1000" b="0">
                          <a:effectLst/>
                        </a:rPr>
                        <a:t>Individualism (IDV) </a:t>
                      </a:r>
                      <a:endParaRPr lang="en-US" sz="1200" b="0" i="0">
                        <a:effectLst/>
                      </a:endParaRPr>
                    </a:p>
                  </a:txBody>
                  <a:tcPr marL="43690" marR="43690" marT="21845" marB="21845"/>
                </a:tc>
                <a:tc>
                  <a:txBody>
                    <a:bodyPr/>
                    <a:lstStyle/>
                    <a:p>
                      <a:pPr algn="l" rtl="0" fontAlgn="base"/>
                      <a:r>
                        <a:rPr lang="en-US" sz="1000" b="0" dirty="0">
                          <a:effectLst/>
                        </a:rPr>
                        <a:t>A high score indicates a society that acts and thinks as individuals rather than as a group/the people look out for themselves. </a:t>
                      </a:r>
                      <a:endParaRPr lang="en-US" sz="1200" b="0" i="0" dirty="0">
                        <a:effectLst/>
                      </a:endParaRPr>
                    </a:p>
                  </a:txBody>
                  <a:tcPr marL="43690" marR="43690" marT="21845" marB="21845"/>
                </a:tc>
                <a:tc>
                  <a:txBody>
                    <a:bodyPr/>
                    <a:lstStyle/>
                    <a:p>
                      <a:pPr algn="l" rtl="0" fontAlgn="base"/>
                      <a:r>
                        <a:rPr lang="en-US" sz="1000" b="0">
                          <a:effectLst/>
                        </a:rPr>
                        <a:t>91 (Very High) </a:t>
                      </a:r>
                      <a:endParaRPr lang="en-US" sz="1200" b="0" i="0">
                        <a:effectLst/>
                      </a:endParaRPr>
                    </a:p>
                  </a:txBody>
                  <a:tcPr marL="43690" marR="43690" marT="21845" marB="21845"/>
                </a:tc>
                <a:tc>
                  <a:txBody>
                    <a:bodyPr/>
                    <a:lstStyle/>
                    <a:p>
                      <a:pPr algn="l" rtl="0" fontAlgn="base"/>
                      <a:r>
                        <a:rPr lang="en-US" sz="1000" b="0">
                          <a:effectLst/>
                        </a:rPr>
                        <a:t>20 (Low) </a:t>
                      </a:r>
                      <a:endParaRPr lang="en-US" sz="1200" b="0" i="0">
                        <a:effectLst/>
                      </a:endParaRPr>
                    </a:p>
                  </a:txBody>
                  <a:tcPr marL="43690" marR="43690" marT="21845" marB="21845"/>
                </a:tc>
                <a:extLst>
                  <a:ext uri="{0D108BD9-81ED-4DB2-BD59-A6C34878D82A}">
                    <a16:rowId xmlns:a16="http://schemas.microsoft.com/office/drawing/2014/main" val="2626764731"/>
                  </a:ext>
                </a:extLst>
              </a:tr>
              <a:tr h="614151">
                <a:tc>
                  <a:txBody>
                    <a:bodyPr/>
                    <a:lstStyle/>
                    <a:p>
                      <a:pPr algn="l" rtl="0" fontAlgn="base"/>
                      <a:r>
                        <a:rPr lang="en-US" sz="1000" b="0">
                          <a:effectLst/>
                        </a:rPr>
                        <a:t>Masculinity  </a:t>
                      </a:r>
                      <a:endParaRPr lang="en-US" sz="1200" b="0">
                        <a:effectLst/>
                      </a:endParaRPr>
                    </a:p>
                    <a:p>
                      <a:pPr algn="l" rtl="0" fontAlgn="base"/>
                      <a:r>
                        <a:rPr lang="en-US" sz="1000" b="0">
                          <a:effectLst/>
                        </a:rPr>
                        <a:t>(MAS) </a:t>
                      </a:r>
                      <a:endParaRPr lang="en-US" sz="1200" b="0" i="0">
                        <a:effectLst/>
                      </a:endParaRPr>
                    </a:p>
                  </a:txBody>
                  <a:tcPr marL="43690" marR="43690" marT="21845" marB="21845"/>
                </a:tc>
                <a:tc>
                  <a:txBody>
                    <a:bodyPr/>
                    <a:lstStyle/>
                    <a:p>
                      <a:pPr algn="l" rtl="0" fontAlgn="base"/>
                      <a:r>
                        <a:rPr lang="en-US" sz="1000" b="0">
                          <a:effectLst/>
                        </a:rPr>
                        <a:t>A high score indicates a society values masculine values such as competition and achievement. </a:t>
                      </a:r>
                      <a:endParaRPr lang="en-US" sz="1200" b="0" i="0">
                        <a:effectLst/>
                      </a:endParaRPr>
                    </a:p>
                  </a:txBody>
                  <a:tcPr marL="43690" marR="43690" marT="21845" marB="21845"/>
                </a:tc>
                <a:tc>
                  <a:txBody>
                    <a:bodyPr/>
                    <a:lstStyle/>
                    <a:p>
                      <a:pPr algn="l" rtl="0" fontAlgn="base"/>
                      <a:r>
                        <a:rPr lang="en-US" sz="1000" b="0">
                          <a:effectLst/>
                        </a:rPr>
                        <a:t>61 (High) </a:t>
                      </a:r>
                      <a:endParaRPr lang="en-US" sz="1200" b="0" i="0">
                        <a:effectLst/>
                      </a:endParaRPr>
                    </a:p>
                  </a:txBody>
                  <a:tcPr marL="43690" marR="43690" marT="21845" marB="21845"/>
                </a:tc>
                <a:tc>
                  <a:txBody>
                    <a:bodyPr/>
                    <a:lstStyle/>
                    <a:p>
                      <a:pPr algn="l" rtl="0" fontAlgn="base"/>
                      <a:r>
                        <a:rPr lang="en-US" sz="1000" b="0">
                          <a:effectLst/>
                        </a:rPr>
                        <a:t>66 (High) </a:t>
                      </a:r>
                      <a:endParaRPr lang="en-US" sz="1200" b="0" i="0">
                        <a:effectLst/>
                      </a:endParaRPr>
                    </a:p>
                  </a:txBody>
                  <a:tcPr marL="43690" marR="43690" marT="21845" marB="21845"/>
                </a:tc>
                <a:extLst>
                  <a:ext uri="{0D108BD9-81ED-4DB2-BD59-A6C34878D82A}">
                    <a16:rowId xmlns:a16="http://schemas.microsoft.com/office/drawing/2014/main" val="757969162"/>
                  </a:ext>
                </a:extLst>
              </a:tr>
              <a:tr h="837478">
                <a:tc>
                  <a:txBody>
                    <a:bodyPr/>
                    <a:lstStyle/>
                    <a:p>
                      <a:pPr algn="l" rtl="0" fontAlgn="base"/>
                      <a:r>
                        <a:rPr lang="en-US" sz="1000" b="0">
                          <a:effectLst/>
                        </a:rPr>
                        <a:t>Long-Term Orientation  </a:t>
                      </a:r>
                      <a:endParaRPr lang="en-US" sz="1200" b="0">
                        <a:effectLst/>
                      </a:endParaRPr>
                    </a:p>
                    <a:p>
                      <a:pPr algn="l" rtl="0" fontAlgn="base"/>
                      <a:r>
                        <a:rPr lang="en-US" sz="1000" b="0">
                          <a:effectLst/>
                        </a:rPr>
                        <a:t>(LTO) </a:t>
                      </a:r>
                      <a:endParaRPr lang="en-US" sz="1200" b="0" i="0">
                        <a:effectLst/>
                      </a:endParaRPr>
                    </a:p>
                  </a:txBody>
                  <a:tcPr marL="43690" marR="43690" marT="21845" marB="21845"/>
                </a:tc>
                <a:tc>
                  <a:txBody>
                    <a:bodyPr/>
                    <a:lstStyle/>
                    <a:p>
                      <a:pPr algn="l" rtl="0" fontAlgn="base"/>
                      <a:r>
                        <a:rPr lang="en-US" sz="1000" b="0">
                          <a:effectLst/>
                        </a:rPr>
                        <a:t>A high score indicates a society that makes decisions based on predicted long-term/future results, instead of short-term/present results. </a:t>
                      </a:r>
                      <a:endParaRPr lang="en-US" sz="1200" b="0" i="0">
                        <a:effectLst/>
                      </a:endParaRPr>
                    </a:p>
                  </a:txBody>
                  <a:tcPr marL="43690" marR="43690" marT="21845" marB="21845"/>
                </a:tc>
                <a:tc>
                  <a:txBody>
                    <a:bodyPr/>
                    <a:lstStyle/>
                    <a:p>
                      <a:pPr algn="l" rtl="0" fontAlgn="base"/>
                      <a:r>
                        <a:rPr lang="en-US" sz="1000" b="0">
                          <a:effectLst/>
                        </a:rPr>
                        <a:t>26 (Low) </a:t>
                      </a:r>
                      <a:endParaRPr lang="en-US" sz="1200" b="0" i="0">
                        <a:effectLst/>
                      </a:endParaRPr>
                    </a:p>
                  </a:txBody>
                  <a:tcPr marL="43690" marR="43690" marT="21845" marB="21845"/>
                </a:tc>
                <a:tc>
                  <a:txBody>
                    <a:bodyPr/>
                    <a:lstStyle/>
                    <a:p>
                      <a:pPr algn="l" rtl="0" fontAlgn="base"/>
                      <a:r>
                        <a:rPr lang="en-US" sz="1000" b="0">
                          <a:effectLst/>
                        </a:rPr>
                        <a:t>87 (Very High) </a:t>
                      </a:r>
                      <a:endParaRPr lang="en-US" sz="1200" b="0" i="0">
                        <a:effectLst/>
                      </a:endParaRPr>
                    </a:p>
                  </a:txBody>
                  <a:tcPr marL="43690" marR="43690" marT="21845" marB="21845"/>
                </a:tc>
                <a:extLst>
                  <a:ext uri="{0D108BD9-81ED-4DB2-BD59-A6C34878D82A}">
                    <a16:rowId xmlns:a16="http://schemas.microsoft.com/office/drawing/2014/main" val="1728809104"/>
                  </a:ext>
                </a:extLst>
              </a:tr>
              <a:tr h="502486">
                <a:tc>
                  <a:txBody>
                    <a:bodyPr/>
                    <a:lstStyle/>
                    <a:p>
                      <a:pPr algn="l" rtl="0" fontAlgn="base"/>
                      <a:r>
                        <a:rPr lang="en-US" sz="1000" b="0" dirty="0">
                          <a:effectLst/>
                        </a:rPr>
                        <a:t>Indulgence </a:t>
                      </a:r>
                      <a:endParaRPr lang="en-US" sz="1200" b="0" dirty="0">
                        <a:effectLst/>
                      </a:endParaRPr>
                    </a:p>
                    <a:p>
                      <a:pPr algn="l" rtl="0" fontAlgn="base"/>
                      <a:r>
                        <a:rPr lang="en-US" sz="1000" b="0" dirty="0">
                          <a:effectLst/>
                        </a:rPr>
                        <a:t>(ING) </a:t>
                      </a:r>
                      <a:endParaRPr lang="en-US" sz="1200" b="0" i="0" dirty="0">
                        <a:effectLst/>
                      </a:endParaRPr>
                    </a:p>
                  </a:txBody>
                  <a:tcPr marL="43690" marR="43690" marT="21845" marB="21845"/>
                </a:tc>
                <a:tc>
                  <a:txBody>
                    <a:bodyPr/>
                    <a:lstStyle/>
                    <a:p>
                      <a:pPr algn="l" rtl="0" fontAlgn="base"/>
                      <a:r>
                        <a:rPr lang="en-US" sz="1000" b="0" dirty="0">
                          <a:effectLst/>
                        </a:rPr>
                        <a:t>A high score indicates a society that makes decisions based on impulses. </a:t>
                      </a:r>
                      <a:endParaRPr lang="en-US" sz="1200" b="0" i="0" dirty="0">
                        <a:effectLst/>
                      </a:endParaRPr>
                    </a:p>
                  </a:txBody>
                  <a:tcPr marL="43690" marR="43690" marT="21845" marB="21845"/>
                </a:tc>
                <a:tc>
                  <a:txBody>
                    <a:bodyPr/>
                    <a:lstStyle/>
                    <a:p>
                      <a:pPr algn="l" rtl="0" fontAlgn="base"/>
                      <a:r>
                        <a:rPr lang="en-US" sz="1000" b="0" dirty="0">
                          <a:effectLst/>
                        </a:rPr>
                        <a:t>68 (High) </a:t>
                      </a:r>
                      <a:endParaRPr lang="en-US" sz="1200" b="0" i="0" dirty="0">
                        <a:effectLst/>
                      </a:endParaRPr>
                    </a:p>
                  </a:txBody>
                  <a:tcPr marL="43690" marR="43690" marT="21845" marB="21845"/>
                </a:tc>
                <a:tc>
                  <a:txBody>
                    <a:bodyPr/>
                    <a:lstStyle/>
                    <a:p>
                      <a:pPr algn="l" rtl="0" fontAlgn="base"/>
                      <a:r>
                        <a:rPr lang="en-US" sz="1000" b="0" dirty="0">
                          <a:effectLst/>
                        </a:rPr>
                        <a:t>24 (Low) </a:t>
                      </a:r>
                      <a:endParaRPr lang="en-US" sz="1200" b="0" i="0" dirty="0">
                        <a:effectLst/>
                      </a:endParaRPr>
                    </a:p>
                  </a:txBody>
                  <a:tcPr marL="43690" marR="43690" marT="21845" marB="21845"/>
                </a:tc>
                <a:extLst>
                  <a:ext uri="{0D108BD9-81ED-4DB2-BD59-A6C34878D82A}">
                    <a16:rowId xmlns:a16="http://schemas.microsoft.com/office/drawing/2014/main" val="1214509485"/>
                  </a:ext>
                </a:extLst>
              </a:tr>
            </a:tbl>
          </a:graphicData>
        </a:graphic>
      </p:graphicFrame>
    </p:spTree>
    <p:extLst>
      <p:ext uri="{BB962C8B-B14F-4D97-AF65-F5344CB8AC3E}">
        <p14:creationId xmlns:p14="http://schemas.microsoft.com/office/powerpoint/2010/main" val="4268083898"/>
      </p:ext>
    </p:extLst>
  </p:cSld>
  <p:clrMapOvr>
    <a:masterClrMapping/>
  </p:clrMapOvr>
  <mc:AlternateContent xmlns:mc="http://schemas.openxmlformats.org/markup-compatibility/2006" xmlns:p14="http://schemas.microsoft.com/office/powerpoint/2010/main">
    <mc:Choice Requires="p14">
      <p:transition spd="slow" p14:dur="2000" advTm="34941"/>
    </mc:Choice>
    <mc:Fallback xmlns="">
      <p:transition spd="slow" advTm="3494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6FDE1F-2CCC-8B45-B002-DFA298393767}"/>
              </a:ext>
            </a:extLst>
          </p:cNvPr>
          <p:cNvSpPr>
            <a:spLocks noGrp="1"/>
          </p:cNvSpPr>
          <p:nvPr>
            <p:ph idx="1"/>
          </p:nvPr>
        </p:nvSpPr>
        <p:spPr/>
        <p:txBody>
          <a:bodyPr/>
          <a:lstStyle/>
          <a:p>
            <a:r>
              <a:rPr lang="en-US" dirty="0"/>
              <a:t>GEC Project – </a:t>
            </a:r>
            <a:r>
              <a:rPr lang="en-US" dirty="0" err="1"/>
              <a:t>Jesiek</a:t>
            </a:r>
            <a:r>
              <a:rPr lang="en-US" dirty="0"/>
              <a:t> et al. [2]</a:t>
            </a:r>
          </a:p>
          <a:p>
            <a:pPr lvl="1"/>
            <a:r>
              <a:rPr lang="en-US" dirty="0"/>
              <a:t>Short scenarios</a:t>
            </a:r>
          </a:p>
          <a:p>
            <a:pPr lvl="1"/>
            <a:r>
              <a:rPr lang="en-US" dirty="0"/>
              <a:t>Touches a variety of Engineering fields</a:t>
            </a:r>
          </a:p>
          <a:p>
            <a:pPr lvl="1"/>
            <a:r>
              <a:rPr lang="en-US" dirty="0"/>
              <a:t>Possible real-life situations</a:t>
            </a:r>
          </a:p>
          <a:p>
            <a:pPr lvl="3"/>
            <a:r>
              <a:rPr lang="en-US" dirty="0"/>
              <a:t>Cultural conflicts</a:t>
            </a:r>
          </a:p>
        </p:txBody>
      </p:sp>
      <p:sp>
        <p:nvSpPr>
          <p:cNvPr id="3" name="Title 2">
            <a:extLst>
              <a:ext uri="{FF2B5EF4-FFF2-40B4-BE49-F238E27FC236}">
                <a16:creationId xmlns:a16="http://schemas.microsoft.com/office/drawing/2014/main" id="{245FB91A-C3DB-D740-9AA8-11F0E787DC3D}"/>
              </a:ext>
            </a:extLst>
          </p:cNvPr>
          <p:cNvSpPr>
            <a:spLocks noGrp="1"/>
          </p:cNvSpPr>
          <p:nvPr>
            <p:ph type="title"/>
          </p:nvPr>
        </p:nvSpPr>
        <p:spPr/>
        <p:txBody>
          <a:bodyPr>
            <a:normAutofit fontScale="90000"/>
          </a:bodyPr>
          <a:lstStyle/>
          <a:p>
            <a:r>
              <a:rPr lang="en-US" dirty="0"/>
              <a:t>Related Work</a:t>
            </a:r>
          </a:p>
        </p:txBody>
      </p:sp>
      <p:sp>
        <p:nvSpPr>
          <p:cNvPr id="4" name="Slide Number Placeholder 3">
            <a:extLst>
              <a:ext uri="{FF2B5EF4-FFF2-40B4-BE49-F238E27FC236}">
                <a16:creationId xmlns:a16="http://schemas.microsoft.com/office/drawing/2014/main" id="{03BFE2F2-320A-8846-9497-A27662A2A425}"/>
              </a:ext>
            </a:extLst>
          </p:cNvPr>
          <p:cNvSpPr>
            <a:spLocks noGrp="1"/>
          </p:cNvSpPr>
          <p:nvPr>
            <p:ph type="sldNum" sz="quarter" idx="12"/>
          </p:nvPr>
        </p:nvSpPr>
        <p:spPr/>
        <p:txBody>
          <a:bodyPr/>
          <a:lstStyle/>
          <a:p>
            <a:fld id="{8A7A6979-0714-4377-B894-6BE4C2D6E202}" type="slidenum">
              <a:rPr lang="en-US" smtClean="0"/>
              <a:pPr/>
              <a:t>9</a:t>
            </a:fld>
            <a:endParaRPr lang="en-US" dirty="0"/>
          </a:p>
        </p:txBody>
      </p:sp>
    </p:spTree>
    <p:extLst>
      <p:ext uri="{BB962C8B-B14F-4D97-AF65-F5344CB8AC3E}">
        <p14:creationId xmlns:p14="http://schemas.microsoft.com/office/powerpoint/2010/main" val="2708142487"/>
      </p:ext>
    </p:extLst>
  </p:cSld>
  <p:clrMapOvr>
    <a:masterClrMapping/>
  </p:clrMapOvr>
  <mc:AlternateContent xmlns:mc="http://schemas.openxmlformats.org/markup-compatibility/2006" xmlns:p14="http://schemas.microsoft.com/office/powerpoint/2010/main">
    <mc:Choice Requires="p14">
      <p:transition spd="slow" p14:dur="2000" advTm="48776"/>
    </mc:Choice>
    <mc:Fallback xmlns="">
      <p:transition spd="slow" advTm="48776"/>
    </mc:Fallback>
  </mc:AlternateContent>
</p:sld>
</file>

<file path=ppt/theme/theme1.xml><?xml version="1.0" encoding="utf-8"?>
<a:theme xmlns:a="http://schemas.openxmlformats.org/drawingml/2006/main" name="Purdue1">
  <a:themeElements>
    <a:clrScheme name="PurdueColors">
      <a:dk1>
        <a:srgbClr val="000000"/>
      </a:dk1>
      <a:lt1>
        <a:srgbClr val="000000"/>
      </a:lt1>
      <a:dk2>
        <a:srgbClr val="C4BFC0"/>
      </a:dk2>
      <a:lt2>
        <a:srgbClr val="C9B991"/>
      </a:lt2>
      <a:accent1>
        <a:srgbClr val="8E6F3E"/>
      </a:accent1>
      <a:accent2>
        <a:srgbClr val="555960"/>
      </a:accent2>
      <a:accent3>
        <a:srgbClr val="C9B991"/>
      </a:accent3>
      <a:accent4>
        <a:srgbClr val="FFFFFF"/>
      </a:accent4>
      <a:accent5>
        <a:srgbClr val="000000"/>
      </a:accent5>
      <a:accent6>
        <a:srgbClr val="555960"/>
      </a:accent6>
      <a:hlink>
        <a:srgbClr val="000000"/>
      </a:hlink>
      <a:folHlink>
        <a:srgbClr val="55596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U-CoBrand_Template_Gold_Theme_Std_Screen_2.pptx" id="{33130098-72E9-B14B-8D33-14895F32E203}" vid="{24A02D5D-460C-B047-B557-67731F776B7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PU-CoBrand_Template_Gold_Theme_Std_Screen_2</Template>
  <TotalTime>2169</TotalTime>
  <Words>3313</Words>
  <Application>Microsoft Macintosh PowerPoint</Application>
  <PresentationFormat>On-screen Show (4:3)</PresentationFormat>
  <Paragraphs>330</Paragraphs>
  <Slides>20</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Acumin Pro</vt:lpstr>
      <vt:lpstr>Arial</vt:lpstr>
      <vt:lpstr>Calibri</vt:lpstr>
      <vt:lpstr>Times</vt:lpstr>
      <vt:lpstr>Wingdings</vt:lpstr>
      <vt:lpstr>Purdue1</vt:lpstr>
      <vt:lpstr>An Intercultural Engineering Module for Software Engineers</vt:lpstr>
      <vt:lpstr>Educational context: Purdue’s ECE 461</vt:lpstr>
      <vt:lpstr>Assessment plan for Fall 2021</vt:lpstr>
      <vt:lpstr>Thank you!</vt:lpstr>
      <vt:lpstr>Slides</vt:lpstr>
      <vt:lpstr>An Intercultural Engineering Module for Software Engineers</vt:lpstr>
      <vt:lpstr>Research Methods and Outcomes</vt:lpstr>
      <vt:lpstr>Background</vt:lpstr>
      <vt:lpstr>Related Work</vt:lpstr>
      <vt:lpstr>Literature Search</vt:lpstr>
      <vt:lpstr>Case Study: Software Engineering in Multicultural Teams</vt:lpstr>
      <vt:lpstr>Case Study: Software Engineering in Multicultural Teams</vt:lpstr>
      <vt:lpstr>Case Study: Culturally Appropriate Interfaces</vt:lpstr>
      <vt:lpstr>Case Study: Culturally Appropriate Interfaces</vt:lpstr>
      <vt:lpstr>Case Study: Culturally Appropriate Interfaces</vt:lpstr>
      <vt:lpstr>Case Study: Smart Phones and Orthodox Judaism</vt:lpstr>
      <vt:lpstr>Case Study: Smart Phones and Orthodox Judaism</vt:lpstr>
      <vt:lpstr>Case Study: Smart Phones and Orthodox Judaism</vt:lpstr>
      <vt:lpstr>References</vt:lpstr>
      <vt:lpstr>References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Bowers, Anna K</dc:creator>
  <cp:lastModifiedBy>James C Davis</cp:lastModifiedBy>
  <cp:revision>7</cp:revision>
  <dcterms:created xsi:type="dcterms:W3CDTF">2020-02-21T23:00:33Z</dcterms:created>
  <dcterms:modified xsi:type="dcterms:W3CDTF">2025-08-20T15:56:13Z</dcterms:modified>
</cp:coreProperties>
</file>