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PVyMkHLxXao-7VMrj0QNMHNxP5Cqo8ScBOjLmlkam5Q/edit?usp=sharing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PVyMkHLxXao-7VMrj0QNMHNxP5Cqo8ScBOjLmlkam5Q/edit?usp=sharing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DTx26y6e3OBscoX4D9EruuPjIsssTl8lrFDdam98eRk/edit?usp=sharing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DTx26y6e3OBscoX4D9EruuPjIsssTl8lrFDdam98eRk/edit?usp=sharing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hanacademy.org/math/cc-seventh-grade-math/cc-7th-negative-numbers-add-and-subtract/cc-7th-sub-neg-intro/a/subtracting-negative-numbers-review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Wu5GZBlbUZ5ZMzAYbehmqOamSq2FPlUpm_SQY3uDQsI/edit?usp=sharing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Wu5GZBlbUZ5ZMzAYbehmqOamSq2FPlUpm_SQY3uDQsI/edit?usp=sharing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vtc.instructuremedia.com/embed/39e4ada9-4a8f-47e5-a3b0-3a4659ce9be4" TargetMode="External"/><Relationship Id="rId3" Type="http://schemas.openxmlformats.org/officeDocument/2006/relationships/hyperlink" Target="https://cvtc.instructuremedia.com/embed/39e4ada9-4a8f-47e5-a3b0-3a4659ce9be4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4gJKwuWCOZtu4th-6RW_i8Qyf2wcattH/view?usp=sharing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PVyMkHLxXao-7VMrj0QNMHNxP5Cqo8ScBOjLmlkam5Q/edit?usp=shari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7b433fff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7b433fff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See </a:t>
            </a:r>
            <a:r>
              <a:rPr lang="en" sz="1200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Practice</a:t>
            </a:r>
            <a:r>
              <a:rPr lang="en" sz="1200">
                <a:solidFill>
                  <a:schemeClr val="dk1"/>
                </a:solidFill>
              </a:rPr>
              <a:t> in Canvas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7b433fff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7b433fff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division associative?    Is (60/12)/2 equal to 60/(12/2)?</a:t>
            </a:r>
            <a:br>
              <a:rPr lang="en"/>
            </a:br>
            <a:r>
              <a:rPr lang="en"/>
              <a:t>Is subtraction commutative?    Is 11-2 equal to 2-11?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c2f451ce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c2f451ce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See </a:t>
            </a:r>
            <a:r>
              <a:rPr lang="en" sz="1200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Practice</a:t>
            </a:r>
            <a:r>
              <a:rPr lang="en" sz="1200">
                <a:solidFill>
                  <a:schemeClr val="dk1"/>
                </a:solidFill>
              </a:rPr>
              <a:t> in Canvas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7b433fff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7b433fff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7b433fff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7b433fff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7b433fff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7b433fff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for a pattern: </a:t>
            </a:r>
            <a:br>
              <a:rPr lang="en"/>
            </a:br>
            <a:r>
              <a:rPr lang="en"/>
              <a:t>10^3 = 1000, 10^2 = 100, 10^1 = 10, 10^0 = 1, reducing the exponent by 1 is like dividing by 10</a:t>
            </a:r>
            <a:br>
              <a:rPr lang="en"/>
            </a:br>
            <a:r>
              <a:rPr lang="en"/>
              <a:t>2^3 = 8, 2^2 = 4, 2^1= 2, 2^0 = 1, reducing the exponent by 1 is like dividing the exponent by 1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7b433fff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7b433fff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Continue the patterns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10^3 = 1000, 10^2 = 100, 10^1 = 10, 10^0 = 1, 10^(-1) = 1/10, 10^(-2) = 1/100, 10^(-3) = 1/1000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2^3 = 8, 2^2 = 4, 2^1= 2, 2^0 = 1, 12^(-1) = 1/2, 2^(-2) = 1/4, 2^(-3) = 1/8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c2f451ce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c2f451ce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denominator is the root (or index), the numerator is the power (or exponent)</a:t>
            </a:r>
            <a:br>
              <a:rPr lang="en"/>
            </a:br>
            <a:r>
              <a:rPr lang="en"/>
              <a:t>16^(5/4) is the fourth root of 16 raised to the fifth power, </a:t>
            </a:r>
            <a:r>
              <a:rPr lang="en">
                <a:solidFill>
                  <a:schemeClr val="dk1"/>
                </a:solidFill>
              </a:rPr>
              <a:t>16^(5/4) = 32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See exercises 11-20 on this </a:t>
            </a:r>
            <a:r>
              <a:rPr lang="en" u="sng">
                <a:solidFill>
                  <a:schemeClr val="hlink"/>
                </a:solidFill>
                <a:hlinkClick r:id="rId2"/>
              </a:rPr>
              <a:t>Practice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be848ec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be848e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Practice</a:t>
            </a:r>
            <a:r>
              <a:rPr lang="en"/>
              <a:t> in Canvas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7b433fff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7b433fff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your scientific calculator</a:t>
            </a:r>
            <a:br>
              <a:rPr lang="en"/>
            </a:br>
            <a:br>
              <a:rPr lang="en"/>
            </a:br>
            <a:r>
              <a:rPr lang="en"/>
              <a:t>Positive minus negative (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https://www.khanacademy.org/math/cc-seventh-grade-math/cc-7th-negative-numbers-add-and-subtract/cc-7th-sub-neg-intro/a/subtracting-negative-numbers-review</a:t>
            </a:r>
            <a:r>
              <a:rPr lang="en"/>
              <a:t> 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758c42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758c42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Numbrix Puzzle -- documenting our problem-solving strategies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Preview: Shorthand for sets of numbers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7b433fff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7b433fff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See </a:t>
            </a:r>
            <a:r>
              <a:rPr lang="en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Practice</a:t>
            </a:r>
            <a:r>
              <a:rPr lang="en">
                <a:solidFill>
                  <a:schemeClr val="dk1"/>
                </a:solidFill>
              </a:rPr>
              <a:t> in Canvas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Another way is PEMDAS, Parentheses, Exponents, Multiply and Divide from left to right, Add and Subtract from left to right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7b433fff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7b433fff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Practice</a:t>
            </a:r>
            <a:r>
              <a:rPr lang="en"/>
              <a:t> in Canvas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68a5234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68a5234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be848e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3be848e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68a5234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68a5234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7b433ff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7b433ff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2f451e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2f451e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down some real numbers and organize them. 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View: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Sets of Real Numbers and Somalia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7b433ff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7b433ff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work with real numbers in this class.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7b433fff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7b433ff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work with real numbers in this class.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be848ec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be848ec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N, W, Z, Q, I, R     </a:t>
            </a:r>
            <a:r>
              <a:rPr lang="en" sz="1200"/>
              <a:t>See </a:t>
            </a:r>
            <a:r>
              <a:rPr lang="en" sz="1200" u="sng">
                <a:solidFill>
                  <a:schemeClr val="hlink"/>
                </a:solidFill>
                <a:hlinkClick r:id="rId2"/>
              </a:rPr>
              <a:t>Practice</a:t>
            </a:r>
            <a:r>
              <a:rPr lang="en" sz="1200"/>
              <a:t> in Canvas</a:t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7b433fff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7b433fff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7b433fff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7b433fff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See </a:t>
            </a:r>
            <a:r>
              <a:rPr lang="en" sz="1200" u="sng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Practice</a:t>
            </a:r>
            <a:r>
              <a:rPr lang="en" sz="1200">
                <a:solidFill>
                  <a:schemeClr val="dk1"/>
                </a:solidFill>
              </a:rPr>
              <a:t> in Canvas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vaEjyqmv3mU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youtube.com/watch?time_continue=4&amp;v=LLeIOpcpgWQ" TargetMode="External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vtc.instructuremedia.com/embed/39e4ada9-4a8f-47e5-a3b0-3a4659ce9be4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time_continue=2&amp;v=9Klf5fLMGVo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docs.google.com/document/d/1j7DQb66VLnReaZ5llGwSSZVE1wM9x7KiWAY5H0BmktY/edit" TargetMode="External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&amp; Logic!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Ruth Carlson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Properties of Real Numbers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Fill in the blank and name the property.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a + c = ____ + a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2 * _____ = 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23 * _____ = 23</a:t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Properties of Real Numbers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Give an example supporting each answer.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Is division associative?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Is subtraction commutative?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330066"/>
                </a:solidFill>
              </a:rPr>
              <a:t>Properties of Real Numbers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Let’s practice now!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88" y="1800225"/>
            <a:ext cx="827722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Exponents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If </a:t>
            </a:r>
            <a:r>
              <a:rPr i="1" lang="en" sz="3000">
                <a:solidFill>
                  <a:schemeClr val="dk1"/>
                </a:solidFill>
              </a:rPr>
              <a:t>b</a:t>
            </a:r>
            <a:r>
              <a:rPr lang="en" sz="3000">
                <a:solidFill>
                  <a:schemeClr val="dk1"/>
                </a:solidFill>
              </a:rPr>
              <a:t> is a real number and </a:t>
            </a:r>
            <a:r>
              <a:rPr i="1" lang="en" sz="3000">
                <a:solidFill>
                  <a:schemeClr val="dk1"/>
                </a:solidFill>
              </a:rPr>
              <a:t>n</a:t>
            </a:r>
            <a:r>
              <a:rPr lang="en" sz="3000">
                <a:solidFill>
                  <a:schemeClr val="dk1"/>
                </a:solidFill>
              </a:rPr>
              <a:t> is a natural number, then </a:t>
            </a:r>
            <a:r>
              <a:rPr i="1" lang="en" sz="3000">
                <a:solidFill>
                  <a:schemeClr val="dk1"/>
                </a:solidFill>
              </a:rPr>
              <a:t>b</a:t>
            </a:r>
            <a:r>
              <a:rPr baseline="30000" i="1" lang="en" sz="3000">
                <a:solidFill>
                  <a:schemeClr val="dk1"/>
                </a:solidFill>
              </a:rPr>
              <a:t>n</a:t>
            </a:r>
            <a:r>
              <a:rPr lang="en" sz="3000">
                <a:solidFill>
                  <a:schemeClr val="dk1"/>
                </a:solidFill>
              </a:rPr>
              <a:t> = </a:t>
            </a:r>
            <a:r>
              <a:rPr i="1" lang="en" sz="3000">
                <a:solidFill>
                  <a:schemeClr val="dk1"/>
                </a:solidFill>
              </a:rPr>
              <a:t>b</a:t>
            </a:r>
            <a:r>
              <a:rPr lang="en" sz="3000">
                <a:solidFill>
                  <a:schemeClr val="dk1"/>
                </a:solidFill>
              </a:rPr>
              <a:t>∙</a:t>
            </a:r>
            <a:r>
              <a:rPr i="1" lang="en" sz="3000">
                <a:solidFill>
                  <a:schemeClr val="dk1"/>
                </a:solidFill>
              </a:rPr>
              <a:t>b</a:t>
            </a:r>
            <a:r>
              <a:rPr lang="en" sz="3000">
                <a:solidFill>
                  <a:schemeClr val="dk1"/>
                </a:solidFill>
              </a:rPr>
              <a:t>∙</a:t>
            </a:r>
            <a:r>
              <a:rPr i="1" lang="en" sz="3000">
                <a:solidFill>
                  <a:schemeClr val="dk1"/>
                </a:solidFill>
              </a:rPr>
              <a:t>b</a:t>
            </a:r>
            <a:r>
              <a:rPr lang="en" sz="3000">
                <a:solidFill>
                  <a:schemeClr val="dk1"/>
                </a:solidFill>
              </a:rPr>
              <a:t>∙ … ∙</a:t>
            </a:r>
            <a:r>
              <a:rPr i="1" lang="en" sz="3000">
                <a:solidFill>
                  <a:schemeClr val="dk1"/>
                </a:solidFill>
              </a:rPr>
              <a:t>b,</a:t>
            </a:r>
            <a:r>
              <a:rPr lang="en" sz="3000">
                <a:solidFill>
                  <a:schemeClr val="dk1"/>
                </a:solidFill>
              </a:rPr>
              <a:t> where </a:t>
            </a:r>
            <a:r>
              <a:rPr i="1" lang="en" sz="3000">
                <a:solidFill>
                  <a:schemeClr val="dk1"/>
                </a:solidFill>
              </a:rPr>
              <a:t>b</a:t>
            </a:r>
            <a:r>
              <a:rPr lang="en" sz="3000">
                <a:solidFill>
                  <a:schemeClr val="dk1"/>
                </a:solidFill>
              </a:rPr>
              <a:t> occurs </a:t>
            </a:r>
            <a:r>
              <a:rPr i="1" lang="en" sz="3000">
                <a:solidFill>
                  <a:schemeClr val="dk1"/>
                </a:solidFill>
              </a:rPr>
              <a:t>n</a:t>
            </a:r>
            <a:r>
              <a:rPr lang="en" sz="3000">
                <a:solidFill>
                  <a:schemeClr val="dk1"/>
                </a:solidFill>
              </a:rPr>
              <a:t> times.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Base  </a:t>
            </a:r>
            <a:r>
              <a:rPr i="1" lang="en" sz="3000">
                <a:solidFill>
                  <a:schemeClr val="dk1"/>
                </a:solidFill>
              </a:rPr>
              <a:t>b</a:t>
            </a:r>
            <a:endParaRPr i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Exponent or Power  </a:t>
            </a:r>
            <a:r>
              <a:rPr i="1" lang="en" sz="3000">
                <a:solidFill>
                  <a:schemeClr val="dk1"/>
                </a:solidFill>
              </a:rPr>
              <a:t>n</a:t>
            </a:r>
            <a:endParaRPr i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Exponents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Natural</a:t>
            </a:r>
            <a:r>
              <a:rPr lang="en" sz="3000">
                <a:solidFill>
                  <a:schemeClr val="dk1"/>
                </a:solidFill>
              </a:rPr>
              <a:t> exponent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8</a:t>
            </a:r>
            <a:r>
              <a:rPr baseline="30000" lang="en" sz="3000">
                <a:solidFill>
                  <a:schemeClr val="dk1"/>
                </a:solidFill>
              </a:rPr>
              <a:t>2</a:t>
            </a:r>
            <a:r>
              <a:rPr lang="en" sz="3000">
                <a:solidFill>
                  <a:schemeClr val="dk1"/>
                </a:solidFill>
              </a:rPr>
              <a:t> =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r>
              <a:rPr baseline="30000" lang="en" sz="3000">
                <a:solidFill>
                  <a:schemeClr val="dk1"/>
                </a:solidFill>
              </a:rPr>
              <a:t>3</a:t>
            </a:r>
            <a:r>
              <a:rPr lang="en" sz="3000">
                <a:solidFill>
                  <a:schemeClr val="dk1"/>
                </a:solidFill>
              </a:rPr>
              <a:t> =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16</a:t>
            </a:r>
            <a:r>
              <a:rPr baseline="30000" lang="en" sz="3000">
                <a:solidFill>
                  <a:schemeClr val="dk1"/>
                </a:solidFill>
              </a:rPr>
              <a:t>1</a:t>
            </a:r>
            <a:r>
              <a:rPr lang="en" sz="3000">
                <a:solidFill>
                  <a:schemeClr val="dk1"/>
                </a:solidFill>
              </a:rPr>
              <a:t> =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54" y="4576700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Exponents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Zero exponent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10</a:t>
            </a:r>
            <a:r>
              <a:rPr baseline="30000" lang="en" sz="3000">
                <a:solidFill>
                  <a:schemeClr val="dk1"/>
                </a:solidFill>
              </a:rPr>
              <a:t>0</a:t>
            </a:r>
            <a:r>
              <a:rPr lang="en" sz="3000">
                <a:solidFill>
                  <a:schemeClr val="dk1"/>
                </a:solidFill>
              </a:rPr>
              <a:t> =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r>
              <a:rPr baseline="30000" lang="en" sz="3000">
                <a:solidFill>
                  <a:schemeClr val="dk1"/>
                </a:solidFill>
              </a:rPr>
              <a:t>0</a:t>
            </a:r>
            <a:r>
              <a:rPr lang="en" sz="3000">
                <a:solidFill>
                  <a:schemeClr val="dk1"/>
                </a:solidFill>
              </a:rPr>
              <a:t> =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Hint: Try these with your scientific calculator.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Exponents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Negative</a:t>
            </a:r>
            <a:r>
              <a:rPr lang="en" sz="3000">
                <a:solidFill>
                  <a:schemeClr val="dk1"/>
                </a:solidFill>
              </a:rPr>
              <a:t> exponent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r>
              <a:rPr baseline="30000" lang="en" sz="3000">
                <a:solidFill>
                  <a:schemeClr val="dk1"/>
                </a:solidFill>
              </a:rPr>
              <a:t>-1</a:t>
            </a:r>
            <a:r>
              <a:rPr lang="en" sz="3000">
                <a:solidFill>
                  <a:schemeClr val="dk1"/>
                </a:solidFill>
              </a:rPr>
              <a:t> =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10</a:t>
            </a:r>
            <a:r>
              <a:rPr baseline="30000" lang="en" sz="3000">
                <a:solidFill>
                  <a:schemeClr val="dk1"/>
                </a:solidFill>
              </a:rPr>
              <a:t>-2</a:t>
            </a:r>
            <a:r>
              <a:rPr lang="en" sz="3000">
                <a:solidFill>
                  <a:schemeClr val="dk1"/>
                </a:solidFill>
              </a:rPr>
              <a:t> =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2</a:t>
            </a:r>
            <a:r>
              <a:rPr baseline="30000" lang="en" sz="3000">
                <a:solidFill>
                  <a:schemeClr val="dk1"/>
                </a:solidFill>
              </a:rPr>
              <a:t>-3</a:t>
            </a:r>
            <a:r>
              <a:rPr lang="en" sz="3000">
                <a:solidFill>
                  <a:schemeClr val="dk1"/>
                </a:solidFill>
              </a:rPr>
              <a:t> =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10</a:t>
            </a:r>
            <a:r>
              <a:rPr baseline="30000" lang="en" sz="3000">
                <a:solidFill>
                  <a:schemeClr val="dk1"/>
                </a:solidFill>
              </a:rPr>
              <a:t>-4</a:t>
            </a:r>
            <a:r>
              <a:rPr lang="en" sz="3000">
                <a:solidFill>
                  <a:schemeClr val="dk1"/>
                </a:solidFill>
              </a:rPr>
              <a:t> =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Exponents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Rational</a:t>
            </a:r>
            <a:r>
              <a:rPr lang="en" sz="3000">
                <a:solidFill>
                  <a:schemeClr val="dk1"/>
                </a:solidFill>
              </a:rPr>
              <a:t> exponents and radical expressions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16</a:t>
            </a:r>
            <a:r>
              <a:rPr baseline="30000" lang="en" sz="3000">
                <a:solidFill>
                  <a:schemeClr val="dk1"/>
                </a:solidFill>
              </a:rPr>
              <a:t>5/4</a:t>
            </a:r>
            <a:r>
              <a:rPr lang="en" sz="3000">
                <a:solidFill>
                  <a:schemeClr val="dk1"/>
                </a:solidFill>
              </a:rPr>
              <a:t> =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64</a:t>
            </a:r>
            <a:r>
              <a:rPr baseline="30000" lang="en" sz="3000">
                <a:solidFill>
                  <a:schemeClr val="dk1"/>
                </a:solidFill>
              </a:rPr>
              <a:t>1/4</a:t>
            </a:r>
            <a:r>
              <a:rPr lang="en" sz="3000">
                <a:solidFill>
                  <a:schemeClr val="dk1"/>
                </a:solidFill>
              </a:rPr>
              <a:t> =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10 000</a:t>
            </a:r>
            <a:r>
              <a:rPr baseline="30000" lang="en" sz="3000">
                <a:solidFill>
                  <a:schemeClr val="dk1"/>
                </a:solidFill>
              </a:rPr>
              <a:t>3/4</a:t>
            </a:r>
            <a:r>
              <a:rPr lang="en" sz="3000">
                <a:solidFill>
                  <a:schemeClr val="dk1"/>
                </a:solidFill>
              </a:rPr>
              <a:t> =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100</a:t>
            </a:r>
            <a:r>
              <a:rPr baseline="30000" lang="en" sz="3000">
                <a:solidFill>
                  <a:schemeClr val="dk1"/>
                </a:solidFill>
              </a:rPr>
              <a:t>5/2</a:t>
            </a:r>
            <a:r>
              <a:rPr lang="en" sz="3000">
                <a:solidFill>
                  <a:schemeClr val="dk1"/>
                </a:solidFill>
              </a:rPr>
              <a:t> =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54" y="4576700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Exponents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Let’s practice now!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Evaluate: 2</a:t>
            </a:r>
            <a:r>
              <a:rPr baseline="30000" lang="en" sz="3000">
                <a:solidFill>
                  <a:schemeClr val="dk1"/>
                </a:solidFill>
              </a:rPr>
              <a:t>4</a:t>
            </a:r>
            <a:endParaRPr baseline="30000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Evaluate and write as a fraction: 2</a:t>
            </a:r>
            <a:r>
              <a:rPr baseline="30000" lang="en" sz="3000">
                <a:solidFill>
                  <a:schemeClr val="dk1"/>
                </a:solidFill>
              </a:rPr>
              <a:t>-3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Evaluate and write as a decimal: 10</a:t>
            </a:r>
            <a:r>
              <a:rPr baseline="30000" lang="en" sz="3000">
                <a:solidFill>
                  <a:schemeClr val="dk1"/>
                </a:solidFill>
              </a:rPr>
              <a:t>-1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Evaluate:  256</a:t>
            </a:r>
            <a:r>
              <a:rPr baseline="30000" lang="en" sz="3000">
                <a:solidFill>
                  <a:schemeClr val="dk1"/>
                </a:solidFill>
              </a:rPr>
              <a:t>1/4</a:t>
            </a:r>
            <a:endParaRPr baseline="30000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Write as a radical and evaluate: 100</a:t>
            </a:r>
            <a:r>
              <a:rPr baseline="30000" lang="en" sz="3000">
                <a:solidFill>
                  <a:schemeClr val="dk1"/>
                </a:solidFill>
              </a:rPr>
              <a:t>3/2</a:t>
            </a:r>
            <a:endParaRPr sz="3000"/>
          </a:p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Order of Operations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Evaluate the expression.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4 ‒ 2</a:t>
            </a:r>
            <a:r>
              <a:rPr baseline="30000" lang="en" sz="3000">
                <a:solidFill>
                  <a:schemeClr val="dk1"/>
                </a:solidFill>
              </a:rPr>
              <a:t>3</a:t>
            </a:r>
            <a:r>
              <a:rPr lang="en" sz="3000">
                <a:solidFill>
                  <a:schemeClr val="dk1"/>
                </a:solidFill>
              </a:rPr>
              <a:t> * 4							4 ‒ 3[4 ‒ (4 + 1) * 3]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Review: What did we do in class last time?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Preview: What are N, W, Z, Q, I, R?</a:t>
            </a:r>
            <a:endParaRPr sz="24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Order of Operations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Grouping symbols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Exponents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Multiply and Divide from left to right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Add and Subtract from left to right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Order of Operations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Let’s practice now!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For each expression, which operation will be performed last?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25" y="2081475"/>
            <a:ext cx="7523124" cy="13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en" sz="3000">
                <a:solidFill>
                  <a:schemeClr val="dk1"/>
                </a:solidFill>
              </a:rPr>
              <a:t>Sets of Real Numbers</a:t>
            </a:r>
            <a:endParaRPr sz="3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000">
                <a:solidFill>
                  <a:schemeClr val="dk1"/>
                </a:solidFill>
              </a:rPr>
              <a:t>Properties of Real Numbers</a:t>
            </a:r>
            <a:endParaRPr sz="3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000">
                <a:solidFill>
                  <a:schemeClr val="dk1"/>
                </a:solidFill>
              </a:rPr>
              <a:t>Exponents</a:t>
            </a:r>
            <a:endParaRPr sz="3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000">
                <a:solidFill>
                  <a:schemeClr val="dk1"/>
                </a:solidFill>
              </a:rPr>
              <a:t>Order of Operations</a:t>
            </a:r>
            <a:endParaRPr/>
          </a:p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Sets of Real Numbers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Properties of Real Numbers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Exponents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Order of Operations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01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02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/>
              <a:t>Do all of these before </a:t>
            </a:r>
            <a:r>
              <a:rPr lang="en" sz="3000">
                <a:solidFill>
                  <a:schemeClr val="accent2"/>
                </a:solidFill>
              </a:rPr>
              <a:t>Feb 5th morning at 11am</a:t>
            </a:r>
            <a:r>
              <a:rPr lang="en" sz="3000"/>
              <a:t>.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great day!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remember that every 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CVTC is a great day!</a:t>
            </a:r>
            <a:endParaRPr/>
          </a:p>
        </p:txBody>
      </p:sp>
      <p:sp>
        <p:nvSpPr>
          <p:cNvPr id="223" name="Google Shape;22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and Algebra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Competency: Solve Applied Algebraic Problems</a:t>
            </a:r>
            <a:endParaRPr sz="3000">
              <a:solidFill>
                <a:srgbClr val="00808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8080"/>
                </a:solidFill>
              </a:rPr>
              <a:t>Competency: Apply Principles of Set Theory</a:t>
            </a:r>
            <a:endParaRPr sz="3000">
              <a:solidFill>
                <a:srgbClr val="008080"/>
              </a:solidFill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lang="en" sz="3000">
                <a:solidFill>
                  <a:schemeClr val="dk1"/>
                </a:solidFill>
              </a:rPr>
              <a:t>Sets of Real Numbers</a:t>
            </a:r>
            <a:endParaRPr sz="3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000">
                <a:solidFill>
                  <a:schemeClr val="dk1"/>
                </a:solidFill>
              </a:rPr>
              <a:t>Properties of Real Numbers</a:t>
            </a:r>
            <a:endParaRPr sz="3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000">
                <a:solidFill>
                  <a:schemeClr val="dk1"/>
                </a:solidFill>
              </a:rPr>
              <a:t>Exponents</a:t>
            </a:r>
            <a:endParaRPr sz="3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000">
                <a:solidFill>
                  <a:schemeClr val="dk1"/>
                </a:solidFill>
              </a:rPr>
              <a:t>Order of Operations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Sets of Real Numbers</a:t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79" y="4568875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Sets of Real Numbers</a:t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975" y="1102575"/>
            <a:ext cx="536432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Sets of Real Numbers</a:t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875" y="128575"/>
            <a:ext cx="2247900" cy="48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449425" y="1188500"/>
            <a:ext cx="54717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30066"/>
                </a:solidFill>
                <a:highlight>
                  <a:srgbClr val="FFFFFF"/>
                </a:highlight>
              </a:rPr>
              <a:t>Natural </a:t>
            </a:r>
            <a:r>
              <a:rPr lang="en">
                <a:highlight>
                  <a:srgbClr val="FFFFFF"/>
                </a:highlight>
              </a:rPr>
              <a:t>numbers are in this set: {1, 2, 3, 4, 5, 6, ...}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30066"/>
                </a:solidFill>
                <a:highlight>
                  <a:srgbClr val="FFFFFF"/>
                </a:highlight>
              </a:rPr>
              <a:t>Whole</a:t>
            </a:r>
            <a:r>
              <a:rPr lang="en">
                <a:solidFill>
                  <a:srgbClr val="330066"/>
                </a:solidFill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>numbers are in this set: {0, 1, 2, 3, 4, 5, 6, ...}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30066"/>
                </a:solidFill>
                <a:highlight>
                  <a:srgbClr val="FFFFFF"/>
                </a:highlight>
              </a:rPr>
              <a:t>Integers</a:t>
            </a:r>
            <a:r>
              <a:rPr b="1"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>are in this set: {..., -5, -4, -3, -2, -1, 0, 1, 2, 3, 4, 5, ...}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30066"/>
                </a:solidFill>
                <a:highlight>
                  <a:srgbClr val="FFFFFF"/>
                </a:highlight>
              </a:rPr>
              <a:t>Rational </a:t>
            </a:r>
            <a:r>
              <a:rPr lang="en">
                <a:highlight>
                  <a:srgbClr val="FFFFFF"/>
                </a:highlight>
              </a:rPr>
              <a:t>numbers can be written as a ratio (a fraction) of two integers such as 2/1, 3/4, -66/10, -17/33. Rational numbers written in decimal form either terminate or repeat.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30066"/>
                </a:solidFill>
                <a:highlight>
                  <a:srgbClr val="FFFFFF"/>
                </a:highlight>
              </a:rPr>
              <a:t>Irrational </a:t>
            </a:r>
            <a:r>
              <a:rPr lang="en">
                <a:highlight>
                  <a:srgbClr val="FFFFFF"/>
                </a:highlight>
              </a:rPr>
              <a:t>numbers cannot be written as a ratio (a fraction) of two integers. Irrational numbers written in decimal form do not terminate and do not repeat.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Two examples are pi ≈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3.141592653…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and the square root of 3 ≈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1.7320508075..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A number is either rational or irrational -- it cannot be both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</a:rPr>
              <a:t>The rational numbers together with the irrational numbers are the </a:t>
            </a:r>
            <a:r>
              <a:rPr b="1" lang="en">
                <a:solidFill>
                  <a:srgbClr val="330066"/>
                </a:solidFill>
                <a:highlight>
                  <a:srgbClr val="FFFFFF"/>
                </a:highlight>
              </a:rPr>
              <a:t>Real</a:t>
            </a:r>
            <a:r>
              <a:rPr lang="en">
                <a:highlight>
                  <a:srgbClr val="FFFFFF"/>
                </a:highlight>
              </a:rPr>
              <a:t> numbers.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Sets of Real Numbers</a:t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Let’s practice now!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dk1"/>
                </a:solidFill>
              </a:rPr>
              <a:t>Determine to which sets the numbers belong.</a:t>
            </a:r>
            <a:br>
              <a:rPr b="1" lang="en" sz="3000">
                <a:solidFill>
                  <a:schemeClr val="dk1"/>
                </a:solidFill>
              </a:rPr>
            </a:br>
            <a:r>
              <a:rPr lang="en" sz="3000">
                <a:solidFill>
                  <a:schemeClr val="dk1"/>
                </a:solidFill>
              </a:rPr>
              <a:t>1)     	7				2)   	‒13				3)   	√2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4)  	‒5				5)  	23/37			6) 		π</a:t>
            </a:r>
            <a:endParaRPr sz="30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9" name="Google Shape;99;p19"/>
          <p:cNvCxnSpPr/>
          <p:nvPr/>
        </p:nvCxnSpPr>
        <p:spPr>
          <a:xfrm flipH="1" rot="10800000">
            <a:off x="7459525" y="2296775"/>
            <a:ext cx="2316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Properties of Real Numbers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Commutative Property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Associative Property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Identity Property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Inverse Property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Distributive Property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54" y="4576700"/>
            <a:ext cx="688049" cy="4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6623" y="4542448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Properties of Real Numbers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Name each property.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10 + 0 = 10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4 * 3 = 3 * 4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5/1 * 1/5 = 1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