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F92E11-905D-423A-BC38-EAC15DBE7E25}">
  <a:tblStyle styleId="{D0F92E11-905D-423A-BC38-EAC15DBE7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55WCOEGVBnVCLyOBFiibZgtTb4z8srIqx5xQJFXqgOs/edit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BA7iT5dik1eOcRQe__cBbiW00hm4X29fEqP1Y9sbk0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6a5ff6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6a5ff6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number, x, that when you add 15 to it, you get 27.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 15 from both sides.   </a:t>
            </a:r>
            <a:r>
              <a:rPr lang="en">
                <a:solidFill>
                  <a:schemeClr val="dk1"/>
                </a:solidFill>
              </a:rPr>
              <a:t>x + 15 - 15 = 27 - 15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up.   x = 12  Then check in the original equation. 12 + 15 = 27 is a true statement.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6a5ff6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6a5ff6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number, x, that when you subtract 9 from it, you get -2.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9 to both sides.   x - 9 + 9 = -2 + 9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 up.   x = 7  Then check in the original equation.  7 - 9 = -2 is a true statement.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6a5ff6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6a5ff6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number, x, that when you multiply it by 3, you get 36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Divide both sides by 3.   3x/3 = 36/3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 up.   x = 12  Then check in the original equation.  3 * 12 = 36 is a true statement.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6a5ff64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6a5ff64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is a number, x, that when you divide it by 6, you get 24.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Multiply both sides by 6.   x/6*6 = 24*6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 up.   x = 144  Then check in the original equation.  144/6 = 24 is a true statement.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7b433f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7b433f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dabe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edabe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equation simpler by adding or subtracting the same thing on both sides.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Make the equation simpler by multiplying or dividing by the same thing on both sides.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edabee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edabee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are using Properties of Real Numbers to make equivalent, simpler equations.</a:t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edabee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edabee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number, x, that when you 1st multiply it by 6 and then 2nd subtract 15, you get 45. Undo in reverse order -- add 15 then divide by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15 to both sides.   6x - 15 + 15 = 45 + 15    Tidy up.   6x = 60   Divide both sides by 6.   6x/6 = 60/6   Tidy up.   x</a:t>
            </a:r>
            <a:r>
              <a:rPr lang="en"/>
              <a:t> = 10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 the original equation.   6 * 10 - 15 = 45 is a true statement.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6a5ff64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6a5ff64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number, x, that when you 1st subtract 2 from it and then 2nd double it, you get 15.</a:t>
            </a:r>
            <a:br>
              <a:rPr lang="en"/>
            </a:br>
            <a:r>
              <a:rPr lang="en"/>
              <a:t>Method 1: Undo in reverse order -- cut in half, then add 2</a:t>
            </a:r>
            <a:br>
              <a:rPr lang="en"/>
            </a:br>
            <a:r>
              <a:rPr lang="en"/>
              <a:t>Method 2: Make the equation simpler (no more parentheses) by applying the distributive property:  2x - 4 = 15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6a5ff6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6a5ff6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equation simpler (no more parentheses) by applying the distributive property:  -2x - 6 + 4x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up: 2x - 6 = 8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58c42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58c42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 Sets of Numbers, Properties of Real Numbers, Exponents, Evaluating Expressions/Order of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Tidy up by combining like terms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6a5ff64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6a5ff64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equation simpler:  Add 2x to both sides, add 5 to both sides, ...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7b433ff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7b433ff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 Solve Equations</a:t>
            </a:r>
            <a:r>
              <a:rPr lang="en"/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6a5ff6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6a5ff6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6a5ff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6a5ff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68a523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68a52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b43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b43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6a5ff64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6a5ff6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for n = 2000?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6a5ff64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6a5ff64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up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6a5ff64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6a5ff64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expression is easier to evaluate at given values.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6a5ff64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6a5ff64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6a5ff64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6a5ff64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Apply the Distributive Property. </a:t>
            </a:r>
            <a:r>
              <a:rPr lang="en">
                <a:solidFill>
                  <a:schemeClr val="dk1"/>
                </a:solidFill>
              </a:rPr>
              <a:t>Now the expression is easier to evaluate at given values.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6a5ff6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6a5ff6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for x = 2000?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 Simplify Algebraic Expressions</a:t>
            </a:r>
            <a:r>
              <a:rPr lang="en"/>
              <a:t> in Canvas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vtc.instructuremedia.com/embed/48f383db-0dab-4a18-9e9b-739236dd4441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vtc.instructuremedia.com/embed/557e5d59-7dc2-4089-8dc8-e769343f5ecf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Ruth Carlson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Solve the equation.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x + 15 = 27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Solve the equation.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x </a:t>
            </a:r>
            <a:r>
              <a:rPr lang="en" sz="3000">
                <a:solidFill>
                  <a:schemeClr val="dk1"/>
                </a:solidFill>
              </a:rPr>
              <a:t>– 9</a:t>
            </a:r>
            <a:r>
              <a:rPr lang="en" sz="3000">
                <a:solidFill>
                  <a:schemeClr val="dk1"/>
                </a:solidFill>
              </a:rPr>
              <a:t>  = </a:t>
            </a:r>
            <a:r>
              <a:rPr lang="en" sz="3000">
                <a:solidFill>
                  <a:schemeClr val="dk1"/>
                </a:solidFill>
              </a:rPr>
              <a:t>–2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Solve the equation.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3x = 36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Solve the equation.</a:t>
            </a:r>
            <a:endParaRPr sz="30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4276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{D0F92E11-905D-423A-BC38-EAC15DBE7E25}</a:tableStyleId>
              </a:tblPr>
              <a:tblGrid>
                <a:gridCol w="382850"/>
                <a:gridCol w="35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x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= 24</a:t>
                      </a:r>
                      <a:endParaRPr sz="3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6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 true mathematical equality remains true when we do the same thing to both sides.</a:t>
            </a:r>
            <a:endParaRPr/>
          </a:p>
        </p:txBody>
      </p:sp>
      <p:pic>
        <p:nvPicPr>
          <p:cNvPr descr="equation.png"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2700175"/>
            <a:ext cx="52959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For all real numbers </a:t>
            </a: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,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, and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, if </a:t>
            </a:r>
            <a:r>
              <a:rPr i="1" lang="en" sz="3000">
                <a:solidFill>
                  <a:schemeClr val="dk1"/>
                </a:solidFill>
              </a:rPr>
              <a:t>a </a:t>
            </a:r>
            <a:r>
              <a:rPr lang="en" sz="3000">
                <a:solidFill>
                  <a:schemeClr val="dk1"/>
                </a:solidFill>
              </a:rPr>
              <a:t>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, then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+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+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–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–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*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*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</a:rPr>
              <a:t>a</a:t>
            </a:r>
            <a:r>
              <a:rPr lang="en" sz="3000">
                <a:solidFill>
                  <a:schemeClr val="dk1"/>
                </a:solidFill>
              </a:rPr>
              <a:t> /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/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whenever </a:t>
            </a:r>
            <a:r>
              <a:rPr i="1" lang="en" sz="3000">
                <a:solidFill>
                  <a:schemeClr val="dk1"/>
                </a:solidFill>
              </a:rPr>
              <a:t>c</a:t>
            </a:r>
            <a:r>
              <a:rPr lang="en" sz="3000">
                <a:solidFill>
                  <a:schemeClr val="dk1"/>
                </a:solidFill>
              </a:rPr>
              <a:t> ≠ 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To solve for a variable means to get that variable all by itself on one side of the equation.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Solve for </a:t>
            </a:r>
            <a:r>
              <a:rPr i="1" lang="en" sz="3000">
                <a:solidFill>
                  <a:schemeClr val="dk1"/>
                </a:solidFill>
              </a:rPr>
              <a:t>x</a:t>
            </a:r>
            <a:r>
              <a:rPr lang="en" sz="3000">
                <a:solidFill>
                  <a:schemeClr val="dk1"/>
                </a:solidFill>
              </a:rPr>
              <a:t>. Remember to check your answer!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6x – 15 = 45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4" y="42719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Solve for </a:t>
            </a:r>
            <a:r>
              <a:rPr i="1" lang="en" sz="3000">
                <a:solidFill>
                  <a:schemeClr val="dk1"/>
                </a:solidFill>
              </a:rPr>
              <a:t>x</a:t>
            </a:r>
            <a:r>
              <a:rPr lang="en" sz="3000">
                <a:solidFill>
                  <a:schemeClr val="dk1"/>
                </a:solidFill>
              </a:rPr>
              <a:t>. Remember to check your </a:t>
            </a:r>
            <a:r>
              <a:rPr lang="en" sz="3000">
                <a:solidFill>
                  <a:schemeClr val="dk1"/>
                </a:solidFill>
              </a:rPr>
              <a:t>answer</a:t>
            </a:r>
            <a:r>
              <a:rPr lang="en" sz="3000">
                <a:solidFill>
                  <a:schemeClr val="dk1"/>
                </a:solidFill>
              </a:rPr>
              <a:t>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2(x – 2) = 15      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Solve for </a:t>
            </a:r>
            <a:r>
              <a:rPr i="1" lang="en" sz="3000">
                <a:solidFill>
                  <a:schemeClr val="dk1"/>
                </a:solidFill>
              </a:rPr>
              <a:t>x</a:t>
            </a:r>
            <a:r>
              <a:rPr lang="en" sz="3000">
                <a:solidFill>
                  <a:schemeClr val="dk1"/>
                </a:solidFill>
              </a:rPr>
              <a:t>. Remember to check your </a:t>
            </a:r>
            <a:r>
              <a:rPr lang="en" sz="3000">
                <a:solidFill>
                  <a:schemeClr val="dk1"/>
                </a:solidFill>
              </a:rPr>
              <a:t>answer</a:t>
            </a:r>
            <a:r>
              <a:rPr lang="en" sz="3000">
                <a:solidFill>
                  <a:schemeClr val="dk1"/>
                </a:solidFill>
              </a:rPr>
              <a:t>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–2(x + 3) + 4x = 8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Review: What did we do in class last time?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Preview: How can we make expressions simpler?</a:t>
            </a:r>
            <a:endParaRPr sz="24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Solve for </a:t>
            </a:r>
            <a:r>
              <a:rPr i="1" lang="en" sz="3000">
                <a:solidFill>
                  <a:schemeClr val="dk1"/>
                </a:solidFill>
              </a:rPr>
              <a:t>x</a:t>
            </a:r>
            <a:r>
              <a:rPr lang="en" sz="3000">
                <a:solidFill>
                  <a:schemeClr val="dk1"/>
                </a:solidFill>
              </a:rPr>
              <a:t>. Remember to check your </a:t>
            </a:r>
            <a:r>
              <a:rPr lang="en" sz="3000">
                <a:solidFill>
                  <a:schemeClr val="dk1"/>
                </a:solidFill>
              </a:rPr>
              <a:t>answer</a:t>
            </a:r>
            <a:r>
              <a:rPr lang="en" sz="3000">
                <a:solidFill>
                  <a:schemeClr val="dk1"/>
                </a:solidFill>
              </a:rPr>
              <a:t>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3x – 5 = 12 – 2x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4" y="42719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Solve Linear Equations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000"/>
              <a:buChar char="●"/>
            </a:pPr>
            <a:r>
              <a:rPr b="1" lang="en" sz="3000">
                <a:solidFill>
                  <a:srgbClr val="330066"/>
                </a:solidFill>
              </a:rPr>
              <a:t>S</a:t>
            </a:r>
            <a:r>
              <a:rPr b="1" lang="en" sz="3000">
                <a:solidFill>
                  <a:srgbClr val="330066"/>
                </a:solidFill>
              </a:rPr>
              <a:t>implify Algebraic Expressions</a:t>
            </a:r>
            <a:endParaRPr b="1" sz="3000">
              <a:solidFill>
                <a:srgbClr val="330066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3000"/>
              <a:buChar char="●"/>
            </a:pPr>
            <a:r>
              <a:rPr b="1" lang="en" sz="3000">
                <a:solidFill>
                  <a:srgbClr val="330066"/>
                </a:solidFill>
              </a:rPr>
              <a:t>S</a:t>
            </a:r>
            <a:r>
              <a:rPr b="1" lang="en" sz="3000">
                <a:solidFill>
                  <a:srgbClr val="330066"/>
                </a:solidFill>
              </a:rPr>
              <a:t>olve Linear Equations</a:t>
            </a:r>
            <a:endParaRPr sz="30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Simplify Algebraic Expressions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Solve Linear Equations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03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04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Algebra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Solve applied algebraic problems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Simplify Algebraic Expressions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Solve Linear Equations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Evaluate the expressions for n = 2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  +  7n  ‒  2n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4 + 957n ‒ 952n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‒11 + 18x ‒ 15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‒11 + 18x ‒ 15 = 18x </a:t>
            </a:r>
            <a:r>
              <a:rPr lang="en" sz="3000">
                <a:solidFill>
                  <a:schemeClr val="dk1"/>
                </a:solidFill>
              </a:rPr>
              <a:t>‒ 26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 + 10(19 ‒ 12y)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 + 10(19 ‒ 12y) = 5 + 190 ‒ 120y = ‒120y + 195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Simplify Algebraic Expressions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Simplify: </a:t>
            </a:r>
            <a:r>
              <a:rPr lang="en" sz="3000">
                <a:solidFill>
                  <a:schemeClr val="dk1"/>
                </a:solidFill>
              </a:rPr>
              <a:t>11 + 14(17x – 15)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Evaluate </a:t>
            </a:r>
            <a:r>
              <a:rPr lang="en" sz="3000">
                <a:solidFill>
                  <a:schemeClr val="dk1"/>
                </a:solidFill>
              </a:rPr>
              <a:t>–7x + 7 – 6 + 1 + x – 2 when x = 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