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erriweather-regular.fntdata"/><Relationship Id="rId21" Type="http://schemas.openxmlformats.org/officeDocument/2006/relationships/slide" Target="slides/slide17.xml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A_cmVW7NH27RBC_mRbABGXdELj5xqiaPwW6kDlnRO9c/edit?usp=sharin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f1e0c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f1e0c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+ 30h &gt; 50h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&lt; 5 hours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eb5fea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eb5fea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your work is an important step!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7b433fff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7b433fff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750 + 0.10m &gt; 1000 + 0.08(m - 2000)</a:t>
            </a:r>
            <a:br>
              <a:rPr lang="en"/>
            </a:br>
            <a:r>
              <a:rPr lang="en"/>
              <a:t>m &gt; 4500</a:t>
            </a:r>
            <a:br>
              <a:rPr lang="en"/>
            </a:br>
            <a:r>
              <a:rPr lang="en"/>
              <a:t>Check with m = 4501</a:t>
            </a:r>
            <a:br>
              <a:rPr lang="en"/>
            </a:br>
            <a:r>
              <a:rPr lang="en"/>
              <a:t>A: </a:t>
            </a:r>
            <a:r>
              <a:rPr lang="en">
                <a:solidFill>
                  <a:schemeClr val="dk1"/>
                </a:solidFill>
              </a:rPr>
              <a:t>750 + 0.10*4501 = $1200.10    B: 1000 + 0.08(4501 - 2000) = $1200.08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050d406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050d40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a) 0 </a:t>
            </a:r>
            <a:r>
              <a:rPr lang="en" u="sng">
                <a:solidFill>
                  <a:schemeClr val="dk1"/>
                </a:solidFill>
              </a:rPr>
              <a:t>&lt;</a:t>
            </a:r>
            <a:r>
              <a:rPr lang="en"/>
              <a:t> 0 is true   b) 1 = 3 is false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050d40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050d40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Practice Solve Linear Inequality Applications</a:t>
            </a:r>
            <a:r>
              <a:rPr lang="en"/>
              <a:t> in Canvas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68a523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68a523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Solving Linear Inequality Applications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Making Logical Decisions using Inequalities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738e59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738e59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68a5234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68a523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58c42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58c42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OR is shaped like a spaceship. Which is series and which is parallel?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7b433f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7b433f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050d40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050d40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answers to these questions, please. (Lots of them!)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dabee9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dabee9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050d40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050d40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add, subtract, multiply by, divide by: 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add, subtract, multiply by, divide by: </a:t>
            </a:r>
            <a:r>
              <a:rPr lang="en"/>
              <a:t>-3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b433ff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b433ff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Multiply or divide by a negative number -- then we must reverse the inequality symbol, “less than” becomes “greater than”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edabee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edabee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multiply or divide both sides by a negative number, we must reverse the inequality symbol.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050d40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050d40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Subtract 2x from both sides.  -7 &lt; 2x + 7</a:t>
            </a:r>
            <a:br>
              <a:rPr lang="en"/>
            </a:br>
            <a:r>
              <a:rPr lang="en"/>
              <a:t>Subtract 7 from both sides.  -14 &lt; 2x</a:t>
            </a:r>
            <a:br>
              <a:rPr lang="en"/>
            </a:br>
            <a:r>
              <a:rPr lang="en"/>
              <a:t>Divide both sides by 2.  -7 &lt; x</a:t>
            </a:r>
            <a:br>
              <a:rPr lang="en"/>
            </a:br>
            <a:r>
              <a:rPr lang="en"/>
              <a:t>Flip over the entire inequality.  x &gt; -7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vtc.instructuremedia.com/embed/71c9b029-8d00-403b-a4d4-3bc5b44756d0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vtc.instructuremedia.com/embed/9d4ef79c-315e-4b53-a318-b86e3f27066f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Ruth Carlson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01475" y="445025"/>
            <a:ext cx="87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Jaxson charges $100 plus $30 per hour. Kate charges $50 per hour. Suppose that a task takes </a:t>
            </a:r>
            <a:r>
              <a:rPr i="1"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 </a:t>
            </a:r>
            <a:r>
              <a:rPr lang="en" sz="3000">
                <a:solidFill>
                  <a:schemeClr val="dk1"/>
                </a:solidFill>
              </a:rPr>
              <a:t>hours to complete. For what values of </a:t>
            </a:r>
            <a:r>
              <a:rPr i="1"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</a:t>
            </a:r>
            <a:r>
              <a:rPr lang="en" sz="3000">
                <a:solidFill>
                  <a:schemeClr val="dk1"/>
                </a:solidFill>
              </a:rPr>
              <a:t> does it cost less to hire Kate?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01475" y="445025"/>
            <a:ext cx="87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Jaxson charges $100 plus $30 per hour. Kate charges $50 per hour. Suppose that a task takes </a:t>
            </a:r>
            <a:r>
              <a:rPr i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 </a:t>
            </a:r>
            <a:r>
              <a:rPr lang="en" sz="2400">
                <a:solidFill>
                  <a:schemeClr val="dk1"/>
                </a:solidFill>
              </a:rPr>
              <a:t>hours to complete. For what values of </a:t>
            </a:r>
            <a:r>
              <a:rPr i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</a:t>
            </a:r>
            <a:r>
              <a:rPr lang="en" sz="2400">
                <a:solidFill>
                  <a:schemeClr val="dk1"/>
                </a:solidFill>
              </a:rPr>
              <a:t> does it cost less to hire Kate?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100 + 30h &gt; 50h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h &lt; 5 hours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Check at h = 4 hours: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Jaxson:  100 + 30*4 = $220		Kate:  50*4 = $200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32475" y="445025"/>
            <a:ext cx="87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Karen can be paid in one of two ways for selling insurance policies: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Plan A: A salary of $750 per month, plus a commission of 10% of sales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Plan B: A salary of $1000 per month, plus a commission of 8% of sales in excess of $2000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For what amount of monthly sales </a:t>
            </a:r>
            <a:r>
              <a:rPr i="1" lang="en" sz="2100">
                <a:solidFill>
                  <a:schemeClr val="dk1"/>
                </a:solidFill>
              </a:rPr>
              <a:t>m</a:t>
            </a:r>
            <a:r>
              <a:rPr lang="en" sz="2100">
                <a:solidFill>
                  <a:schemeClr val="dk1"/>
                </a:solidFill>
              </a:rPr>
              <a:t> is Plan A better than Plan B if we can assume that sales are always more than $2000?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32475" y="445025"/>
            <a:ext cx="87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Inequality Logical Decisions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T</a:t>
            </a:r>
            <a:r>
              <a:rPr lang="en" sz="3000">
                <a:solidFill>
                  <a:schemeClr val="dk1"/>
                </a:solidFill>
              </a:rPr>
              <a:t>rue or False?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When A = 1, B = -2, C = 0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lphaLcParenR"/>
            </a:pPr>
            <a:r>
              <a:rPr lang="en" sz="3000">
                <a:solidFill>
                  <a:schemeClr val="dk1"/>
                </a:solidFill>
              </a:rPr>
              <a:t>2*A + B </a:t>
            </a:r>
            <a:r>
              <a:rPr lang="en" sz="3000" u="sng">
                <a:solidFill>
                  <a:schemeClr val="dk1"/>
                </a:solidFill>
              </a:rPr>
              <a:t>&lt;</a:t>
            </a:r>
            <a:r>
              <a:rPr lang="en" sz="3000">
                <a:solidFill>
                  <a:schemeClr val="dk1"/>
                </a:solidFill>
              </a:rPr>
              <a:t> 0				b)  (A - C) = (1 - B)		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32475" y="445025"/>
            <a:ext cx="87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Let’s practice now!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000"/>
              <a:buChar char="●"/>
            </a:pPr>
            <a:r>
              <a:rPr b="1" lang="en" sz="3000">
                <a:solidFill>
                  <a:srgbClr val="330066"/>
                </a:solidFill>
              </a:rPr>
              <a:t>Solve Linear Inequality Applications</a:t>
            </a:r>
            <a:endParaRPr b="1" sz="3000">
              <a:solidFill>
                <a:srgbClr val="330066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000"/>
              <a:buChar char="●"/>
            </a:pPr>
            <a:r>
              <a:rPr b="1" lang="en" sz="3000">
                <a:solidFill>
                  <a:srgbClr val="330066"/>
                </a:solidFill>
              </a:rPr>
              <a:t>Inequality Logical Decisions</a:t>
            </a:r>
            <a:endParaRPr b="1" sz="3000">
              <a:solidFill>
                <a:srgbClr val="330066"/>
              </a:solidFill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M&amp;L Test 1: Algebra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Linear Inequality Applications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05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Review: What did we do in class last time?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Review: Which of these represents A OR B?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 sz="2400"/>
              <a:t>                  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Preview: How are inequalities different from equations?</a:t>
            </a:r>
            <a:endParaRPr sz="2400"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175" y="2446338"/>
            <a:ext cx="11049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2474913"/>
            <a:ext cx="9144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013" y="2498725"/>
            <a:ext cx="9239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717775" y="2639813"/>
            <a:ext cx="317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797400" y="2548688"/>
            <a:ext cx="317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564500" y="2548688"/>
            <a:ext cx="317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40075" y="2639813"/>
            <a:ext cx="317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805713" y="2842163"/>
            <a:ext cx="317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564500" y="2898188"/>
            <a:ext cx="317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Algebra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Solve applied algebraic problems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Solve Linear Inequality Applications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Inequality Logical Decisions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54975" y="445025"/>
            <a:ext cx="88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How cold does it have to be to close the college?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How many inches of snow must fall to close the college?</a:t>
            </a:r>
            <a:r>
              <a:rPr lang="e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54975" y="445025"/>
            <a:ext cx="88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&gt; Greater than		</a:t>
            </a:r>
            <a:r>
              <a:rPr lang="en" sz="3000" u="sng">
                <a:solidFill>
                  <a:schemeClr val="dk1"/>
                </a:solidFill>
              </a:rPr>
              <a:t>&gt;</a:t>
            </a:r>
            <a:r>
              <a:rPr lang="en" sz="3000">
                <a:solidFill>
                  <a:schemeClr val="dk1"/>
                </a:solidFill>
              </a:rPr>
              <a:t> Greater than or equal to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 Less than			</a:t>
            </a:r>
            <a:r>
              <a:rPr lang="en" sz="3000" u="sng">
                <a:solidFill>
                  <a:schemeClr val="dk1"/>
                </a:solidFill>
              </a:rPr>
              <a:t>&lt;</a:t>
            </a:r>
            <a:r>
              <a:rPr lang="en" sz="3000">
                <a:solidFill>
                  <a:schemeClr val="dk1"/>
                </a:solidFill>
              </a:rPr>
              <a:t> Less than or equal to	</a:t>
            </a:r>
            <a:r>
              <a:rPr lang="e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54975" y="445025"/>
            <a:ext cx="88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 are the rules?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12 </a:t>
            </a:r>
            <a:r>
              <a:rPr lang="en" sz="3000" u="sng">
                <a:solidFill>
                  <a:schemeClr val="dk1"/>
                </a:solidFill>
              </a:rPr>
              <a:t>&lt;</a:t>
            </a:r>
            <a:r>
              <a:rPr lang="en" sz="3000">
                <a:solidFill>
                  <a:schemeClr val="dk1"/>
                </a:solidFill>
              </a:rPr>
              <a:t> 60</a:t>
            </a:r>
            <a:r>
              <a:rPr lang="en" sz="3000">
                <a:solidFill>
                  <a:schemeClr val="dk1"/>
                </a:solidFill>
              </a:rPr>
              <a:t>		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79" y="4568875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5975" y="445025"/>
            <a:ext cx="87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 true mathematical inequality remains true when we do the same thing to both sides except when we ...</a:t>
            </a:r>
            <a:endParaRPr/>
          </a:p>
        </p:txBody>
      </p:sp>
      <p:pic>
        <p:nvPicPr>
          <p:cNvPr descr="equation.png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2932650"/>
            <a:ext cx="52959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01475" y="445025"/>
            <a:ext cx="872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For all real numbers </a:t>
            </a: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,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, and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, if </a:t>
            </a:r>
            <a:r>
              <a:rPr i="1" lang="en" sz="3000">
                <a:solidFill>
                  <a:schemeClr val="dk1"/>
                </a:solidFill>
              </a:rPr>
              <a:t>a </a:t>
            </a:r>
            <a:r>
              <a:rPr lang="en" sz="3000">
                <a:solidFill>
                  <a:schemeClr val="dk1"/>
                </a:solidFill>
              </a:rPr>
              <a:t>&lt;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, then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 +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&lt;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+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 -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&lt;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-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 *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&lt;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* </a:t>
            </a:r>
            <a:r>
              <a:rPr i="1" lang="en" sz="3000">
                <a:solidFill>
                  <a:schemeClr val="dk1"/>
                </a:solidFill>
              </a:rPr>
              <a:t>c </a:t>
            </a:r>
            <a:r>
              <a:rPr lang="en" sz="2000">
                <a:solidFill>
                  <a:schemeClr val="dk1"/>
                </a:solidFill>
              </a:rPr>
              <a:t>whenever </a:t>
            </a:r>
            <a:r>
              <a:rPr i="1"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 &gt; 0</a:t>
            </a:r>
            <a:r>
              <a:rPr lang="en" sz="2400">
                <a:solidFill>
                  <a:schemeClr val="dk1"/>
                </a:solidFill>
              </a:rPr>
              <a:t>; </a:t>
            </a:r>
            <a:r>
              <a:rPr i="1" lang="en" sz="3000">
                <a:solidFill>
                  <a:srgbClr val="9900FF"/>
                </a:solidFill>
              </a:rPr>
              <a:t>a</a:t>
            </a:r>
            <a:r>
              <a:rPr lang="en" sz="3000">
                <a:solidFill>
                  <a:srgbClr val="9900FF"/>
                </a:solidFill>
              </a:rPr>
              <a:t> * </a:t>
            </a:r>
            <a:r>
              <a:rPr i="1" lang="en" sz="3000">
                <a:solidFill>
                  <a:srgbClr val="9900FF"/>
                </a:solidFill>
              </a:rPr>
              <a:t>c</a:t>
            </a:r>
            <a:r>
              <a:rPr lang="en" sz="3000">
                <a:solidFill>
                  <a:srgbClr val="9900FF"/>
                </a:solidFill>
              </a:rPr>
              <a:t> &gt; </a:t>
            </a:r>
            <a:r>
              <a:rPr i="1" lang="en" sz="3000">
                <a:solidFill>
                  <a:srgbClr val="9900FF"/>
                </a:solidFill>
              </a:rPr>
              <a:t>b</a:t>
            </a:r>
            <a:r>
              <a:rPr lang="en" sz="3000">
                <a:solidFill>
                  <a:srgbClr val="9900FF"/>
                </a:solidFill>
              </a:rPr>
              <a:t> * </a:t>
            </a:r>
            <a:r>
              <a:rPr i="1" lang="en" sz="3000">
                <a:solidFill>
                  <a:srgbClr val="9900FF"/>
                </a:solidFill>
              </a:rPr>
              <a:t>c </a:t>
            </a:r>
            <a:r>
              <a:rPr lang="en" sz="2000">
                <a:solidFill>
                  <a:srgbClr val="9900FF"/>
                </a:solidFill>
              </a:rPr>
              <a:t>whenever </a:t>
            </a:r>
            <a:r>
              <a:rPr i="1" lang="en" sz="2000">
                <a:solidFill>
                  <a:srgbClr val="9900FF"/>
                </a:solidFill>
              </a:rPr>
              <a:t>c</a:t>
            </a:r>
            <a:r>
              <a:rPr lang="en" sz="2000">
                <a:solidFill>
                  <a:srgbClr val="9900FF"/>
                </a:solidFill>
              </a:rPr>
              <a:t> &lt; 0</a:t>
            </a:r>
            <a:endParaRPr sz="2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 /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&lt;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/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whenever </a:t>
            </a:r>
            <a:r>
              <a:rPr i="1"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 &gt; 0</a:t>
            </a:r>
            <a:r>
              <a:rPr lang="en" sz="2400">
                <a:solidFill>
                  <a:schemeClr val="dk1"/>
                </a:solidFill>
              </a:rPr>
              <a:t>; </a:t>
            </a:r>
            <a:r>
              <a:rPr i="1" lang="en" sz="3000">
                <a:solidFill>
                  <a:srgbClr val="9900FF"/>
                </a:solidFill>
              </a:rPr>
              <a:t>a</a:t>
            </a:r>
            <a:r>
              <a:rPr lang="en" sz="3000">
                <a:solidFill>
                  <a:srgbClr val="9900FF"/>
                </a:solidFill>
              </a:rPr>
              <a:t> / </a:t>
            </a:r>
            <a:r>
              <a:rPr i="1" lang="en" sz="3000">
                <a:solidFill>
                  <a:srgbClr val="9900FF"/>
                </a:solidFill>
              </a:rPr>
              <a:t>c</a:t>
            </a:r>
            <a:r>
              <a:rPr lang="en" sz="3000">
                <a:solidFill>
                  <a:srgbClr val="9900FF"/>
                </a:solidFill>
              </a:rPr>
              <a:t> &gt; </a:t>
            </a:r>
            <a:r>
              <a:rPr i="1" lang="en" sz="3000">
                <a:solidFill>
                  <a:srgbClr val="9900FF"/>
                </a:solidFill>
              </a:rPr>
              <a:t>b</a:t>
            </a:r>
            <a:r>
              <a:rPr lang="en" sz="3000">
                <a:solidFill>
                  <a:srgbClr val="9900FF"/>
                </a:solidFill>
              </a:rPr>
              <a:t> / </a:t>
            </a:r>
            <a:r>
              <a:rPr i="1" lang="en" sz="3000">
                <a:solidFill>
                  <a:srgbClr val="9900FF"/>
                </a:solidFill>
              </a:rPr>
              <a:t>c </a:t>
            </a:r>
            <a:r>
              <a:rPr lang="en" sz="2000">
                <a:solidFill>
                  <a:srgbClr val="9900FF"/>
                </a:solidFill>
              </a:rPr>
              <a:t>whenever </a:t>
            </a:r>
            <a:r>
              <a:rPr i="1" lang="en" sz="2000">
                <a:solidFill>
                  <a:srgbClr val="9900FF"/>
                </a:solidFill>
              </a:rPr>
              <a:t>c</a:t>
            </a:r>
            <a:r>
              <a:rPr lang="en" sz="2000">
                <a:solidFill>
                  <a:srgbClr val="9900FF"/>
                </a:solidFill>
              </a:rPr>
              <a:t> &lt; 0</a:t>
            </a:r>
            <a:endParaRPr sz="2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32475" y="445025"/>
            <a:ext cx="87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Inequality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2x </a:t>
            </a:r>
            <a:r>
              <a:rPr lang="en" sz="3000">
                <a:solidFill>
                  <a:schemeClr val="dk1"/>
                </a:solidFill>
              </a:rPr>
              <a:t>-</a:t>
            </a:r>
            <a:r>
              <a:rPr lang="en" sz="3000">
                <a:solidFill>
                  <a:schemeClr val="dk1"/>
                </a:solidFill>
              </a:rPr>
              <a:t> 7 </a:t>
            </a:r>
            <a:r>
              <a:rPr lang="en" sz="3000">
                <a:solidFill>
                  <a:schemeClr val="dk1"/>
                </a:solidFill>
              </a:rPr>
              <a:t>&lt;</a:t>
            </a:r>
            <a:r>
              <a:rPr lang="en" sz="3000">
                <a:solidFill>
                  <a:schemeClr val="dk1"/>
                </a:solidFill>
              </a:rPr>
              <a:t> 4x + 7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79" y="4568875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