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nbA1f8u1_V1clTKqF8TpbBam8GR0YnW1qCag3zpSVBU/edit?usp=sharing"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4169183f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169183f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200"/>
              <a:t>y = f(x)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fe7ee6a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fe7ee6a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Clr>
                <a:schemeClr val="dk1"/>
              </a:buClr>
              <a:buSzPts val="1100"/>
              <a:buFont typeface="Arial"/>
              <a:buNone/>
            </a:pPr>
            <a:r>
              <a:rPr lang="en"/>
              <a:t>f(3) = 9 - 5 = 4,   f(10) = 100 - 5 = 95,   f(a) = a^2 - 5,   f(3b) = (3b)^2 - 5 = (3b)*(3b) - 5 = 9b^2 - 5</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4169183f1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169183f1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Clr>
                <a:schemeClr val="dk1"/>
              </a:buClr>
              <a:buSzPts val="1100"/>
              <a:buFont typeface="Arial"/>
              <a:buNone/>
            </a:pPr>
            <a:r>
              <a:rPr lang="en"/>
              <a:t>k(0</a:t>
            </a:r>
            <a:r>
              <a:rPr lang="en"/>
              <a:t>) = 3*0^2-8 = 3*0-8 = 0-8 = -8, k(-1) = 3*(-1)^2-8 = 3*1-8 = 3-8 = -5, k(4*m) = 3*(4*m)^2-8 = 3*16*m^2-8 = 48*m^2-8, k(5p^10) = 3*(5*p^10)^2-8 = 3(25*p^20)-8 = 75*p^20-8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169183f1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169183f1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Clr>
                <a:schemeClr val="dk1"/>
              </a:buClr>
              <a:buSzPts val="1100"/>
              <a:buFont typeface="Arial"/>
              <a:buNone/>
            </a:pPr>
            <a:r>
              <a:rPr lang="en">
                <a:solidFill>
                  <a:schemeClr val="dk1"/>
                </a:solidFill>
              </a:rPr>
              <a:t>Is sqrt(a^2 + 25) the same as a + 5? Strategy: Solve a simpler case. Ask: </a:t>
            </a:r>
            <a:r>
              <a:rPr lang="en">
                <a:solidFill>
                  <a:schemeClr val="dk1"/>
                </a:solidFill>
              </a:rPr>
              <a:t>Is this true? 3 + 4 = sqrt(9 + 16)</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fe7ee6a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fe7ee6a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Clr>
                <a:schemeClr val="dk1"/>
              </a:buClr>
              <a:buSzPts val="1100"/>
              <a:buFont typeface="Arial"/>
              <a:buNone/>
            </a:pPr>
            <a:r>
              <a:rPr lang="en"/>
              <a:t>You may see these when you do your taxes! If the input is this, then do that. If the input is this other thing, then do that other thing, etc. Notice the non-overlapping inputs.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fe7ee6a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fe7ee6a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Clr>
                <a:schemeClr val="dk1"/>
              </a:buClr>
              <a:buSzPts val="1100"/>
              <a:buFont typeface="Arial"/>
              <a:buNone/>
            </a:pPr>
            <a:r>
              <a:rPr lang="en"/>
              <a:t>f(1) = 3, f(10) = 2*10 -1 = 19, f(0) = 0 + 3 = 3</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4169183f1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169183f1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Clr>
                <a:schemeClr val="dk1"/>
              </a:buClr>
              <a:buSzPts val="1100"/>
              <a:buFont typeface="Arial"/>
              <a:buNone/>
            </a:pPr>
            <a:r>
              <a:rPr lang="en"/>
              <a:t>f(66) = 3, f(5) = 2*5 - 1 = 9, f(0) = 0 - 1 = -1</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4169183f1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169183f1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Clr>
                <a:schemeClr val="dk1"/>
              </a:buClr>
              <a:buSzPts val="1100"/>
              <a:buFont typeface="Arial"/>
              <a:buNone/>
            </a:pPr>
            <a:r>
              <a:rPr lang="en"/>
              <a:t>See </a:t>
            </a:r>
            <a:r>
              <a:rPr lang="en" u="sng">
                <a:solidFill>
                  <a:schemeClr val="hlink"/>
                </a:solidFill>
                <a:hlinkClick r:id="rId2"/>
              </a:rPr>
              <a:t>Practice Functions</a:t>
            </a:r>
            <a:r>
              <a:rPr lang="en"/>
              <a:t> and videos in Canvas.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4eb2c74f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eb2c74f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t/>
            </a:r>
            <a:endParaRPr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4eb2c74f0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eb2c74f0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758c42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758c42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a:t>
            </a:r>
            <a:r>
              <a:rPr b="1" lang="en">
                <a:solidFill>
                  <a:srgbClr val="330066"/>
                </a:solidFill>
              </a:rPr>
              <a:t>Solve Linear Inequality Applications, Inequality Logical Decisions</a:t>
            </a:r>
            <a:r>
              <a:rPr lang="en"/>
              <a:t>, remember to flip the inequality whenever you multiply or divide by a negative number.</a:t>
            </a:r>
            <a:endParaRPr/>
          </a:p>
          <a:p>
            <a:pPr indent="0" lvl="0" marL="0" rtl="0" algn="l">
              <a:spcBef>
                <a:spcPts val="0"/>
              </a:spcBef>
              <a:spcAft>
                <a:spcPts val="0"/>
              </a:spcAft>
              <a:buNone/>
            </a:pPr>
            <a:r>
              <a:rPr lang="en"/>
              <a:t>Review:  100, 110</a:t>
            </a:r>
            <a:endParaRPr/>
          </a:p>
          <a:p>
            <a:pPr indent="0" lvl="0" marL="0" rtl="0" algn="l">
              <a:spcBef>
                <a:spcPts val="0"/>
              </a:spcBef>
              <a:spcAft>
                <a:spcPts val="0"/>
              </a:spcAft>
              <a:buNone/>
            </a:pPr>
            <a:r>
              <a:rPr lang="en"/>
              <a:t>Preview: exactly one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68a5234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68a5234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7b433ff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7b433ff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7b433ff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7b433ff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Ordered Pairs have an x-coordinate and a y-coordinate, (x, y)</a:t>
            </a:r>
            <a:br>
              <a:rPr lang="en"/>
            </a:br>
            <a:r>
              <a:rPr lang="en"/>
              <a:t>The Cartesian Plane is divided into 4 quadrants by the x-axis and the y-axis.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fe7ee6a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fe7ee6a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this relation a function?</a:t>
            </a:r>
            <a:br>
              <a:rPr lang="en"/>
            </a:br>
            <a:r>
              <a:rPr lang="en"/>
              <a:t>No, because points G and F are on the same vertical line. They have the same x-coordinates but different y-coordinates.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fe7ee6a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fe7ee6a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Is this a function?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Yes, there are not two points that have the same x-coordinates but different y-coordinates.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edabee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edabee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18) </a:t>
            </a:r>
            <a:r>
              <a:rPr lang="en">
                <a:solidFill>
                  <a:schemeClr val="dk1"/>
                </a:solidFill>
              </a:rPr>
              <a:t>makes the equation true</a:t>
            </a:r>
            <a:r>
              <a:rPr lang="en"/>
              <a:t> and (4, 0) makes the equation true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edabee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edabee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200">
                <a:solidFill>
                  <a:schemeClr val="dk1"/>
                </a:solidFill>
              </a:rPr>
              <a:t>All chihuahuas are dogs, but not all dogs are chihuahuas. </a:t>
            </a:r>
            <a:br>
              <a:rPr lang="en" sz="1200">
                <a:solidFill>
                  <a:schemeClr val="dk1"/>
                </a:solidFill>
              </a:rPr>
            </a:br>
            <a:r>
              <a:rPr lang="en" sz="1200">
                <a:solidFill>
                  <a:schemeClr val="dk1"/>
                </a:solidFill>
              </a:rPr>
              <a:t>All functions are relations, but not all relations are functions.</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4169183f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169183f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200"/>
              <a:t>f is the name of the first function. f has an argument (or input) of x and produces the output 2x.</a:t>
            </a:r>
            <a:br>
              <a:rPr lang="en" sz="1200"/>
            </a:br>
            <a:r>
              <a:rPr lang="en" sz="1200">
                <a:solidFill>
                  <a:schemeClr val="dk1"/>
                </a:solidFill>
              </a:rPr>
              <a:t>g</a:t>
            </a:r>
            <a:r>
              <a:rPr lang="en" sz="1200">
                <a:solidFill>
                  <a:schemeClr val="dk1"/>
                </a:solidFill>
              </a:rPr>
              <a:t> is the name of the second function. g has an argument (or input) of x and produces the output x + 4.</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vtc.instructuremedia.com/embed/04e81e2a-e5f5-4426-a5e7-d2eb8906e546"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hyperlink" Target="https://cvtc.instructuremedia.com/embed/64d66714-c3af-439c-8864-2db2f0f120da" TargetMode="External"/><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hyperlink" Target="https://cvtc.instructuremedia.com/embed/b078b6a6-6537-487b-8556-c93cefad975c" TargetMode="External"/><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Welcome to </a:t>
            </a:r>
            <a:endParaRPr/>
          </a:p>
          <a:p>
            <a:pPr indent="0" lvl="0" marL="0" rtl="0" algn="ctr">
              <a:spcBef>
                <a:spcPts val="0"/>
              </a:spcBef>
              <a:spcAft>
                <a:spcPts val="0"/>
              </a:spcAft>
              <a:buNone/>
            </a:pPr>
            <a:r>
              <a:rPr lang="en"/>
              <a:t>Math &amp; Logic!</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With Ruth Carlson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900">
                <a:solidFill>
                  <a:srgbClr val="330066"/>
                </a:solidFill>
              </a:rPr>
              <a:t>Functions</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sz="3000">
                <a:solidFill>
                  <a:schemeClr val="dk1"/>
                </a:solidFill>
              </a:rPr>
            </a:br>
            <a:r>
              <a:rPr lang="en" sz="3000">
                <a:solidFill>
                  <a:schemeClr val="dk1"/>
                </a:solidFill>
              </a:rPr>
              <a:t>Function Notation:</a:t>
            </a:r>
            <a:endParaRPr sz="3000">
              <a:solidFill>
                <a:schemeClr val="dk1"/>
              </a:solidFill>
            </a:endParaRPr>
          </a:p>
          <a:p>
            <a:pPr indent="0" lvl="0" marL="0" rtl="0" algn="l">
              <a:spcBef>
                <a:spcPts val="1600"/>
              </a:spcBef>
              <a:spcAft>
                <a:spcPts val="0"/>
              </a:spcAft>
              <a:buNone/>
            </a:pPr>
            <a:r>
              <a:rPr lang="en" sz="3000">
                <a:solidFill>
                  <a:schemeClr val="dk1"/>
                </a:solidFill>
              </a:rPr>
              <a:t>name(argument) = output</a:t>
            </a:r>
            <a:endParaRPr sz="3000">
              <a:solidFill>
                <a:schemeClr val="dk1"/>
              </a:solidFill>
            </a:endParaRPr>
          </a:p>
          <a:p>
            <a:pPr indent="0" lvl="0" marL="0" rtl="0" algn="l">
              <a:spcBef>
                <a:spcPts val="1600"/>
              </a:spcBef>
              <a:spcAft>
                <a:spcPts val="0"/>
              </a:spcAft>
              <a:buNone/>
            </a:pPr>
            <a:r>
              <a:rPr lang="en" sz="3000">
                <a:solidFill>
                  <a:schemeClr val="dk1"/>
                </a:solidFill>
              </a:rPr>
              <a:t>f(x) = 2x			f(8) = 16		(8, 16)		y = 2x</a:t>
            </a:r>
            <a:endParaRPr sz="3000">
              <a:solidFill>
                <a:schemeClr val="dk1"/>
              </a:solidFill>
            </a:endParaRPr>
          </a:p>
          <a:p>
            <a:pPr indent="0" lvl="0" marL="0" rtl="0" algn="l">
              <a:spcBef>
                <a:spcPts val="1600"/>
              </a:spcBef>
              <a:spcAft>
                <a:spcPts val="0"/>
              </a:spcAft>
              <a:buNone/>
            </a:pPr>
            <a:r>
              <a:rPr lang="en" sz="3000">
                <a:solidFill>
                  <a:schemeClr val="dk1"/>
                </a:solidFill>
              </a:rPr>
              <a:t>g(x) = x + 4 		g(0) = 4			(0, 4)			y = x + 4</a:t>
            </a:r>
            <a:endParaRPr sz="3000">
              <a:solidFill>
                <a:schemeClr val="dk1"/>
              </a:solidFill>
            </a:endParaRPr>
          </a:p>
          <a:p>
            <a:pPr indent="0" lvl="0" marL="0" rtl="0" algn="l">
              <a:spcBef>
                <a:spcPts val="1600"/>
              </a:spcBef>
              <a:spcAft>
                <a:spcPts val="0"/>
              </a:spcAft>
              <a:buNone/>
            </a:pPr>
            <a:r>
              <a:t/>
            </a:r>
            <a:endParaRPr sz="3000">
              <a:solidFill>
                <a:schemeClr val="dk1"/>
              </a:solidFill>
            </a:endParaRPr>
          </a:p>
          <a:p>
            <a:pPr indent="0" lvl="0" marL="0" rtl="0" algn="l">
              <a:spcBef>
                <a:spcPts val="1600"/>
              </a:spcBef>
              <a:spcAft>
                <a:spcPts val="1600"/>
              </a:spcAft>
              <a:buNone/>
            </a:pPr>
            <a:r>
              <a:t/>
            </a:r>
            <a:endParaRPr sz="3000">
              <a:solidFill>
                <a:schemeClr val="dk1"/>
              </a:solidFill>
            </a:endParaRPr>
          </a:p>
        </p:txBody>
      </p:sp>
      <p:sp>
        <p:nvSpPr>
          <p:cNvPr id="121" name="Google Shape;12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2" name="Google Shape;122;p22">
            <a:hlinkClick r:id="rId3"/>
          </p:cNvPr>
          <p:cNvPicPr preferRelativeResize="0"/>
          <p:nvPr/>
        </p:nvPicPr>
        <p:blipFill>
          <a:blip r:embed="rId4">
            <a:alphaModFix/>
          </a:blip>
          <a:stretch>
            <a:fillRect/>
          </a:stretch>
        </p:blipFill>
        <p:spPr>
          <a:xfrm>
            <a:off x="94454" y="4576700"/>
            <a:ext cx="688049" cy="480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900">
                <a:solidFill>
                  <a:srgbClr val="330066"/>
                </a:solidFill>
              </a:rPr>
              <a:t>Functions</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Given </a:t>
            </a:r>
            <a:r>
              <a:rPr i="1" lang="en" sz="3000">
                <a:solidFill>
                  <a:schemeClr val="dk1"/>
                </a:solidFill>
              </a:rPr>
              <a:t>f</a:t>
            </a:r>
            <a:r>
              <a:rPr lang="en" sz="3000">
                <a:solidFill>
                  <a:schemeClr val="dk1"/>
                </a:solidFill>
              </a:rPr>
              <a:t>(</a:t>
            </a:r>
            <a:r>
              <a:rPr i="1" lang="en" sz="3000">
                <a:solidFill>
                  <a:schemeClr val="dk1"/>
                </a:solidFill>
              </a:rPr>
              <a:t>x</a:t>
            </a:r>
            <a:r>
              <a:rPr lang="en" sz="3000">
                <a:solidFill>
                  <a:schemeClr val="dk1"/>
                </a:solidFill>
              </a:rPr>
              <a:t>) = x</a:t>
            </a:r>
            <a:r>
              <a:rPr baseline="30000" lang="en" sz="3000">
                <a:solidFill>
                  <a:schemeClr val="dk1"/>
                </a:solidFill>
              </a:rPr>
              <a:t>2</a:t>
            </a:r>
            <a:r>
              <a:rPr lang="en" sz="3000">
                <a:solidFill>
                  <a:schemeClr val="dk1"/>
                </a:solidFill>
              </a:rPr>
              <a:t> - 5, find the indicated values.</a:t>
            </a:r>
            <a:endParaRPr sz="3000">
              <a:solidFill>
                <a:schemeClr val="dk1"/>
              </a:solidFill>
            </a:endParaRPr>
          </a:p>
          <a:p>
            <a:pPr indent="0" lvl="0" marL="0" rtl="0" algn="l">
              <a:spcBef>
                <a:spcPts val="1600"/>
              </a:spcBef>
              <a:spcAft>
                <a:spcPts val="0"/>
              </a:spcAft>
              <a:buNone/>
            </a:pPr>
            <a:r>
              <a:rPr i="1" lang="en" sz="3000">
                <a:solidFill>
                  <a:schemeClr val="dk1"/>
                </a:solidFill>
              </a:rPr>
              <a:t>f</a:t>
            </a:r>
            <a:r>
              <a:rPr lang="en" sz="3000">
                <a:solidFill>
                  <a:schemeClr val="dk1"/>
                </a:solidFill>
              </a:rPr>
              <a:t>(3)</a:t>
            </a:r>
            <a:endParaRPr sz="3000">
              <a:solidFill>
                <a:schemeClr val="dk1"/>
              </a:solidFill>
            </a:endParaRPr>
          </a:p>
          <a:p>
            <a:pPr indent="0" lvl="0" marL="0" rtl="0" algn="l">
              <a:spcBef>
                <a:spcPts val="1600"/>
              </a:spcBef>
              <a:spcAft>
                <a:spcPts val="0"/>
              </a:spcAft>
              <a:buNone/>
            </a:pPr>
            <a:r>
              <a:rPr i="1" lang="en" sz="3000">
                <a:solidFill>
                  <a:schemeClr val="dk1"/>
                </a:solidFill>
              </a:rPr>
              <a:t>f</a:t>
            </a:r>
            <a:r>
              <a:rPr lang="en" sz="3000">
                <a:solidFill>
                  <a:schemeClr val="dk1"/>
                </a:solidFill>
              </a:rPr>
              <a:t>(10)</a:t>
            </a:r>
            <a:endParaRPr sz="3000">
              <a:solidFill>
                <a:schemeClr val="dk1"/>
              </a:solidFill>
            </a:endParaRPr>
          </a:p>
          <a:p>
            <a:pPr indent="0" lvl="0" marL="0" rtl="0" algn="l">
              <a:spcBef>
                <a:spcPts val="1600"/>
              </a:spcBef>
              <a:spcAft>
                <a:spcPts val="0"/>
              </a:spcAft>
              <a:buClr>
                <a:schemeClr val="dk1"/>
              </a:buClr>
              <a:buSzPts val="1100"/>
              <a:buFont typeface="Arial"/>
              <a:buNone/>
            </a:pPr>
            <a:r>
              <a:rPr i="1" lang="en" sz="3000">
                <a:solidFill>
                  <a:schemeClr val="dk1"/>
                </a:solidFill>
              </a:rPr>
              <a:t>f</a:t>
            </a:r>
            <a:r>
              <a:rPr lang="en" sz="3000">
                <a:solidFill>
                  <a:schemeClr val="dk1"/>
                </a:solidFill>
              </a:rPr>
              <a:t>(</a:t>
            </a:r>
            <a:r>
              <a:rPr i="1" lang="en" sz="3000">
                <a:solidFill>
                  <a:schemeClr val="dk1"/>
                </a:solidFill>
              </a:rPr>
              <a:t>a</a:t>
            </a:r>
            <a:r>
              <a:rPr lang="en" sz="3000">
                <a:solidFill>
                  <a:schemeClr val="dk1"/>
                </a:solidFill>
              </a:rPr>
              <a:t>)</a:t>
            </a:r>
            <a:endParaRPr sz="3000">
              <a:solidFill>
                <a:schemeClr val="dk1"/>
              </a:solidFill>
            </a:endParaRPr>
          </a:p>
          <a:p>
            <a:pPr indent="0" lvl="0" marL="0" rtl="0" algn="l">
              <a:spcBef>
                <a:spcPts val="1600"/>
              </a:spcBef>
              <a:spcAft>
                <a:spcPts val="1600"/>
              </a:spcAft>
              <a:buClr>
                <a:schemeClr val="dk1"/>
              </a:buClr>
              <a:buSzPts val="1100"/>
              <a:buFont typeface="Arial"/>
              <a:buNone/>
            </a:pPr>
            <a:r>
              <a:rPr i="1" lang="en" sz="3000">
                <a:solidFill>
                  <a:schemeClr val="dk1"/>
                </a:solidFill>
              </a:rPr>
              <a:t>f</a:t>
            </a:r>
            <a:r>
              <a:rPr lang="en" sz="3000">
                <a:solidFill>
                  <a:schemeClr val="dk1"/>
                </a:solidFill>
              </a:rPr>
              <a:t>(3</a:t>
            </a:r>
            <a:r>
              <a:rPr i="1" lang="en" sz="3000">
                <a:solidFill>
                  <a:schemeClr val="dk1"/>
                </a:solidFill>
              </a:rPr>
              <a:t>b</a:t>
            </a:r>
            <a:r>
              <a:rPr lang="en" sz="3000">
                <a:solidFill>
                  <a:schemeClr val="dk1"/>
                </a:solidFill>
              </a:rPr>
              <a:t>)</a:t>
            </a:r>
            <a:endParaRPr sz="3000">
              <a:solidFill>
                <a:schemeClr val="dk1"/>
              </a:solidFill>
            </a:endParaRPr>
          </a:p>
        </p:txBody>
      </p:sp>
      <p:sp>
        <p:nvSpPr>
          <p:cNvPr id="129" name="Google Shape;12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900">
                <a:solidFill>
                  <a:srgbClr val="330066"/>
                </a:solidFill>
              </a:rPr>
              <a:t>Functions</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Given </a:t>
            </a:r>
            <a:r>
              <a:rPr i="1" lang="en" sz="3000">
                <a:solidFill>
                  <a:schemeClr val="dk1"/>
                </a:solidFill>
              </a:rPr>
              <a:t>k</a:t>
            </a:r>
            <a:r>
              <a:rPr lang="en" sz="3000">
                <a:solidFill>
                  <a:schemeClr val="dk1"/>
                </a:solidFill>
              </a:rPr>
              <a:t>(</a:t>
            </a:r>
            <a:r>
              <a:rPr i="1" lang="en" sz="3000">
                <a:solidFill>
                  <a:schemeClr val="dk1"/>
                </a:solidFill>
              </a:rPr>
              <a:t>x</a:t>
            </a:r>
            <a:r>
              <a:rPr lang="en" sz="3000">
                <a:solidFill>
                  <a:schemeClr val="dk1"/>
                </a:solidFill>
              </a:rPr>
              <a:t>) = 3x</a:t>
            </a:r>
            <a:r>
              <a:rPr baseline="30000" lang="en" sz="3000">
                <a:solidFill>
                  <a:schemeClr val="dk1"/>
                </a:solidFill>
              </a:rPr>
              <a:t>2</a:t>
            </a:r>
            <a:r>
              <a:rPr lang="en" sz="3000">
                <a:solidFill>
                  <a:schemeClr val="dk1"/>
                </a:solidFill>
              </a:rPr>
              <a:t> </a:t>
            </a:r>
            <a:r>
              <a:rPr lang="en" sz="3000">
                <a:solidFill>
                  <a:schemeClr val="dk1"/>
                </a:solidFill>
              </a:rPr>
              <a:t>-</a:t>
            </a:r>
            <a:r>
              <a:rPr lang="en" sz="3000">
                <a:solidFill>
                  <a:schemeClr val="dk1"/>
                </a:solidFill>
              </a:rPr>
              <a:t> 8, find the indicated values.</a:t>
            </a:r>
            <a:endParaRPr sz="3000">
              <a:solidFill>
                <a:schemeClr val="dk1"/>
              </a:solidFill>
            </a:endParaRPr>
          </a:p>
          <a:p>
            <a:pPr indent="0" lvl="0" marL="0" rtl="0" algn="l">
              <a:spcBef>
                <a:spcPts val="1600"/>
              </a:spcBef>
              <a:spcAft>
                <a:spcPts val="0"/>
              </a:spcAft>
              <a:buNone/>
            </a:pPr>
            <a:r>
              <a:rPr i="1" lang="en" sz="3000">
                <a:solidFill>
                  <a:schemeClr val="dk1"/>
                </a:solidFill>
              </a:rPr>
              <a:t>k</a:t>
            </a:r>
            <a:r>
              <a:rPr lang="en" sz="3000">
                <a:solidFill>
                  <a:schemeClr val="dk1"/>
                </a:solidFill>
              </a:rPr>
              <a:t>(0)</a:t>
            </a:r>
            <a:endParaRPr sz="3000">
              <a:solidFill>
                <a:schemeClr val="dk1"/>
              </a:solidFill>
            </a:endParaRPr>
          </a:p>
          <a:p>
            <a:pPr indent="0" lvl="0" marL="0" rtl="0" algn="l">
              <a:spcBef>
                <a:spcPts val="1600"/>
              </a:spcBef>
              <a:spcAft>
                <a:spcPts val="0"/>
              </a:spcAft>
              <a:buNone/>
            </a:pPr>
            <a:r>
              <a:rPr i="1" lang="en" sz="3000">
                <a:solidFill>
                  <a:schemeClr val="dk1"/>
                </a:solidFill>
              </a:rPr>
              <a:t>k</a:t>
            </a:r>
            <a:r>
              <a:rPr lang="en" sz="3000">
                <a:solidFill>
                  <a:schemeClr val="dk1"/>
                </a:solidFill>
              </a:rPr>
              <a:t>(-1)</a:t>
            </a:r>
            <a:endParaRPr sz="3000">
              <a:solidFill>
                <a:schemeClr val="dk1"/>
              </a:solidFill>
            </a:endParaRPr>
          </a:p>
          <a:p>
            <a:pPr indent="0" lvl="0" marL="0" rtl="0" algn="l">
              <a:spcBef>
                <a:spcPts val="1600"/>
              </a:spcBef>
              <a:spcAft>
                <a:spcPts val="0"/>
              </a:spcAft>
              <a:buClr>
                <a:schemeClr val="dk1"/>
              </a:buClr>
              <a:buSzPts val="1100"/>
              <a:buFont typeface="Arial"/>
              <a:buNone/>
            </a:pPr>
            <a:r>
              <a:rPr i="1" lang="en" sz="3000">
                <a:solidFill>
                  <a:schemeClr val="dk1"/>
                </a:solidFill>
              </a:rPr>
              <a:t>k</a:t>
            </a:r>
            <a:r>
              <a:rPr lang="en" sz="3000">
                <a:solidFill>
                  <a:schemeClr val="dk1"/>
                </a:solidFill>
              </a:rPr>
              <a:t>(</a:t>
            </a:r>
            <a:r>
              <a:rPr lang="en" sz="3000">
                <a:solidFill>
                  <a:schemeClr val="dk1"/>
                </a:solidFill>
              </a:rPr>
              <a:t>4m</a:t>
            </a:r>
            <a:r>
              <a:rPr lang="en" sz="3000">
                <a:solidFill>
                  <a:schemeClr val="dk1"/>
                </a:solidFill>
              </a:rPr>
              <a:t>)</a:t>
            </a:r>
            <a:endParaRPr sz="3000">
              <a:solidFill>
                <a:schemeClr val="dk1"/>
              </a:solidFill>
            </a:endParaRPr>
          </a:p>
          <a:p>
            <a:pPr indent="0" lvl="0" marL="0" rtl="0" algn="l">
              <a:spcBef>
                <a:spcPts val="1600"/>
              </a:spcBef>
              <a:spcAft>
                <a:spcPts val="1600"/>
              </a:spcAft>
              <a:buClr>
                <a:schemeClr val="dk1"/>
              </a:buClr>
              <a:buSzPts val="1100"/>
              <a:buFont typeface="Arial"/>
              <a:buNone/>
            </a:pPr>
            <a:r>
              <a:rPr i="1" lang="en" sz="3000">
                <a:solidFill>
                  <a:schemeClr val="dk1"/>
                </a:solidFill>
              </a:rPr>
              <a:t>k</a:t>
            </a:r>
            <a:r>
              <a:rPr lang="en" sz="3000">
                <a:solidFill>
                  <a:schemeClr val="dk1"/>
                </a:solidFill>
              </a:rPr>
              <a:t>(5p</a:t>
            </a:r>
            <a:r>
              <a:rPr baseline="30000" lang="en" sz="3000">
                <a:solidFill>
                  <a:schemeClr val="dk1"/>
                </a:solidFill>
              </a:rPr>
              <a:t>10</a:t>
            </a:r>
            <a:r>
              <a:rPr lang="en" sz="3000">
                <a:solidFill>
                  <a:schemeClr val="dk1"/>
                </a:solidFill>
              </a:rPr>
              <a:t>)</a:t>
            </a:r>
            <a:endParaRPr sz="3000">
              <a:solidFill>
                <a:schemeClr val="dk1"/>
              </a:solidFill>
            </a:endParaRPr>
          </a:p>
        </p:txBody>
      </p:sp>
      <p:sp>
        <p:nvSpPr>
          <p:cNvPr id="136" name="Google Shape;13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900">
                <a:solidFill>
                  <a:srgbClr val="330066"/>
                </a:solidFill>
              </a:rPr>
              <a:t>Functions</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Given    					  , find the indicated values.</a:t>
            </a:r>
            <a:endParaRPr sz="3000">
              <a:solidFill>
                <a:schemeClr val="dk1"/>
              </a:solidFill>
            </a:endParaRPr>
          </a:p>
          <a:p>
            <a:pPr indent="0" lvl="0" marL="0" rtl="0" algn="l">
              <a:spcBef>
                <a:spcPts val="1600"/>
              </a:spcBef>
              <a:spcAft>
                <a:spcPts val="0"/>
              </a:spcAft>
              <a:buNone/>
            </a:pPr>
            <a:r>
              <a:rPr i="1" lang="en" sz="3000">
                <a:solidFill>
                  <a:schemeClr val="dk1"/>
                </a:solidFill>
              </a:rPr>
              <a:t>h</a:t>
            </a:r>
            <a:r>
              <a:rPr lang="en" sz="3000">
                <a:solidFill>
                  <a:schemeClr val="dk1"/>
                </a:solidFill>
              </a:rPr>
              <a:t>(12)</a:t>
            </a:r>
            <a:endParaRPr sz="3000">
              <a:solidFill>
                <a:schemeClr val="dk1"/>
              </a:solidFill>
            </a:endParaRPr>
          </a:p>
          <a:p>
            <a:pPr indent="0" lvl="0" marL="0" rtl="0" algn="l">
              <a:spcBef>
                <a:spcPts val="1600"/>
              </a:spcBef>
              <a:spcAft>
                <a:spcPts val="0"/>
              </a:spcAft>
              <a:buNone/>
            </a:pPr>
            <a:r>
              <a:rPr i="1" lang="en" sz="3000">
                <a:solidFill>
                  <a:schemeClr val="dk1"/>
                </a:solidFill>
              </a:rPr>
              <a:t>h</a:t>
            </a:r>
            <a:r>
              <a:rPr lang="en" sz="3000">
                <a:solidFill>
                  <a:schemeClr val="dk1"/>
                </a:solidFill>
              </a:rPr>
              <a:t>(45)</a:t>
            </a:r>
            <a:endParaRPr sz="3000">
              <a:solidFill>
                <a:schemeClr val="dk1"/>
              </a:solidFill>
            </a:endParaRPr>
          </a:p>
          <a:p>
            <a:pPr indent="0" lvl="0" marL="0" rtl="0" algn="l">
              <a:spcBef>
                <a:spcPts val="1600"/>
              </a:spcBef>
              <a:spcAft>
                <a:spcPts val="0"/>
              </a:spcAft>
              <a:buClr>
                <a:schemeClr val="dk1"/>
              </a:buClr>
              <a:buSzPts val="1100"/>
              <a:buFont typeface="Arial"/>
              <a:buNone/>
            </a:pPr>
            <a:r>
              <a:rPr i="1" lang="en" sz="3000">
                <a:solidFill>
                  <a:schemeClr val="dk1"/>
                </a:solidFill>
              </a:rPr>
              <a:t>h</a:t>
            </a:r>
            <a:r>
              <a:rPr lang="en" sz="3000">
                <a:solidFill>
                  <a:schemeClr val="dk1"/>
                </a:solidFill>
              </a:rPr>
              <a:t>(a + 1)</a:t>
            </a:r>
            <a:endParaRPr sz="3000">
              <a:solidFill>
                <a:schemeClr val="dk1"/>
              </a:solidFill>
            </a:endParaRPr>
          </a:p>
          <a:p>
            <a:pPr indent="0" lvl="0" marL="0" rtl="0" algn="l">
              <a:spcBef>
                <a:spcPts val="1600"/>
              </a:spcBef>
              <a:spcAft>
                <a:spcPts val="1600"/>
              </a:spcAft>
              <a:buClr>
                <a:schemeClr val="dk1"/>
              </a:buClr>
              <a:buSzPts val="1100"/>
              <a:buFont typeface="Arial"/>
              <a:buNone/>
            </a:pPr>
            <a:r>
              <a:rPr i="1" lang="en" sz="3000">
                <a:solidFill>
                  <a:schemeClr val="dk1"/>
                </a:solidFill>
              </a:rPr>
              <a:t>h</a:t>
            </a:r>
            <a:r>
              <a:rPr lang="en" sz="3000">
                <a:solidFill>
                  <a:schemeClr val="dk1"/>
                </a:solidFill>
              </a:rPr>
              <a:t>(a</a:t>
            </a:r>
            <a:r>
              <a:rPr baseline="30000" lang="en" sz="3000">
                <a:solidFill>
                  <a:schemeClr val="dk1"/>
                </a:solidFill>
              </a:rPr>
              <a:t>2</a:t>
            </a:r>
            <a:r>
              <a:rPr lang="en" sz="3000">
                <a:solidFill>
                  <a:schemeClr val="dk1"/>
                </a:solidFill>
              </a:rPr>
              <a:t> </a:t>
            </a:r>
            <a:r>
              <a:rPr lang="en" sz="3000">
                <a:solidFill>
                  <a:schemeClr val="dk1"/>
                </a:solidFill>
              </a:rPr>
              <a:t>+ 21)</a:t>
            </a:r>
            <a:endParaRPr sz="3000">
              <a:solidFill>
                <a:schemeClr val="dk1"/>
              </a:solidFill>
            </a:endParaRPr>
          </a:p>
        </p:txBody>
      </p:sp>
      <p:sp>
        <p:nvSpPr>
          <p:cNvPr id="143" name="Google Shape;14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4" name="Google Shape;144;p25"/>
          <p:cNvPicPr preferRelativeResize="0"/>
          <p:nvPr/>
        </p:nvPicPr>
        <p:blipFill>
          <a:blip r:embed="rId3">
            <a:alphaModFix/>
          </a:blip>
          <a:stretch>
            <a:fillRect/>
          </a:stretch>
        </p:blipFill>
        <p:spPr>
          <a:xfrm>
            <a:off x="1423050" y="1228675"/>
            <a:ext cx="2794825" cy="489950"/>
          </a:xfrm>
          <a:prstGeom prst="rect">
            <a:avLst/>
          </a:prstGeom>
          <a:noFill/>
          <a:ln>
            <a:noFill/>
          </a:ln>
        </p:spPr>
      </p:pic>
      <p:pic>
        <p:nvPicPr>
          <p:cNvPr id="145" name="Google Shape;145;p25">
            <a:hlinkClick r:id="rId4"/>
          </p:cNvPr>
          <p:cNvPicPr preferRelativeResize="0"/>
          <p:nvPr/>
        </p:nvPicPr>
        <p:blipFill>
          <a:blip r:embed="rId5">
            <a:alphaModFix/>
          </a:blip>
          <a:stretch>
            <a:fillRect/>
          </a:stretch>
        </p:blipFill>
        <p:spPr>
          <a:xfrm>
            <a:off x="94454" y="4576700"/>
            <a:ext cx="688049" cy="480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900">
                <a:solidFill>
                  <a:srgbClr val="330066"/>
                </a:solidFill>
              </a:rPr>
              <a:t>Functions</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chemeClr val="dk1"/>
              </a:solidFill>
            </a:endParaRPr>
          </a:p>
          <a:p>
            <a:pPr indent="0" lvl="0" marL="0" rtl="0" algn="l">
              <a:spcBef>
                <a:spcPts val="1600"/>
              </a:spcBef>
              <a:spcAft>
                <a:spcPts val="1600"/>
              </a:spcAft>
              <a:buNone/>
            </a:pPr>
            <a:r>
              <a:rPr lang="en" sz="3000">
                <a:solidFill>
                  <a:schemeClr val="dk1"/>
                </a:solidFill>
              </a:rPr>
              <a:t>Some functions are defined piecewise using different output formulas for different inputs.</a:t>
            </a:r>
            <a:endParaRPr sz="3000">
              <a:solidFill>
                <a:schemeClr val="dk1"/>
              </a:solidFill>
            </a:endParaRPr>
          </a:p>
        </p:txBody>
      </p:sp>
      <p:sp>
        <p:nvSpPr>
          <p:cNvPr id="152" name="Google Shape;15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900">
                <a:solidFill>
                  <a:srgbClr val="330066"/>
                </a:solidFill>
              </a:rPr>
              <a:t>Functions</a:t>
            </a:r>
            <a:endParaRPr/>
          </a:p>
        </p:txBody>
      </p:sp>
      <p:sp>
        <p:nvSpPr>
          <p:cNvPr id="158" name="Google Shape;15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Given the function</a:t>
            </a:r>
            <a:endParaRPr sz="3000">
              <a:solidFill>
                <a:schemeClr val="dk1"/>
              </a:solidFill>
            </a:endParaRPr>
          </a:p>
          <a:p>
            <a:pPr indent="0" lvl="0" marL="0" rtl="0" algn="l">
              <a:spcBef>
                <a:spcPts val="1600"/>
              </a:spcBef>
              <a:spcAft>
                <a:spcPts val="0"/>
              </a:spcAft>
              <a:buNone/>
            </a:pPr>
            <a:r>
              <a:rPr lang="en" sz="3000">
                <a:solidFill>
                  <a:schemeClr val="dk1"/>
                </a:solidFill>
              </a:rPr>
              <a:t>find the indicated values.</a:t>
            </a:r>
            <a:endParaRPr sz="3000">
              <a:solidFill>
                <a:schemeClr val="dk1"/>
              </a:solidFill>
            </a:endParaRPr>
          </a:p>
          <a:p>
            <a:pPr indent="0" lvl="0" marL="0" rtl="0" algn="l">
              <a:spcBef>
                <a:spcPts val="1600"/>
              </a:spcBef>
              <a:spcAft>
                <a:spcPts val="0"/>
              </a:spcAft>
              <a:buNone/>
            </a:pPr>
            <a:r>
              <a:rPr i="1" lang="en" sz="3000">
                <a:solidFill>
                  <a:schemeClr val="dk1"/>
                </a:solidFill>
              </a:rPr>
              <a:t>f</a:t>
            </a:r>
            <a:r>
              <a:rPr lang="en" sz="3000">
                <a:solidFill>
                  <a:schemeClr val="dk1"/>
                </a:solidFill>
              </a:rPr>
              <a:t>(1)</a:t>
            </a:r>
            <a:endParaRPr sz="3000">
              <a:solidFill>
                <a:schemeClr val="dk1"/>
              </a:solidFill>
            </a:endParaRPr>
          </a:p>
          <a:p>
            <a:pPr indent="0" lvl="0" marL="0" rtl="0" algn="l">
              <a:spcBef>
                <a:spcPts val="1600"/>
              </a:spcBef>
              <a:spcAft>
                <a:spcPts val="0"/>
              </a:spcAft>
              <a:buNone/>
            </a:pPr>
            <a:r>
              <a:rPr i="1" lang="en" sz="3000">
                <a:solidFill>
                  <a:schemeClr val="dk1"/>
                </a:solidFill>
              </a:rPr>
              <a:t>f</a:t>
            </a:r>
            <a:r>
              <a:rPr lang="en" sz="3000">
                <a:solidFill>
                  <a:schemeClr val="dk1"/>
                </a:solidFill>
              </a:rPr>
              <a:t>(10)</a:t>
            </a:r>
            <a:endParaRPr sz="3000">
              <a:solidFill>
                <a:schemeClr val="dk1"/>
              </a:solidFill>
            </a:endParaRPr>
          </a:p>
          <a:p>
            <a:pPr indent="0" lvl="0" marL="0" rtl="0" algn="l">
              <a:spcBef>
                <a:spcPts val="1600"/>
              </a:spcBef>
              <a:spcAft>
                <a:spcPts val="0"/>
              </a:spcAft>
              <a:buNone/>
            </a:pPr>
            <a:r>
              <a:rPr i="1" lang="en" sz="3000">
                <a:solidFill>
                  <a:schemeClr val="dk1"/>
                </a:solidFill>
              </a:rPr>
              <a:t>f</a:t>
            </a:r>
            <a:r>
              <a:rPr lang="en" sz="3000">
                <a:solidFill>
                  <a:schemeClr val="dk1"/>
                </a:solidFill>
              </a:rPr>
              <a:t>(0)</a:t>
            </a:r>
            <a:endParaRPr sz="3000">
              <a:solidFill>
                <a:schemeClr val="dk1"/>
              </a:solidFill>
            </a:endParaRPr>
          </a:p>
          <a:p>
            <a:pPr indent="0" lvl="0" marL="0" rtl="0" algn="l">
              <a:spcBef>
                <a:spcPts val="1600"/>
              </a:spcBef>
              <a:spcAft>
                <a:spcPts val="1600"/>
              </a:spcAft>
              <a:buNone/>
            </a:pPr>
            <a:r>
              <a:t/>
            </a:r>
            <a:endParaRPr sz="3000">
              <a:solidFill>
                <a:schemeClr val="dk1"/>
              </a:solidFill>
            </a:endParaRPr>
          </a:p>
        </p:txBody>
      </p:sp>
      <p:sp>
        <p:nvSpPr>
          <p:cNvPr id="159" name="Google Shape;15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piecewise function A.png" id="160" name="Google Shape;160;p27"/>
          <p:cNvPicPr preferRelativeResize="0"/>
          <p:nvPr/>
        </p:nvPicPr>
        <p:blipFill>
          <a:blip r:embed="rId3">
            <a:alphaModFix/>
          </a:blip>
          <a:stretch>
            <a:fillRect/>
          </a:stretch>
        </p:blipFill>
        <p:spPr>
          <a:xfrm>
            <a:off x="3936563" y="739500"/>
            <a:ext cx="4329425" cy="1358250"/>
          </a:xfrm>
          <a:prstGeom prst="rect">
            <a:avLst/>
          </a:prstGeom>
          <a:noFill/>
          <a:ln>
            <a:noFill/>
          </a:ln>
        </p:spPr>
      </p:pic>
      <p:pic>
        <p:nvPicPr>
          <p:cNvPr id="161" name="Google Shape;161;p27">
            <a:hlinkClick r:id="rId4"/>
          </p:cNvPr>
          <p:cNvPicPr preferRelativeResize="0"/>
          <p:nvPr/>
        </p:nvPicPr>
        <p:blipFill>
          <a:blip r:embed="rId5">
            <a:alphaModFix/>
          </a:blip>
          <a:stretch>
            <a:fillRect/>
          </a:stretch>
        </p:blipFill>
        <p:spPr>
          <a:xfrm>
            <a:off x="94454" y="4576700"/>
            <a:ext cx="688049" cy="4802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900">
                <a:solidFill>
                  <a:srgbClr val="330066"/>
                </a:solidFill>
              </a:rPr>
              <a:t>Functions</a:t>
            </a:r>
            <a:endParaRPr/>
          </a:p>
        </p:txBody>
      </p:sp>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Given the function</a:t>
            </a:r>
            <a:endParaRPr sz="3000">
              <a:solidFill>
                <a:schemeClr val="dk1"/>
              </a:solidFill>
            </a:endParaRPr>
          </a:p>
          <a:p>
            <a:pPr indent="0" lvl="0" marL="0" rtl="0" algn="l">
              <a:spcBef>
                <a:spcPts val="1600"/>
              </a:spcBef>
              <a:spcAft>
                <a:spcPts val="0"/>
              </a:spcAft>
              <a:buNone/>
            </a:pPr>
            <a:r>
              <a:rPr lang="en" sz="3000">
                <a:solidFill>
                  <a:schemeClr val="dk1"/>
                </a:solidFill>
              </a:rPr>
              <a:t>find the indicated values.</a:t>
            </a:r>
            <a:endParaRPr sz="3000">
              <a:solidFill>
                <a:schemeClr val="dk1"/>
              </a:solidFill>
            </a:endParaRPr>
          </a:p>
          <a:p>
            <a:pPr indent="0" lvl="0" marL="0" rtl="0" algn="l">
              <a:spcBef>
                <a:spcPts val="1600"/>
              </a:spcBef>
              <a:spcAft>
                <a:spcPts val="0"/>
              </a:spcAft>
              <a:buNone/>
            </a:pPr>
            <a:r>
              <a:rPr i="1" lang="en" sz="3000">
                <a:solidFill>
                  <a:schemeClr val="dk1"/>
                </a:solidFill>
              </a:rPr>
              <a:t>f</a:t>
            </a:r>
            <a:r>
              <a:rPr lang="en" sz="3000">
                <a:solidFill>
                  <a:schemeClr val="dk1"/>
                </a:solidFill>
              </a:rPr>
              <a:t>(66)</a:t>
            </a:r>
            <a:endParaRPr sz="3000">
              <a:solidFill>
                <a:schemeClr val="dk1"/>
              </a:solidFill>
            </a:endParaRPr>
          </a:p>
          <a:p>
            <a:pPr indent="0" lvl="0" marL="0" rtl="0" algn="l">
              <a:spcBef>
                <a:spcPts val="1600"/>
              </a:spcBef>
              <a:spcAft>
                <a:spcPts val="0"/>
              </a:spcAft>
              <a:buNone/>
            </a:pPr>
            <a:r>
              <a:rPr i="1" lang="en" sz="3000">
                <a:solidFill>
                  <a:schemeClr val="dk1"/>
                </a:solidFill>
              </a:rPr>
              <a:t>f</a:t>
            </a:r>
            <a:r>
              <a:rPr lang="en" sz="3000">
                <a:solidFill>
                  <a:schemeClr val="dk1"/>
                </a:solidFill>
              </a:rPr>
              <a:t>(5)</a:t>
            </a:r>
            <a:endParaRPr sz="3000">
              <a:solidFill>
                <a:schemeClr val="dk1"/>
              </a:solidFill>
            </a:endParaRPr>
          </a:p>
          <a:p>
            <a:pPr indent="0" lvl="0" marL="0" rtl="0" algn="l">
              <a:spcBef>
                <a:spcPts val="1600"/>
              </a:spcBef>
              <a:spcAft>
                <a:spcPts val="0"/>
              </a:spcAft>
              <a:buNone/>
            </a:pPr>
            <a:r>
              <a:rPr i="1" lang="en" sz="3000">
                <a:solidFill>
                  <a:schemeClr val="dk1"/>
                </a:solidFill>
              </a:rPr>
              <a:t>f</a:t>
            </a:r>
            <a:r>
              <a:rPr lang="en" sz="3000">
                <a:solidFill>
                  <a:schemeClr val="dk1"/>
                </a:solidFill>
              </a:rPr>
              <a:t>(0)</a:t>
            </a:r>
            <a:endParaRPr sz="3000">
              <a:solidFill>
                <a:schemeClr val="dk1"/>
              </a:solidFill>
            </a:endParaRPr>
          </a:p>
          <a:p>
            <a:pPr indent="0" lvl="0" marL="0" rtl="0" algn="l">
              <a:spcBef>
                <a:spcPts val="1600"/>
              </a:spcBef>
              <a:spcAft>
                <a:spcPts val="1600"/>
              </a:spcAft>
              <a:buNone/>
            </a:pPr>
            <a:r>
              <a:t/>
            </a:r>
            <a:endParaRPr sz="3000">
              <a:solidFill>
                <a:schemeClr val="dk1"/>
              </a:solidFill>
            </a:endParaRPr>
          </a:p>
        </p:txBody>
      </p:sp>
      <p:sp>
        <p:nvSpPr>
          <p:cNvPr id="168" name="Google Shape;16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9" name="Google Shape;169;p28"/>
          <p:cNvPicPr preferRelativeResize="0"/>
          <p:nvPr/>
        </p:nvPicPr>
        <p:blipFill>
          <a:blip r:embed="rId3">
            <a:alphaModFix/>
          </a:blip>
          <a:stretch>
            <a:fillRect/>
          </a:stretch>
        </p:blipFill>
        <p:spPr>
          <a:xfrm>
            <a:off x="4416175" y="524794"/>
            <a:ext cx="3934025" cy="1442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900">
                <a:solidFill>
                  <a:srgbClr val="330066"/>
                </a:solidFill>
              </a:rPr>
              <a:t>Functions</a:t>
            </a:r>
            <a:endParaRPr/>
          </a:p>
        </p:txBody>
      </p:sp>
      <p:sp>
        <p:nvSpPr>
          <p:cNvPr id="175" name="Google Shape;17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Let’s practice!</a:t>
            </a:r>
            <a:endParaRPr sz="3000">
              <a:solidFill>
                <a:srgbClr val="FF0000"/>
              </a:solidFill>
            </a:endParaRPr>
          </a:p>
          <a:p>
            <a:pPr indent="0" lvl="0" marL="0" rtl="0" algn="l">
              <a:spcBef>
                <a:spcPts val="1600"/>
              </a:spcBef>
              <a:spcAft>
                <a:spcPts val="1600"/>
              </a:spcAft>
              <a:buNone/>
            </a:pPr>
            <a:r>
              <a:t/>
            </a:r>
            <a:endParaRPr sz="3000">
              <a:solidFill>
                <a:schemeClr val="dk1"/>
              </a:solidFill>
            </a:endParaRPr>
          </a:p>
        </p:txBody>
      </p:sp>
      <p:sp>
        <p:nvSpPr>
          <p:cNvPr id="176" name="Google Shape;17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900">
                <a:solidFill>
                  <a:srgbClr val="330066"/>
                </a:solidFill>
              </a:rPr>
              <a:t>Review</a:t>
            </a:r>
            <a:endParaRPr/>
          </a:p>
        </p:txBody>
      </p:sp>
      <p:sp>
        <p:nvSpPr>
          <p:cNvPr id="182" name="Google Shape;18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lnSpc>
                <a:spcPct val="100000"/>
              </a:lnSpc>
              <a:spcBef>
                <a:spcPts val="0"/>
              </a:spcBef>
              <a:spcAft>
                <a:spcPts val="0"/>
              </a:spcAft>
              <a:buClr>
                <a:srgbClr val="330066"/>
              </a:buClr>
              <a:buSzPts val="3000"/>
              <a:buChar char="●"/>
            </a:pPr>
            <a:r>
              <a:rPr b="1" lang="en" sz="3000">
                <a:solidFill>
                  <a:srgbClr val="330066"/>
                </a:solidFill>
              </a:rPr>
              <a:t>Functions</a:t>
            </a:r>
            <a:endParaRPr b="1" sz="3000">
              <a:solidFill>
                <a:srgbClr val="330066"/>
              </a:solidFill>
            </a:endParaRPr>
          </a:p>
        </p:txBody>
      </p:sp>
      <p:sp>
        <p:nvSpPr>
          <p:cNvPr id="183" name="Google Shape;183;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Do:</a:t>
            </a:r>
            <a:endParaRPr/>
          </a:p>
        </p:txBody>
      </p:sp>
      <p:sp>
        <p:nvSpPr>
          <p:cNvPr id="189" name="Google Shape;18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914400" rtl="0" algn="l">
              <a:lnSpc>
                <a:spcPct val="100000"/>
              </a:lnSpc>
              <a:spcBef>
                <a:spcPts val="700"/>
              </a:spcBef>
              <a:spcAft>
                <a:spcPts val="0"/>
              </a:spcAft>
              <a:buClr>
                <a:schemeClr val="dk1"/>
              </a:buClr>
              <a:buSzPts val="3000"/>
              <a:buChar char="●"/>
            </a:pPr>
            <a:r>
              <a:rPr lang="en" sz="3000">
                <a:solidFill>
                  <a:schemeClr val="dk1"/>
                </a:solidFill>
              </a:rPr>
              <a:t>Functions</a:t>
            </a:r>
            <a:endParaRPr sz="3000">
              <a:solidFill>
                <a:schemeClr val="dk1"/>
              </a:solidFill>
            </a:endParaRPr>
          </a:p>
          <a:p>
            <a:pPr indent="-419100" lvl="0" marL="914400" rtl="0" algn="l">
              <a:lnSpc>
                <a:spcPct val="100000"/>
              </a:lnSpc>
              <a:spcBef>
                <a:spcPts val="0"/>
              </a:spcBef>
              <a:spcAft>
                <a:spcPts val="0"/>
              </a:spcAft>
              <a:buClr>
                <a:schemeClr val="dk1"/>
              </a:buClr>
              <a:buSzPts val="3000"/>
              <a:buChar char="●"/>
            </a:pPr>
            <a:r>
              <a:rPr lang="en" sz="3000">
                <a:solidFill>
                  <a:schemeClr val="dk1"/>
                </a:solidFill>
              </a:rPr>
              <a:t>Crash Course 07</a:t>
            </a:r>
            <a:endParaRPr sz="3000">
              <a:solidFill>
                <a:schemeClr val="dk1"/>
              </a:solidFill>
            </a:endParaRPr>
          </a:p>
          <a:p>
            <a:pPr indent="-419100" lvl="0" marL="914400" rtl="0" algn="l">
              <a:lnSpc>
                <a:spcPct val="100000"/>
              </a:lnSpc>
              <a:spcBef>
                <a:spcPts val="0"/>
              </a:spcBef>
              <a:spcAft>
                <a:spcPts val="0"/>
              </a:spcAft>
              <a:buClr>
                <a:schemeClr val="dk1"/>
              </a:buClr>
              <a:buSzPts val="3000"/>
              <a:buChar char="●"/>
            </a:pPr>
            <a:r>
              <a:rPr lang="en" sz="3000">
                <a:solidFill>
                  <a:schemeClr val="dk1"/>
                </a:solidFill>
              </a:rPr>
              <a:t>Crash Course 08</a:t>
            </a:r>
            <a:endParaRPr/>
          </a:p>
          <a:p>
            <a:pPr indent="0" lvl="0" marL="0" rtl="0" algn="l">
              <a:spcBef>
                <a:spcPts val="0"/>
              </a:spcBef>
              <a:spcAft>
                <a:spcPts val="1600"/>
              </a:spcAft>
              <a:buNone/>
            </a:pPr>
            <a:r>
              <a:t/>
            </a:r>
            <a:endParaRPr/>
          </a:p>
        </p:txBody>
      </p:sp>
      <p:sp>
        <p:nvSpPr>
          <p:cNvPr id="190" name="Google Shape;190;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Review: 	What did we do in class last time?</a:t>
            </a:r>
            <a:endParaRPr sz="2400"/>
          </a:p>
          <a:p>
            <a:pPr indent="0" lvl="0" marL="0" rtl="0" algn="l">
              <a:spcBef>
                <a:spcPts val="1600"/>
              </a:spcBef>
              <a:spcAft>
                <a:spcPts val="0"/>
              </a:spcAft>
              <a:buNone/>
            </a:pPr>
            <a:r>
              <a:rPr lang="en" sz="2400"/>
              <a:t>Review: 	What binary number comes before 101?</a:t>
            </a:r>
            <a:endParaRPr sz="2400"/>
          </a:p>
          <a:p>
            <a:pPr indent="0" lvl="0" marL="0" rtl="0" algn="l">
              <a:spcBef>
                <a:spcPts val="1600"/>
              </a:spcBef>
              <a:spcAft>
                <a:spcPts val="0"/>
              </a:spcAft>
              <a:buNone/>
            </a:pPr>
            <a:r>
              <a:rPr lang="en" sz="2400"/>
              <a:t>			What binary number comes after 101?</a:t>
            </a:r>
            <a:endParaRPr sz="2400"/>
          </a:p>
          <a:p>
            <a:pPr indent="0" lvl="0" marL="0" rtl="0" algn="l">
              <a:spcBef>
                <a:spcPts val="1600"/>
              </a:spcBef>
              <a:spcAft>
                <a:spcPts val="1600"/>
              </a:spcAft>
              <a:buNone/>
            </a:pPr>
            <a:r>
              <a:rPr lang="en" sz="2400"/>
              <a:t>Preview: 	In a function, each input has _______ ___ output.</a:t>
            </a:r>
            <a:endParaRPr sz="2400"/>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Have a great day!</a:t>
            </a:r>
            <a:endParaRPr/>
          </a:p>
          <a:p>
            <a:pPr indent="0" lvl="0" marL="0" rtl="0" algn="ctr">
              <a:spcBef>
                <a:spcPts val="0"/>
              </a:spcBef>
              <a:spcAft>
                <a:spcPts val="0"/>
              </a:spcAft>
              <a:buNone/>
            </a:pPr>
            <a:r>
              <a:rPr lang="en"/>
              <a:t>And remember that every day</a:t>
            </a:r>
            <a:endParaRPr/>
          </a:p>
          <a:p>
            <a:pPr indent="0" lvl="0" marL="0" rtl="0" algn="ctr">
              <a:spcBef>
                <a:spcPts val="0"/>
              </a:spcBef>
              <a:spcAft>
                <a:spcPts val="0"/>
              </a:spcAft>
              <a:buNone/>
            </a:pPr>
            <a:r>
              <a:rPr lang="en"/>
              <a:t>at CVTC is a great day!</a:t>
            </a:r>
            <a:endParaRPr/>
          </a:p>
        </p:txBody>
      </p:sp>
      <p:sp>
        <p:nvSpPr>
          <p:cNvPr id="196" name="Google Shape;19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900">
                <a:solidFill>
                  <a:srgbClr val="330066"/>
                </a:solidFill>
              </a:rPr>
              <a:t>Algebra</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lang="en" sz="3000">
                <a:solidFill>
                  <a:srgbClr val="008080"/>
                </a:solidFill>
              </a:rPr>
              <a:t>Competency: Solve applied algebraic problems</a:t>
            </a:r>
            <a:endParaRPr sz="3000">
              <a:solidFill>
                <a:srgbClr val="008080"/>
              </a:solidFill>
            </a:endParaRPr>
          </a:p>
          <a:p>
            <a:pPr indent="-342900" lvl="0" marL="457200" rtl="0" algn="l">
              <a:spcBef>
                <a:spcPts val="700"/>
              </a:spcBef>
              <a:spcAft>
                <a:spcPts val="0"/>
              </a:spcAft>
              <a:buSzPts val="1800"/>
              <a:buChar char="●"/>
            </a:pPr>
            <a:r>
              <a:rPr lang="en" sz="3000">
                <a:solidFill>
                  <a:schemeClr val="dk1"/>
                </a:solidFill>
              </a:rPr>
              <a:t>Functions</a:t>
            </a:r>
            <a:endParaRPr sz="3000">
              <a:solidFill>
                <a:schemeClr val="dk1"/>
              </a:solidFill>
            </a:endParaRPr>
          </a:p>
          <a:p>
            <a:pPr indent="0" lvl="0" marL="0" rtl="0" algn="l">
              <a:spcBef>
                <a:spcPts val="0"/>
              </a:spcBef>
              <a:spcAft>
                <a:spcPts val="1600"/>
              </a:spcAft>
              <a:buNone/>
            </a:pPr>
            <a:r>
              <a:t/>
            </a:r>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900">
                <a:solidFill>
                  <a:srgbClr val="330066"/>
                </a:solidFill>
              </a:rPr>
              <a:t>Relations</a:t>
            </a:r>
            <a:endParaRPr/>
          </a:p>
        </p:txBody>
      </p:sp>
      <p:sp>
        <p:nvSpPr>
          <p:cNvPr id="75" name="Google Shape;75;p16"/>
          <p:cNvSpPr txBox="1"/>
          <p:nvPr>
            <p:ph idx="1" type="body"/>
          </p:nvPr>
        </p:nvSpPr>
        <p:spPr>
          <a:xfrm>
            <a:off x="311700" y="1152475"/>
            <a:ext cx="3039000" cy="28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chemeClr val="dk1"/>
              </a:solidFill>
            </a:endParaRPr>
          </a:p>
          <a:p>
            <a:pPr indent="0" lvl="0" marL="0" rtl="0" algn="l">
              <a:spcBef>
                <a:spcPts val="1600"/>
              </a:spcBef>
              <a:spcAft>
                <a:spcPts val="0"/>
              </a:spcAft>
              <a:buNone/>
            </a:pPr>
            <a:r>
              <a:rPr lang="en" sz="3000">
                <a:solidFill>
                  <a:schemeClr val="dk1"/>
                </a:solidFill>
              </a:rPr>
              <a:t>Ordered pairs</a:t>
            </a:r>
            <a:endParaRPr sz="3000">
              <a:solidFill>
                <a:schemeClr val="dk1"/>
              </a:solidFill>
            </a:endParaRPr>
          </a:p>
          <a:p>
            <a:pPr indent="0" lvl="0" marL="0" rtl="0" algn="l">
              <a:spcBef>
                <a:spcPts val="1600"/>
              </a:spcBef>
              <a:spcAft>
                <a:spcPts val="0"/>
              </a:spcAft>
              <a:buNone/>
            </a:pPr>
            <a:r>
              <a:t/>
            </a:r>
            <a:endParaRPr sz="3000">
              <a:solidFill>
                <a:schemeClr val="dk1"/>
              </a:solidFill>
            </a:endParaRPr>
          </a:p>
          <a:p>
            <a:pPr indent="0" lvl="0" marL="0" rtl="0" algn="l">
              <a:spcBef>
                <a:spcPts val="1600"/>
              </a:spcBef>
              <a:spcAft>
                <a:spcPts val="1600"/>
              </a:spcAft>
              <a:buNone/>
            </a:pPr>
            <a:r>
              <a:rPr lang="en" sz="3000">
                <a:solidFill>
                  <a:schemeClr val="dk1"/>
                </a:solidFill>
              </a:rPr>
              <a:t>Cartesian plane</a:t>
            </a:r>
            <a:endParaRPr/>
          </a:p>
        </p:txBody>
      </p:sp>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pointsOnPlane.png" id="77" name="Google Shape;77;p16"/>
          <p:cNvPicPr preferRelativeResize="0"/>
          <p:nvPr/>
        </p:nvPicPr>
        <p:blipFill>
          <a:blip r:embed="rId3">
            <a:alphaModFix/>
          </a:blip>
          <a:stretch>
            <a:fillRect/>
          </a:stretch>
        </p:blipFill>
        <p:spPr>
          <a:xfrm>
            <a:off x="4116118" y="445025"/>
            <a:ext cx="4172407" cy="3933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900">
                <a:solidFill>
                  <a:srgbClr val="330066"/>
                </a:solidFill>
              </a:rPr>
              <a:t>Relations</a:t>
            </a:r>
            <a:endParaRPr/>
          </a:p>
        </p:txBody>
      </p:sp>
      <p:sp>
        <p:nvSpPr>
          <p:cNvPr id="83" name="Google Shape;83;p17"/>
          <p:cNvSpPr txBox="1"/>
          <p:nvPr>
            <p:ph idx="1" type="body"/>
          </p:nvPr>
        </p:nvSpPr>
        <p:spPr>
          <a:xfrm>
            <a:off x="311700" y="1152475"/>
            <a:ext cx="3546000" cy="28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chemeClr val="dk1"/>
              </a:solidFill>
            </a:endParaRPr>
          </a:p>
          <a:p>
            <a:pPr indent="0" lvl="0" marL="0" rtl="0" algn="l">
              <a:spcBef>
                <a:spcPts val="1600"/>
              </a:spcBef>
              <a:spcAft>
                <a:spcPts val="1600"/>
              </a:spcAft>
              <a:buNone/>
            </a:pPr>
            <a:r>
              <a:rPr lang="en" sz="3000">
                <a:solidFill>
                  <a:schemeClr val="dk1"/>
                </a:solidFill>
              </a:rPr>
              <a:t>A set of ordered pairs is a relation.</a:t>
            </a:r>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pointsOnPlane.png" id="85" name="Google Shape;85;p17"/>
          <p:cNvPicPr preferRelativeResize="0"/>
          <p:nvPr/>
        </p:nvPicPr>
        <p:blipFill>
          <a:blip r:embed="rId3">
            <a:alphaModFix/>
          </a:blip>
          <a:stretch>
            <a:fillRect/>
          </a:stretch>
        </p:blipFill>
        <p:spPr>
          <a:xfrm>
            <a:off x="4116118" y="445025"/>
            <a:ext cx="4172407" cy="3933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900">
                <a:solidFill>
                  <a:srgbClr val="330066"/>
                </a:solidFill>
              </a:rPr>
              <a:t>Functions</a:t>
            </a:r>
            <a:endParaRPr/>
          </a:p>
        </p:txBody>
      </p:sp>
      <p:sp>
        <p:nvSpPr>
          <p:cNvPr id="91" name="Google Shape;91;p18"/>
          <p:cNvSpPr txBox="1"/>
          <p:nvPr>
            <p:ph idx="1" type="body"/>
          </p:nvPr>
        </p:nvSpPr>
        <p:spPr>
          <a:xfrm>
            <a:off x="311700" y="1152475"/>
            <a:ext cx="3546000" cy="28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chemeClr val="dk1"/>
              </a:solidFill>
            </a:endParaRPr>
          </a:p>
          <a:p>
            <a:pPr indent="0" lvl="0" marL="0" rtl="0" algn="l">
              <a:spcBef>
                <a:spcPts val="1600"/>
              </a:spcBef>
              <a:spcAft>
                <a:spcPts val="0"/>
              </a:spcAft>
              <a:buNone/>
            </a:pPr>
            <a:r>
              <a:rPr lang="en" sz="3000">
                <a:solidFill>
                  <a:schemeClr val="dk1"/>
                </a:solidFill>
              </a:rPr>
              <a:t>Solutions to this equation.</a:t>
            </a:r>
            <a:endParaRPr sz="3000">
              <a:solidFill>
                <a:schemeClr val="dk1"/>
              </a:solidFill>
            </a:endParaRPr>
          </a:p>
          <a:p>
            <a:pPr indent="0" lvl="0" marL="0" rtl="0" algn="l">
              <a:spcBef>
                <a:spcPts val="1600"/>
              </a:spcBef>
              <a:spcAft>
                <a:spcPts val="1600"/>
              </a:spcAft>
              <a:buNone/>
            </a:pPr>
            <a:r>
              <a:rPr lang="en" sz="3000">
                <a:solidFill>
                  <a:schemeClr val="dk1"/>
                </a:solidFill>
              </a:rPr>
              <a:t>x + 7y = 10</a:t>
            </a:r>
            <a:endParaRPr sz="3000">
              <a:solidFill>
                <a:schemeClr val="dk1"/>
              </a:solidFill>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lineOnPlane.png" id="93" name="Google Shape;93;p18"/>
          <p:cNvPicPr preferRelativeResize="0"/>
          <p:nvPr/>
        </p:nvPicPr>
        <p:blipFill>
          <a:blip r:embed="rId3">
            <a:alphaModFix/>
          </a:blip>
          <a:stretch>
            <a:fillRect/>
          </a:stretch>
        </p:blipFill>
        <p:spPr>
          <a:xfrm>
            <a:off x="4272900" y="537925"/>
            <a:ext cx="4099350" cy="412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900">
                <a:solidFill>
                  <a:srgbClr val="330066"/>
                </a:solidFill>
              </a:rPr>
              <a:t>Functions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dk1"/>
                </a:solidFill>
              </a:rPr>
              <a:t>Which points are solutions to the equation?</a:t>
            </a:r>
            <a:endParaRPr sz="3000">
              <a:solidFill>
                <a:schemeClr val="dk1"/>
              </a:solidFill>
            </a:endParaRPr>
          </a:p>
          <a:p>
            <a:pPr indent="0" lvl="0" marL="0" rtl="0" algn="l">
              <a:spcBef>
                <a:spcPts val="1600"/>
              </a:spcBef>
              <a:spcAft>
                <a:spcPts val="0"/>
              </a:spcAft>
              <a:buClr>
                <a:schemeClr val="dk1"/>
              </a:buClr>
              <a:buSzPts val="1100"/>
              <a:buFont typeface="Arial"/>
              <a:buNone/>
            </a:pPr>
            <a:r>
              <a:rPr lang="en" sz="3000">
                <a:solidFill>
                  <a:schemeClr val="dk1"/>
                </a:solidFill>
              </a:rPr>
              <a:t>3x + y = 12					(0, 0)</a:t>
            </a:r>
            <a:endParaRPr sz="3000">
              <a:solidFill>
                <a:schemeClr val="dk1"/>
              </a:solidFill>
            </a:endParaRPr>
          </a:p>
          <a:p>
            <a:pPr indent="0" lvl="0" marL="0" rtl="0" algn="l">
              <a:spcBef>
                <a:spcPts val="1600"/>
              </a:spcBef>
              <a:spcAft>
                <a:spcPts val="0"/>
              </a:spcAft>
              <a:buClr>
                <a:schemeClr val="dk1"/>
              </a:buClr>
              <a:buSzPts val="1100"/>
              <a:buFont typeface="Arial"/>
              <a:buNone/>
            </a:pPr>
            <a:r>
              <a:rPr lang="en" sz="3000">
                <a:solidFill>
                  <a:schemeClr val="dk1"/>
                </a:solidFill>
              </a:rPr>
              <a:t>									(-2, 18)</a:t>
            </a:r>
            <a:endParaRPr sz="3000">
              <a:solidFill>
                <a:schemeClr val="dk1"/>
              </a:solidFill>
            </a:endParaRPr>
          </a:p>
          <a:p>
            <a:pPr indent="0" lvl="0" marL="0" rtl="0" algn="l">
              <a:spcBef>
                <a:spcPts val="1600"/>
              </a:spcBef>
              <a:spcAft>
                <a:spcPts val="0"/>
              </a:spcAft>
              <a:buClr>
                <a:schemeClr val="dk1"/>
              </a:buClr>
              <a:buSzPts val="1100"/>
              <a:buFont typeface="Arial"/>
              <a:buNone/>
            </a:pPr>
            <a:r>
              <a:rPr lang="en" sz="3000">
                <a:solidFill>
                  <a:schemeClr val="dk1"/>
                </a:solidFill>
              </a:rPr>
              <a:t>									(4, 0)</a:t>
            </a:r>
            <a:endParaRPr sz="3000">
              <a:solidFill>
                <a:schemeClr val="dk1"/>
              </a:solidFill>
            </a:endParaRPr>
          </a:p>
          <a:p>
            <a:pPr indent="0" lvl="0" marL="0" rtl="0" algn="l">
              <a:spcBef>
                <a:spcPts val="1600"/>
              </a:spcBef>
              <a:spcAft>
                <a:spcPts val="1600"/>
              </a:spcAft>
              <a:buClr>
                <a:schemeClr val="dk1"/>
              </a:buClr>
              <a:buSzPts val="1100"/>
              <a:buFont typeface="Arial"/>
              <a:buNone/>
            </a:pPr>
            <a:r>
              <a:rPr lang="en" sz="3000">
                <a:solidFill>
                  <a:schemeClr val="dk1"/>
                </a:solidFill>
              </a:rPr>
              <a:t>									(6, 6)</a:t>
            </a:r>
            <a:endParaRPr sz="3000">
              <a:solidFill>
                <a:schemeClr val="dk1"/>
              </a:solidFill>
            </a:endParaRPr>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900">
                <a:solidFill>
                  <a:srgbClr val="330066"/>
                </a:solidFill>
              </a:rPr>
              <a:t>Functions</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sz="3000">
                <a:solidFill>
                  <a:schemeClr val="dk1"/>
                </a:solidFill>
              </a:rPr>
            </a:br>
            <a:r>
              <a:rPr lang="en" sz="3000">
                <a:solidFill>
                  <a:schemeClr val="dk1"/>
                </a:solidFill>
              </a:rPr>
              <a:t>A function is a particular type of relation in which each input produces exactly one output.</a:t>
            </a:r>
            <a:endParaRPr sz="3000">
              <a:solidFill>
                <a:schemeClr val="dk1"/>
              </a:solidFill>
            </a:endParaRPr>
          </a:p>
          <a:p>
            <a:pPr indent="0" lvl="0" marL="0" rtl="0" algn="l">
              <a:spcBef>
                <a:spcPts val="1600"/>
              </a:spcBef>
              <a:spcAft>
                <a:spcPts val="0"/>
              </a:spcAft>
              <a:buNone/>
            </a:pPr>
            <a:r>
              <a:t/>
            </a:r>
            <a:endParaRPr sz="3000">
              <a:solidFill>
                <a:schemeClr val="dk1"/>
              </a:solidFill>
            </a:endParaRPr>
          </a:p>
          <a:p>
            <a:pPr indent="0" lvl="0" marL="0" rtl="0" algn="l">
              <a:spcBef>
                <a:spcPts val="1600"/>
              </a:spcBef>
              <a:spcAft>
                <a:spcPts val="1600"/>
              </a:spcAft>
              <a:buNone/>
            </a:pPr>
            <a:r>
              <a:t/>
            </a:r>
            <a:endParaRPr sz="3000">
              <a:solidFill>
                <a:schemeClr val="dk1"/>
              </a:solidFill>
            </a:endParaRPr>
          </a:p>
        </p:txBody>
      </p:sp>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900">
                <a:solidFill>
                  <a:srgbClr val="330066"/>
                </a:solidFill>
              </a:rPr>
              <a:t>Functions</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sz="3000">
                <a:solidFill>
                  <a:schemeClr val="dk1"/>
                </a:solidFill>
              </a:rPr>
            </a:br>
            <a:r>
              <a:rPr lang="en" sz="3000">
                <a:solidFill>
                  <a:schemeClr val="dk1"/>
                </a:solidFill>
              </a:rPr>
              <a:t>Function Notation:</a:t>
            </a:r>
            <a:endParaRPr sz="3000">
              <a:solidFill>
                <a:schemeClr val="dk1"/>
              </a:solidFill>
            </a:endParaRPr>
          </a:p>
          <a:p>
            <a:pPr indent="0" lvl="0" marL="0" rtl="0" algn="l">
              <a:spcBef>
                <a:spcPts val="1600"/>
              </a:spcBef>
              <a:spcAft>
                <a:spcPts val="0"/>
              </a:spcAft>
              <a:buNone/>
            </a:pPr>
            <a:r>
              <a:rPr lang="en" sz="3000">
                <a:solidFill>
                  <a:schemeClr val="dk1"/>
                </a:solidFill>
              </a:rPr>
              <a:t>name(argument) = output</a:t>
            </a:r>
            <a:endParaRPr sz="3000">
              <a:solidFill>
                <a:schemeClr val="dk1"/>
              </a:solidFill>
            </a:endParaRPr>
          </a:p>
          <a:p>
            <a:pPr indent="0" lvl="0" marL="0" rtl="0" algn="l">
              <a:spcBef>
                <a:spcPts val="1600"/>
              </a:spcBef>
              <a:spcAft>
                <a:spcPts val="0"/>
              </a:spcAft>
              <a:buNone/>
            </a:pPr>
            <a:r>
              <a:rPr lang="en" sz="3000">
                <a:solidFill>
                  <a:schemeClr val="dk1"/>
                </a:solidFill>
              </a:rPr>
              <a:t>f(x) = 2x</a:t>
            </a:r>
            <a:endParaRPr sz="3000">
              <a:solidFill>
                <a:schemeClr val="dk1"/>
              </a:solidFill>
            </a:endParaRPr>
          </a:p>
          <a:p>
            <a:pPr indent="0" lvl="0" marL="0" rtl="0" algn="l">
              <a:spcBef>
                <a:spcPts val="1600"/>
              </a:spcBef>
              <a:spcAft>
                <a:spcPts val="0"/>
              </a:spcAft>
              <a:buNone/>
            </a:pPr>
            <a:r>
              <a:rPr lang="en" sz="3000">
                <a:solidFill>
                  <a:schemeClr val="dk1"/>
                </a:solidFill>
              </a:rPr>
              <a:t>g(x) = x + 4 </a:t>
            </a:r>
            <a:endParaRPr sz="3000">
              <a:solidFill>
                <a:schemeClr val="dk1"/>
              </a:solidFill>
            </a:endParaRPr>
          </a:p>
          <a:p>
            <a:pPr indent="0" lvl="0" marL="0" rtl="0" algn="l">
              <a:spcBef>
                <a:spcPts val="1600"/>
              </a:spcBef>
              <a:spcAft>
                <a:spcPts val="0"/>
              </a:spcAft>
              <a:buNone/>
            </a:pPr>
            <a:r>
              <a:t/>
            </a:r>
            <a:endParaRPr sz="3000">
              <a:solidFill>
                <a:schemeClr val="dk1"/>
              </a:solidFill>
            </a:endParaRPr>
          </a:p>
          <a:p>
            <a:pPr indent="0" lvl="0" marL="0" rtl="0" algn="l">
              <a:spcBef>
                <a:spcPts val="1600"/>
              </a:spcBef>
              <a:spcAft>
                <a:spcPts val="1600"/>
              </a:spcAft>
              <a:buNone/>
            </a:pPr>
            <a:r>
              <a:t/>
            </a:r>
            <a:endParaRPr sz="3000">
              <a:solidFill>
                <a:schemeClr val="dk1"/>
              </a:solidFill>
            </a:endParaRPr>
          </a:p>
        </p:txBody>
      </p:sp>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