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53BF6B-AA42-4AD1-AAE9-6C069805DA0C}">
  <a:tblStyle styleId="{F653BF6B-AA42-4AD1-AAE9-6C069805D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zOOwcfnkPJGmG-Uwu0d8ZyehyHTeEHPW/view?usp=shar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Ndcy-n-PsVYko_YpESXp6U5G-W_f50B1smLp_lvOh5s/edit?usp=sharing" TargetMode="External"/><Relationship Id="rId3" Type="http://schemas.openxmlformats.org/officeDocument/2006/relationships/hyperlink" Target="https://cvtc.instructuremedia.com/embed/1bf202b5-1c33-4a01-ae22-5978092ddfc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zOOwcfnkPJGmG-Uwu0d8ZyehyHTeEHPW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Ndcy-n-PsVYko_YpESXp6U5G-W_f50B1smLp_lvOh5s/edit?usp=sharing" TargetMode="External"/><Relationship Id="rId3" Type="http://schemas.openxmlformats.org/officeDocument/2006/relationships/hyperlink" Target="https://cvtc.instructuremedia.com/embed/3b648203-9327-4475-9ec8-de01cfa2335e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vtc.instructuremedia.com/embed/ffa8f63f-255a-46e7-b7b2-23e4881d6c55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Ndcy-n-PsVYko_YpESXp6U5G-W_f50B1smLp_lvOh5s/edit?usp=sharing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vtc.instructuremedia.com/embed/ed582c84-dda2-45bc-b122-ada90186ae5e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Ndcy-n-PsVYko_YpESXp6U5G-W_f50B1smLp_lvOh5s/edit?usp=sharing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hI4x6hx21s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Ndcy-n-PsVYko_YpESXp6U5G-W_f50B1smLp_lvOh5s/edit?usp=sharing" TargetMode="External"/><Relationship Id="rId3" Type="http://schemas.openxmlformats.org/officeDocument/2006/relationships/hyperlink" Target="https://cvtc.instructuremedia.com/embed/6e121c24-ab4b-48c8-b7f5-9cc9c5101fe7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3a4275a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3a4275a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binary </a:t>
            </a:r>
            <a:r>
              <a:rPr lang="en">
                <a:solidFill>
                  <a:schemeClr val="dk1"/>
                </a:solidFill>
              </a:rPr>
              <a:t>point between 2^0 and 2^(-1)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Bin Hex Place Values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3a4275a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3a4275a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Practice: Decimal, Binary, Hexadecimal</a:t>
            </a:r>
            <a:r>
              <a:rPr lang="en">
                <a:solidFill>
                  <a:schemeClr val="dk1"/>
                </a:solidFill>
              </a:rPr>
              <a:t> 5-8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https://cvtc.instructuremedia.com/embed/1bf202b5-1c33-4a01-ae22-5978092ddfc4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a4275a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a4275a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Binary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3a4275a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3a4275a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agree? Does this make sense?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One way to indicate the base of a number is is to write it with a subscript. For example, 1 1111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a binary number, and 31</a:t>
            </a:r>
            <a:r>
              <a:rPr baseline="-25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is a decimal number.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3a4275a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3a4275a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a4275a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a4275a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agree? Does this make sense?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One way to indicate the base of a number is is to write it with a subscript. For example, 1000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a binary number, and 8</a:t>
            </a:r>
            <a:r>
              <a:rPr baseline="-25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is a decimal number.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728e1b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728e1b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Decimal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728e1b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728e1b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Decimal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a4275a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a4275a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Base: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Digits: 0, 1, 2, 3, 4, 5, 6, 7, 8, 9, A, B, C, D, E, F</a:t>
            </a:r>
            <a:endParaRPr sz="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a4275a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3a4275a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hexadecimal point belongs between 16^0 and 16^(-1).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 Hex Place Values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427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427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Algebra Applications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in decimal? 10    in binary? 2     in hexadecimal? 16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a4275a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a4275a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Practice: Decimal, Binary, Hexadecimal</a:t>
            </a:r>
            <a:r>
              <a:rPr lang="en">
                <a:solidFill>
                  <a:schemeClr val="dk1"/>
                </a:solidFill>
              </a:rPr>
              <a:t> 9-12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https://cvtc.instructuremedia.com/embed/3b648203-9327-4475-9ec8-de01cfa2335e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3a4275a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3a4275a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3a4275a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3a4275a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agree? Does this make sense?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One way to indicate the base of a number is is to write it with a subscript. For example, FF</a:t>
            </a:r>
            <a:r>
              <a:rPr baseline="-25000" lang="en">
                <a:solidFill>
                  <a:schemeClr val="dk1"/>
                </a:solidFill>
              </a:rPr>
              <a:t>16</a:t>
            </a:r>
            <a:r>
              <a:rPr lang="en">
                <a:solidFill>
                  <a:schemeClr val="dk1"/>
                </a:solidFill>
              </a:rPr>
              <a:t> is a hexadecimal number, and 255</a:t>
            </a:r>
            <a:r>
              <a:rPr baseline="-25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is a decimal number.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3a4275a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3a4275a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3a4275a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3a4275a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do?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728e1b0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728e1b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Hexadecimal to Decimal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728e1b0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728e1b0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Hexadecimal to Decimal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https://cvtc.instructuremedia.com/embed/ffa8f63f-255a-46e7-b7b2-23e4881d6c55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3a4275a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3a4275a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(10, 2, or 16) raised to an integer power {... 4, 3, 2, 1, 0, -1, -2, -3, 4, …}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3a4275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3a4275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Practice: Decimal, Binary, Hexadecimal</a:t>
            </a:r>
            <a:r>
              <a:rPr lang="en">
                <a:solidFill>
                  <a:schemeClr val="dk1"/>
                </a:solidFill>
              </a:rPr>
              <a:t> See the example above #13.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3a4275a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3a4275a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to Decimal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4275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4275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Number Systems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3a4275a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3a4275a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Binary to Decimal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https://cvtc.instructuremedia.com/embed/ed582c84-dda2-45bc-b122-ada90186ae5e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3a4275a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3a4275a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Binary to Decimal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03a4275a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03a4275a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e728e1b0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e728e1b0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Hexadecimal to Decimal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3a4275a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3a4275a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Hexadecimal to Decimal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3a4275a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3a4275a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Practice: Decimal, Binary, Hexadecimal</a:t>
            </a:r>
            <a:r>
              <a:rPr lang="en"/>
              <a:t> 13-16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3a4275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3a4275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cool video: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https://www.youtube.com/watch?v=hhI4x6hx21s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3a4275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3a4275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03a4275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03a4275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3a4275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3a4275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Digits: 0, 1, 2, 3, 4, 5, 6, 7, 8, 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3a4275a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3a4275a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point between 10^0 and 10^(-1)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3a4275a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3a4275a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Practice: Decimal, Binary, Hexadecimal</a:t>
            </a:r>
            <a:r>
              <a:rPr lang="en">
                <a:solidFill>
                  <a:schemeClr val="dk1"/>
                </a:solidFill>
              </a:rPr>
              <a:t> 1-4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https://cvtc.instructuremedia.com/embed/6e121c24-ab4b-48c8-b7f5-9cc9c5101fe7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a4275a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a4275a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numbers are what we use in everyday life.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a4275a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a4275a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agree? Does this make sense?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a4275a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a4275a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Digits: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One way to indicate that a number is binary is to write it with a subscript of 2. For example, 110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a binary number.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vtc.instructuremedia.com/embed/1bf202b5-1c33-4a01-ae22-5978092ddfc4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vtc.instructuremedia.com/embed/3b648203-9327-4475-9ec8-de01cfa2335e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vtc.instructuremedia.com/embed/ffa8f63f-255a-46e7-b7b2-23e4881d6c55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vtc.instructuremedia.com/embed/ed582c84-dda2-45bc-b122-ada90186ae5e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hhI4x6hx21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vtc.instructuremedia.com/embed/6e121c24-ab4b-48c8-b7f5-9cc9c5101fe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  </a:t>
            </a:r>
            <a:r>
              <a:rPr lang="en" sz="3000">
                <a:solidFill>
                  <a:srgbClr val="008080"/>
                </a:solidFill>
              </a:rPr>
              <a:t>Binary Place Value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 </a:t>
            </a:r>
            <a:r>
              <a:rPr lang="en" sz="2800">
                <a:solidFill>
                  <a:srgbClr val="008080"/>
                </a:solidFill>
              </a:rPr>
              <a:t>Know these: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960"/>
              <a:buFont typeface="Noto Sans Symbols"/>
              <a:buNone/>
            </a:pPr>
            <a:r>
              <a:rPr lang="en" sz="2800">
                <a:solidFill>
                  <a:srgbClr val="008080"/>
                </a:solidFill>
              </a:rPr>
              <a:t>2</a:t>
            </a:r>
            <a:r>
              <a:rPr baseline="30000" lang="en" sz="2800">
                <a:solidFill>
                  <a:srgbClr val="008080"/>
                </a:solidFill>
              </a:rPr>
              <a:t>0</a:t>
            </a:r>
            <a:r>
              <a:rPr lang="en" sz="2800">
                <a:solidFill>
                  <a:srgbClr val="008080"/>
                </a:solidFill>
              </a:rPr>
              <a:t> = 1, 2</a:t>
            </a:r>
            <a:r>
              <a:rPr baseline="30000" lang="en" sz="2800">
                <a:solidFill>
                  <a:srgbClr val="008080"/>
                </a:solidFill>
              </a:rPr>
              <a:t>4</a:t>
            </a:r>
            <a:r>
              <a:rPr lang="en" sz="2800">
                <a:solidFill>
                  <a:srgbClr val="008080"/>
                </a:solidFill>
              </a:rPr>
              <a:t> = 16, 2</a:t>
            </a:r>
            <a:r>
              <a:rPr baseline="30000" lang="en" sz="2800">
                <a:solidFill>
                  <a:srgbClr val="008080"/>
                </a:solidFill>
              </a:rPr>
              <a:t>8</a:t>
            </a:r>
            <a:r>
              <a:rPr lang="en" sz="2800">
                <a:solidFill>
                  <a:srgbClr val="008080"/>
                </a:solidFill>
              </a:rPr>
              <a:t> = 256, 2</a:t>
            </a:r>
            <a:r>
              <a:rPr baseline="30000" lang="en" sz="2800">
                <a:solidFill>
                  <a:srgbClr val="008080"/>
                </a:solidFill>
              </a:rPr>
              <a:t>12</a:t>
            </a:r>
            <a:r>
              <a:rPr lang="en" sz="2800">
                <a:solidFill>
                  <a:srgbClr val="008080"/>
                </a:solidFill>
              </a:rPr>
              <a:t> = 4 096, 2</a:t>
            </a:r>
            <a:r>
              <a:rPr baseline="30000" lang="en" sz="2800">
                <a:solidFill>
                  <a:srgbClr val="008080"/>
                </a:solidFill>
              </a:rPr>
              <a:t>16</a:t>
            </a:r>
            <a:r>
              <a:rPr lang="en" sz="2800">
                <a:solidFill>
                  <a:srgbClr val="008080"/>
                </a:solidFill>
              </a:rPr>
              <a:t> = 65 536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0066"/>
              </a:buClr>
              <a:buSzPts val="980"/>
              <a:buFont typeface="Noto Sans Symbols"/>
              <a:buNone/>
            </a:pPr>
            <a:r>
              <a:t/>
            </a:r>
            <a:endParaRPr sz="14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For readability, write in groups of 4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101 1101.0010 11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495525" y="136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{F653BF6B-AA42-4AD1-AAE9-6C069805DA0C}</a:tableStyleId>
              </a:tblPr>
              <a:tblGrid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  <a:gridCol w="62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512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256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128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64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32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16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8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4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1/2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1/4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1/8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9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8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7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6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5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4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3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1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0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-1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-2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" sz="2000">
                          <a:solidFill>
                            <a:srgbClr val="008080"/>
                          </a:solidFill>
                        </a:rPr>
                        <a:t>-3</a:t>
                      </a:r>
                      <a:endParaRPr sz="2000">
                        <a:solidFill>
                          <a:srgbClr val="00808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2"/>
          <p:cNvSpPr/>
          <p:nvPr/>
        </p:nvSpPr>
        <p:spPr>
          <a:xfrm>
            <a:off x="6694600" y="1688075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217700" y="4296775"/>
            <a:ext cx="1667700" cy="5814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br>
              <a:rPr lang="en"/>
            </a:br>
            <a:r>
              <a:rPr lang="en"/>
              <a:t>It’s binary!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Place Value and Face Value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Expanded Form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What is the largest five-digit binary number?		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How many binary numbers can be written by using no more than four digits?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What is the largest five-digit binary number?		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1 1111</a:t>
            </a:r>
            <a:r>
              <a:rPr baseline="-25000" lang="en" sz="3000">
                <a:solidFill>
                  <a:srgbClr val="000000"/>
                </a:solidFill>
              </a:rPr>
              <a:t>2</a:t>
            </a:r>
            <a:r>
              <a:rPr lang="en" sz="3000">
                <a:solidFill>
                  <a:srgbClr val="000000"/>
                </a:solidFill>
              </a:rPr>
              <a:t> = 31</a:t>
            </a:r>
            <a:r>
              <a:rPr baseline="-25000" lang="en" sz="3000">
                <a:solidFill>
                  <a:srgbClr val="000000"/>
                </a:solidFill>
              </a:rPr>
              <a:t>10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How many binary numbers can be written by using no more than four digits?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</a:t>
            </a:r>
            <a:r>
              <a:rPr lang="en" sz="3000">
                <a:solidFill>
                  <a:srgbClr val="000000"/>
                </a:solidFill>
              </a:rPr>
              <a:t>smallest is 0</a:t>
            </a:r>
            <a:r>
              <a:rPr baseline="-25000" lang="en" sz="3000">
                <a:solidFill>
                  <a:srgbClr val="000000"/>
                </a:solidFill>
              </a:rPr>
              <a:t>2</a:t>
            </a:r>
            <a:r>
              <a:rPr lang="en" sz="3000">
                <a:solidFill>
                  <a:srgbClr val="000000"/>
                </a:solidFill>
              </a:rPr>
              <a:t> which is 0</a:t>
            </a:r>
            <a:r>
              <a:rPr baseline="-25000" lang="en" sz="3000">
                <a:solidFill>
                  <a:srgbClr val="000000"/>
                </a:solidFill>
              </a:rPr>
              <a:t>10</a:t>
            </a:r>
            <a:endParaRPr baseline="-25000"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largest is 1111</a:t>
            </a:r>
            <a:r>
              <a:rPr baseline="-25000" lang="en" sz="3000">
                <a:solidFill>
                  <a:srgbClr val="000000"/>
                </a:solidFill>
              </a:rPr>
              <a:t>2</a:t>
            </a:r>
            <a:r>
              <a:rPr lang="en" sz="3000">
                <a:solidFill>
                  <a:srgbClr val="000000"/>
                </a:solidFill>
              </a:rPr>
              <a:t> which is 15</a:t>
            </a:r>
            <a:r>
              <a:rPr baseline="-25000" lang="en" sz="3000">
                <a:solidFill>
                  <a:srgbClr val="000000"/>
                </a:solidFill>
              </a:rPr>
              <a:t>10</a:t>
            </a:r>
            <a:r>
              <a:rPr lang="en" sz="3000">
                <a:solidFill>
                  <a:srgbClr val="000000"/>
                </a:solidFill>
              </a:rPr>
              <a:t>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therefore, 16 numbers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How can you tell if a binary number is even or odd?		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By considering place values, determine the decimal difference between 1 0101</a:t>
            </a:r>
            <a:r>
              <a:rPr baseline="-25000" lang="en" sz="2800">
                <a:solidFill>
                  <a:srgbClr val="008080"/>
                </a:solidFill>
              </a:rPr>
              <a:t>2</a:t>
            </a:r>
            <a:r>
              <a:rPr lang="en" sz="2800">
                <a:solidFill>
                  <a:srgbClr val="008080"/>
                </a:solidFill>
              </a:rPr>
              <a:t> 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                         and 1 1101</a:t>
            </a:r>
            <a:r>
              <a:rPr baseline="-25000" lang="en" sz="2800">
                <a:solidFill>
                  <a:srgbClr val="008080"/>
                </a:solidFill>
              </a:rPr>
              <a:t>2</a:t>
            </a:r>
            <a:r>
              <a:rPr lang="en" sz="2800">
                <a:solidFill>
                  <a:srgbClr val="008080"/>
                </a:solidFill>
              </a:rPr>
              <a:t>.</a:t>
            </a:r>
            <a:endParaRPr sz="2800">
              <a:solidFill>
                <a:srgbClr val="008080"/>
              </a:solidFill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How can you tell if a binary number is even or odd?	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Even has 0 in the 2</a:t>
            </a:r>
            <a:r>
              <a:rPr baseline="30000" lang="en" sz="2800">
                <a:solidFill>
                  <a:srgbClr val="000000"/>
                </a:solidFill>
              </a:rPr>
              <a:t>0</a:t>
            </a:r>
            <a:r>
              <a:rPr lang="en" sz="2800">
                <a:solidFill>
                  <a:srgbClr val="000000"/>
                </a:solidFill>
              </a:rPr>
              <a:t> place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Odd has 1 in the </a:t>
            </a:r>
            <a:r>
              <a:rPr lang="en" sz="2800">
                <a:solidFill>
                  <a:schemeClr val="dk1"/>
                </a:solidFill>
              </a:rPr>
              <a:t>2</a:t>
            </a:r>
            <a:r>
              <a:rPr baseline="30000" lang="en" sz="2800">
                <a:solidFill>
                  <a:schemeClr val="dk1"/>
                </a:solidFill>
              </a:rPr>
              <a:t>0</a:t>
            </a:r>
            <a:r>
              <a:rPr lang="en" sz="2800">
                <a:solidFill>
                  <a:srgbClr val="000000"/>
                </a:solidFill>
              </a:rPr>
              <a:t> place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By considering place values, determine the decimal difference between 1 0101</a:t>
            </a:r>
            <a:r>
              <a:rPr baseline="-25000" lang="en" sz="2800">
                <a:solidFill>
                  <a:srgbClr val="008080"/>
                </a:solidFill>
              </a:rPr>
              <a:t>2</a:t>
            </a:r>
            <a:r>
              <a:rPr lang="en" sz="2800">
                <a:solidFill>
                  <a:srgbClr val="008080"/>
                </a:solidFill>
              </a:rPr>
              <a:t> 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8080"/>
                </a:solidFill>
              </a:rPr>
              <a:t>                         and 1 1101</a:t>
            </a:r>
            <a:r>
              <a:rPr baseline="-25000" lang="en" sz="2800">
                <a:solidFill>
                  <a:srgbClr val="008080"/>
                </a:solidFill>
              </a:rPr>
              <a:t>2</a:t>
            </a:r>
            <a:r>
              <a:rPr lang="en" sz="2800">
                <a:solidFill>
                  <a:srgbClr val="008080"/>
                </a:solidFill>
              </a:rPr>
              <a:t>.</a:t>
            </a:r>
            <a:endParaRPr sz="28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They are different by 1000</a:t>
            </a:r>
            <a:r>
              <a:rPr baseline="-25000" lang="en" sz="2800">
                <a:solidFill>
                  <a:srgbClr val="000000"/>
                </a:solidFill>
              </a:rPr>
              <a:t>2 </a:t>
            </a:r>
            <a:r>
              <a:rPr lang="en" sz="2800">
                <a:solidFill>
                  <a:srgbClr val="000000"/>
                </a:solidFill>
              </a:rPr>
              <a:t> = 8</a:t>
            </a:r>
            <a:r>
              <a:rPr baseline="-25000" lang="en" sz="2800">
                <a:solidFill>
                  <a:srgbClr val="000000"/>
                </a:solidFill>
              </a:rPr>
              <a:t>10</a:t>
            </a:r>
            <a:r>
              <a:rPr lang="e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Convert to decimal: 10 0110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Convert to decimal: 10 0110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8080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*32 +</a:t>
            </a:r>
            <a:r>
              <a:rPr lang="en" sz="3000">
                <a:solidFill>
                  <a:srgbClr val="008080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*16 + </a:t>
            </a:r>
            <a:r>
              <a:rPr lang="en" sz="3000">
                <a:solidFill>
                  <a:srgbClr val="008080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*8 + </a:t>
            </a:r>
            <a:r>
              <a:rPr lang="en" sz="3000">
                <a:solidFill>
                  <a:srgbClr val="008080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*4 +</a:t>
            </a:r>
            <a:r>
              <a:rPr lang="en" sz="3000">
                <a:solidFill>
                  <a:srgbClr val="008080"/>
                </a:solidFill>
              </a:rPr>
              <a:t> 1</a:t>
            </a:r>
            <a:r>
              <a:rPr lang="en" sz="3000">
                <a:solidFill>
                  <a:schemeClr val="dk1"/>
                </a:solidFill>
              </a:rPr>
              <a:t>*2 + </a:t>
            </a:r>
            <a:r>
              <a:rPr lang="en" sz="3000">
                <a:solidFill>
                  <a:srgbClr val="008080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*1 </a:t>
            </a:r>
            <a:r>
              <a:rPr lang="en" sz="3000">
                <a:solidFill>
                  <a:srgbClr val="008080"/>
                </a:solidFill>
              </a:rPr>
              <a:t>= </a:t>
            </a:r>
            <a:r>
              <a:rPr lang="en" sz="3000">
                <a:solidFill>
                  <a:schemeClr val="dk1"/>
                </a:solidFill>
              </a:rPr>
              <a:t>38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Hexadecimal</a:t>
            </a:r>
            <a:r>
              <a:rPr lang="en" sz="3000">
                <a:solidFill>
                  <a:srgbClr val="9900FF"/>
                </a:solidFill>
              </a:rPr>
              <a:t> Number System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Base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Digits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Let’s build it!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One way to indicate that a number is hexadecimal is to write it with a subscript of 16. For example, 110</a:t>
            </a:r>
            <a:r>
              <a:rPr baseline="-25000" lang="en">
                <a:solidFill>
                  <a:schemeClr val="dk1"/>
                </a:solidFill>
              </a:rPr>
              <a:t>16</a:t>
            </a:r>
            <a:r>
              <a:rPr lang="en">
                <a:solidFill>
                  <a:schemeClr val="dk1"/>
                </a:solidFill>
              </a:rPr>
              <a:t> is a hexadecimal number.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  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9900FF"/>
                </a:solidFill>
              </a:rPr>
              <a:t>Hexadecimal Place Value</a:t>
            </a:r>
            <a:endParaRPr sz="2800">
              <a:solidFill>
                <a:srgbClr val="9900FF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9900FF"/>
                </a:solidFill>
              </a:rPr>
              <a:t>The hexadecimal number system is base 16.  </a:t>
            </a:r>
            <a:endParaRPr sz="2800">
              <a:solidFill>
                <a:srgbClr val="9900FF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9900FF"/>
                </a:solidFill>
              </a:rPr>
              <a:t>It has 16 digits: 0 1 2 3 4 5 6 7 8 9 A B C D E F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3117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{F653BF6B-AA42-4AD1-AAE9-6C069805DA0C}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65536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4096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256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1/16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1/256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1/4096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4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3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2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-1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-2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9900FF"/>
                          </a:solidFill>
                        </a:rPr>
                        <a:t>16</a:t>
                      </a:r>
                      <a:r>
                        <a:rPr baseline="30000" lang="en" sz="2200">
                          <a:solidFill>
                            <a:srgbClr val="9900FF"/>
                          </a:solidFill>
                        </a:rPr>
                        <a:t>-3</a:t>
                      </a:r>
                      <a:endParaRPr sz="2200">
                        <a:solidFill>
                          <a:srgbClr val="99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31"/>
          <p:cNvSpPr/>
          <p:nvPr/>
        </p:nvSpPr>
        <p:spPr>
          <a:xfrm>
            <a:off x="5560875" y="2539375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Review: What did we do in class last time?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Preview: How many digits are there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			in decimal?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			in binary?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			in hexadecimal?</a:t>
            </a:r>
            <a:endParaRPr sz="30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Place Value and Face Value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Expanded Form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is the largest five-digit hexadecimal number?		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How many hexadecimal numbers can be written using no more than two digits? 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is the largest five-digit hexadecimal number?		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030A0"/>
                </a:solidFill>
              </a:rPr>
              <a:t>	</a:t>
            </a:r>
            <a:r>
              <a:rPr lang="en" sz="3000">
                <a:solidFill>
                  <a:srgbClr val="000000"/>
                </a:solidFill>
              </a:rPr>
              <a:t>F FF FF</a:t>
            </a:r>
            <a:r>
              <a:rPr baseline="-25000" lang="en" sz="3000">
                <a:solidFill>
                  <a:srgbClr val="000000"/>
                </a:solidFill>
              </a:rPr>
              <a:t>16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How many hexadecimal numbers can be written using no more than two digits? 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</a:t>
            </a:r>
            <a:r>
              <a:rPr lang="en" sz="3000">
                <a:solidFill>
                  <a:srgbClr val="000000"/>
                </a:solidFill>
              </a:rPr>
              <a:t>00</a:t>
            </a:r>
            <a:r>
              <a:rPr baseline="-25000" lang="en" sz="3000">
                <a:solidFill>
                  <a:srgbClr val="000000"/>
                </a:solidFill>
              </a:rPr>
              <a:t>16	</a:t>
            </a:r>
            <a:r>
              <a:rPr lang="en" sz="3000">
                <a:solidFill>
                  <a:srgbClr val="000000"/>
                </a:solidFill>
              </a:rPr>
              <a:t>=     0</a:t>
            </a:r>
            <a:r>
              <a:rPr baseline="-25000" lang="en" sz="3000">
                <a:solidFill>
                  <a:srgbClr val="000000"/>
                </a:solidFill>
              </a:rPr>
              <a:t>10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FF</a:t>
            </a:r>
            <a:r>
              <a:rPr baseline="-25000" lang="en" sz="3000">
                <a:solidFill>
                  <a:srgbClr val="000000"/>
                </a:solidFill>
              </a:rPr>
              <a:t>16</a:t>
            </a:r>
            <a:r>
              <a:rPr lang="en" sz="3000">
                <a:solidFill>
                  <a:srgbClr val="000000"/>
                </a:solidFill>
              </a:rPr>
              <a:t>	= 255</a:t>
            </a:r>
            <a:r>
              <a:rPr baseline="-25000" lang="en" sz="3000">
                <a:solidFill>
                  <a:srgbClr val="000000"/>
                </a:solidFill>
              </a:rPr>
              <a:t>10		</a:t>
            </a:r>
            <a:r>
              <a:rPr lang="en" sz="3000">
                <a:solidFill>
                  <a:srgbClr val="000000"/>
                </a:solidFill>
              </a:rPr>
              <a:t>256 numbers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hexadecimal number comes after FF FF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r>
              <a:rPr lang="en" sz="3000">
                <a:solidFill>
                  <a:srgbClr val="9900FF"/>
                </a:solidFill>
              </a:rPr>
              <a:t>?		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hexadecimal number comes just before     </a:t>
            </a:r>
            <a:br>
              <a:rPr lang="en" sz="3000">
                <a:solidFill>
                  <a:srgbClr val="9900FF"/>
                </a:solidFill>
              </a:rPr>
            </a:br>
            <a:r>
              <a:rPr lang="en" sz="3000">
                <a:solidFill>
                  <a:srgbClr val="9900FF"/>
                </a:solidFill>
              </a:rPr>
              <a:t>1 00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r>
              <a:rPr lang="en" sz="3000">
                <a:solidFill>
                  <a:srgbClr val="9900FF"/>
                </a:solidFill>
              </a:rPr>
              <a:t>?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hexadecimal number comes after FF FF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r>
              <a:rPr lang="en" sz="3000">
                <a:solidFill>
                  <a:srgbClr val="9900FF"/>
                </a:solidFill>
              </a:rPr>
              <a:t>?	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1 00 00</a:t>
            </a:r>
            <a:r>
              <a:rPr baseline="-25000" lang="en" sz="3000">
                <a:solidFill>
                  <a:srgbClr val="000000"/>
                </a:solidFill>
              </a:rPr>
              <a:t>16</a:t>
            </a:r>
            <a:r>
              <a:rPr lang="en" sz="3000">
                <a:solidFill>
                  <a:srgbClr val="000000"/>
                </a:solidFill>
              </a:rPr>
              <a:t> </a:t>
            </a:r>
            <a:r>
              <a:rPr lang="en" sz="3000">
                <a:solidFill>
                  <a:srgbClr val="9900FF"/>
                </a:solidFill>
              </a:rPr>
              <a:t>	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What hexadecimal number comes just before</a:t>
            </a:r>
            <a:br>
              <a:rPr lang="en" sz="3000">
                <a:solidFill>
                  <a:srgbClr val="9900FF"/>
                </a:solidFill>
              </a:rPr>
            </a:br>
            <a:r>
              <a:rPr lang="en" sz="3000">
                <a:solidFill>
                  <a:srgbClr val="9900FF"/>
                </a:solidFill>
              </a:rPr>
              <a:t>1 00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r>
              <a:rPr lang="en" sz="3000">
                <a:solidFill>
                  <a:srgbClr val="9900FF"/>
                </a:solidFill>
              </a:rPr>
              <a:t>?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FF</a:t>
            </a:r>
            <a:r>
              <a:rPr baseline="-25000" lang="en" sz="3000">
                <a:solidFill>
                  <a:srgbClr val="000000"/>
                </a:solidFill>
              </a:rPr>
              <a:t>16</a:t>
            </a:r>
            <a:r>
              <a:rPr lang="en" sz="3000">
                <a:solidFill>
                  <a:srgbClr val="000000"/>
                </a:solidFill>
              </a:rPr>
              <a:t>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9900FF"/>
                </a:solidFill>
              </a:rPr>
              <a:t>D 39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9900FF"/>
                </a:solidFill>
              </a:rPr>
              <a:t>D 39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D </a:t>
            </a:r>
            <a:r>
              <a:rPr lang="en" sz="3000">
                <a:solidFill>
                  <a:srgbClr val="000000"/>
                </a:solidFill>
              </a:rPr>
              <a:t>* 16</a:t>
            </a:r>
            <a:r>
              <a:rPr baseline="30000" lang="en" sz="3000">
                <a:solidFill>
                  <a:srgbClr val="000000"/>
                </a:solidFill>
              </a:rPr>
              <a:t>2</a:t>
            </a:r>
            <a:r>
              <a:rPr lang="en" sz="3000">
                <a:solidFill>
                  <a:srgbClr val="000000"/>
                </a:solidFill>
              </a:rPr>
              <a:t>   +   </a:t>
            </a:r>
            <a:r>
              <a:rPr lang="en" sz="3000">
                <a:solidFill>
                  <a:srgbClr val="9900FF"/>
                </a:solidFill>
              </a:rPr>
              <a:t>3 </a:t>
            </a:r>
            <a:r>
              <a:rPr lang="en" sz="3000">
                <a:solidFill>
                  <a:srgbClr val="000000"/>
                </a:solidFill>
              </a:rPr>
              <a:t>* 16</a:t>
            </a:r>
            <a:r>
              <a:rPr baseline="30000" lang="en" sz="3000">
                <a:solidFill>
                  <a:srgbClr val="000000"/>
                </a:solidFill>
              </a:rPr>
              <a:t>1 </a:t>
            </a:r>
            <a:r>
              <a:rPr lang="en" sz="3000">
                <a:solidFill>
                  <a:srgbClr val="000000"/>
                </a:solidFill>
              </a:rPr>
              <a:t> +</a:t>
            </a:r>
            <a:r>
              <a:rPr lang="en" sz="3000">
                <a:solidFill>
                  <a:srgbClr val="9900FF"/>
                </a:solidFill>
              </a:rPr>
              <a:t> 9 </a:t>
            </a:r>
            <a:r>
              <a:rPr lang="en" sz="3000">
                <a:solidFill>
                  <a:srgbClr val="000000"/>
                </a:solidFill>
              </a:rPr>
              <a:t>* 16</a:t>
            </a:r>
            <a:r>
              <a:rPr baseline="30000" lang="en" sz="3000">
                <a:solidFill>
                  <a:srgbClr val="000000"/>
                </a:solidFill>
              </a:rPr>
              <a:t>0</a:t>
            </a:r>
            <a:endParaRPr sz="3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13 </a:t>
            </a:r>
            <a:r>
              <a:rPr lang="en" sz="3000">
                <a:solidFill>
                  <a:srgbClr val="000000"/>
                </a:solidFill>
              </a:rPr>
              <a:t>* 256  +</a:t>
            </a:r>
            <a:r>
              <a:rPr lang="en" sz="3000">
                <a:solidFill>
                  <a:srgbClr val="9900FF"/>
                </a:solidFill>
              </a:rPr>
              <a:t>  3 </a:t>
            </a:r>
            <a:r>
              <a:rPr lang="en" sz="3000">
                <a:solidFill>
                  <a:srgbClr val="000000"/>
                </a:solidFill>
              </a:rPr>
              <a:t>* 16  +</a:t>
            </a:r>
            <a:r>
              <a:rPr lang="en" sz="3000">
                <a:solidFill>
                  <a:srgbClr val="9900FF"/>
                </a:solidFill>
              </a:rPr>
              <a:t>  9 </a:t>
            </a:r>
            <a:r>
              <a:rPr lang="en" sz="3000">
                <a:solidFill>
                  <a:srgbClr val="000000"/>
                </a:solidFill>
              </a:rPr>
              <a:t>* 1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 	    </a:t>
            </a:r>
            <a:r>
              <a:rPr lang="en" sz="3000">
                <a:solidFill>
                  <a:srgbClr val="000000"/>
                </a:solidFill>
              </a:rPr>
              <a:t> 3328   +       48  +       9    =  3385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330066"/>
              </a:buClr>
              <a:buSzPts val="560"/>
              <a:buFont typeface="Noto Sans Symbols"/>
              <a:buNone/>
            </a:pPr>
            <a:r>
              <a:t/>
            </a:r>
            <a:endParaRPr sz="8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Is this reasonable?</a:t>
            </a:r>
            <a:br>
              <a:rPr lang="en" sz="3000">
                <a:solidFill>
                  <a:srgbClr val="9900FF"/>
                </a:solidFill>
              </a:rPr>
            </a:br>
            <a:r>
              <a:rPr lang="en" sz="3000">
                <a:solidFill>
                  <a:srgbClr val="9900FF"/>
                </a:solidFill>
              </a:rPr>
              <a:t>	Number is more than 256 and less than 4096.</a:t>
            </a:r>
            <a:endParaRPr sz="30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FF"/>
                </a:solidFill>
              </a:rPr>
              <a:t>Decimal number is odd and hex is odd.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 summary, if we want to understand number systems, we need to understand place value.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Converting from any base to decimal.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Expand it!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110.11</a:t>
            </a:r>
            <a:r>
              <a:rPr baseline="-25000" lang="en" sz="3000">
                <a:solidFill>
                  <a:schemeClr val="dk1"/>
                </a:solidFill>
              </a:rPr>
              <a:t>2</a:t>
            </a:r>
            <a:endParaRPr baseline="-25000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5080300" y="1377500"/>
            <a:ext cx="1658100" cy="5814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br>
              <a:rPr lang="en"/>
            </a:br>
            <a:r>
              <a:rPr lang="en"/>
              <a:t>It’s binary!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Convert between place value number systems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Decimal, Binary, Hexadecimal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Converting from any base to decimal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008080"/>
                </a:solidFill>
              </a:rPr>
              <a:t>110.11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1</a:t>
            </a:r>
            <a:r>
              <a:rPr lang="en" sz="3000">
                <a:solidFill>
                  <a:srgbClr val="000000"/>
                </a:solidFill>
              </a:rPr>
              <a:t>*4 +</a:t>
            </a:r>
            <a:r>
              <a:rPr lang="en" sz="3000">
                <a:solidFill>
                  <a:srgbClr val="008080"/>
                </a:solidFill>
              </a:rPr>
              <a:t> 1</a:t>
            </a:r>
            <a:r>
              <a:rPr lang="en" sz="3000">
                <a:solidFill>
                  <a:srgbClr val="000000"/>
                </a:solidFill>
              </a:rPr>
              <a:t>*2 + </a:t>
            </a:r>
            <a:r>
              <a:rPr lang="en" sz="3000">
                <a:solidFill>
                  <a:srgbClr val="008080"/>
                </a:solidFill>
              </a:rPr>
              <a:t>0</a:t>
            </a:r>
            <a:r>
              <a:rPr lang="en" sz="3000">
                <a:solidFill>
                  <a:srgbClr val="000000"/>
                </a:solidFill>
              </a:rPr>
              <a:t>*1 + </a:t>
            </a:r>
            <a:r>
              <a:rPr lang="en" sz="3000">
                <a:solidFill>
                  <a:srgbClr val="008080"/>
                </a:solidFill>
              </a:rPr>
              <a:t>1</a:t>
            </a:r>
            <a:r>
              <a:rPr lang="en" sz="3000">
                <a:solidFill>
                  <a:srgbClr val="000000"/>
                </a:solidFill>
              </a:rPr>
              <a:t>*½ + </a:t>
            </a:r>
            <a:r>
              <a:rPr lang="en" sz="3000">
                <a:solidFill>
                  <a:srgbClr val="008080"/>
                </a:solidFill>
              </a:rPr>
              <a:t>1</a:t>
            </a:r>
            <a:r>
              <a:rPr lang="en" sz="3000">
                <a:solidFill>
                  <a:srgbClr val="000000"/>
                </a:solidFill>
              </a:rPr>
              <a:t>*¼ </a:t>
            </a:r>
            <a:r>
              <a:rPr lang="en" sz="3000">
                <a:solidFill>
                  <a:srgbClr val="008080"/>
                </a:solidFill>
              </a:rPr>
              <a:t>= </a:t>
            </a:r>
            <a:r>
              <a:rPr lang="en" sz="3000">
                <a:solidFill>
                  <a:srgbClr val="000000"/>
                </a:solidFill>
              </a:rPr>
              <a:t>6.75</a:t>
            </a:r>
            <a:r>
              <a:rPr lang="en" sz="3000">
                <a:solidFill>
                  <a:srgbClr val="008080"/>
                </a:solidFill>
              </a:rPr>
              <a:t>	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4 + 2 + ½ + ¼ = 6.75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Let’s look at the fractional part, 0.1</a:t>
            </a:r>
            <a:r>
              <a:rPr lang="en" sz="3000" u="sng">
                <a:solidFill>
                  <a:srgbClr val="008080"/>
                </a:solidFill>
              </a:rPr>
              <a:t>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Write the number ignoring the binary point, then write the place value of the rightmost digit, ¾.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008080"/>
                </a:solidFill>
              </a:rPr>
              <a:t>1 1011.0011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6041550" y="1377500"/>
            <a:ext cx="1629000" cy="5814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br>
              <a:rPr lang="en"/>
            </a:br>
            <a:r>
              <a:rPr lang="en"/>
              <a:t>It’s binary!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008080"/>
                </a:solidFill>
              </a:rPr>
              <a:t>1 1011.0011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1*16+1*8+0*4+1*2 + 1*1 + 3/16 = 27.1875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16 + 8 + 2 + 1 + 3/16 = 27.1875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Let’s look at the fractional part, 0.001</a:t>
            </a:r>
            <a:r>
              <a:rPr lang="en" sz="3000" u="sng">
                <a:solidFill>
                  <a:srgbClr val="008080"/>
                </a:solidFill>
              </a:rPr>
              <a:t>1</a:t>
            </a:r>
            <a:r>
              <a:rPr baseline="-25000" lang="en" sz="3000">
                <a:solidFill>
                  <a:srgbClr val="008080"/>
                </a:solidFill>
              </a:rPr>
              <a:t>2</a:t>
            </a:r>
            <a:endParaRPr baseline="-25000"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8080"/>
                </a:solidFill>
              </a:rPr>
              <a:t>Write the number ignoring the binary point, then write the place value of the rightmost digit, 3/16.</a:t>
            </a:r>
            <a:endParaRPr sz="3000">
              <a:solidFill>
                <a:srgbClr val="008080"/>
              </a:solidFill>
            </a:endParaRPr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9900FF"/>
                </a:solidFill>
              </a:rPr>
              <a:t>1ADC.B3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5"/>
          <p:cNvSpPr/>
          <p:nvPr/>
        </p:nvSpPr>
        <p:spPr>
          <a:xfrm>
            <a:off x="5699550" y="1377500"/>
            <a:ext cx="2430900" cy="5814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16</a:t>
            </a:r>
            <a:br>
              <a:rPr lang="en"/>
            </a:br>
            <a:r>
              <a:rPr lang="en"/>
              <a:t>It’s hexadecimal!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Convert to decimal: </a:t>
            </a:r>
            <a:r>
              <a:rPr lang="en" sz="3000">
                <a:solidFill>
                  <a:srgbClr val="9900FF"/>
                </a:solidFill>
              </a:rPr>
              <a:t>1ADC.B3</a:t>
            </a:r>
            <a:r>
              <a:rPr baseline="-25000" lang="en" sz="3000">
                <a:solidFill>
                  <a:srgbClr val="9900FF"/>
                </a:solidFill>
              </a:rPr>
              <a:t>16</a:t>
            </a:r>
            <a:endParaRPr baseline="-25000"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FF"/>
                </a:solidFill>
              </a:rPr>
              <a:t>1</a:t>
            </a:r>
            <a:r>
              <a:rPr lang="en" sz="3000">
                <a:solidFill>
                  <a:srgbClr val="000000"/>
                </a:solidFill>
              </a:rPr>
              <a:t>*4096 +</a:t>
            </a:r>
            <a:r>
              <a:rPr lang="en" sz="3000">
                <a:solidFill>
                  <a:srgbClr val="9900FF"/>
                </a:solidFill>
              </a:rPr>
              <a:t> 10</a:t>
            </a:r>
            <a:r>
              <a:rPr lang="en" sz="3000">
                <a:solidFill>
                  <a:srgbClr val="000000"/>
                </a:solidFill>
              </a:rPr>
              <a:t>*256 + </a:t>
            </a:r>
            <a:r>
              <a:rPr lang="en" sz="3000">
                <a:solidFill>
                  <a:srgbClr val="9900FF"/>
                </a:solidFill>
              </a:rPr>
              <a:t>13</a:t>
            </a:r>
            <a:r>
              <a:rPr lang="en" sz="3000">
                <a:solidFill>
                  <a:srgbClr val="000000"/>
                </a:solidFill>
              </a:rPr>
              <a:t>*16 + </a:t>
            </a:r>
            <a:r>
              <a:rPr lang="en" sz="3000">
                <a:solidFill>
                  <a:srgbClr val="9900FF"/>
                </a:solidFill>
              </a:rPr>
              <a:t>12</a:t>
            </a:r>
            <a:r>
              <a:rPr lang="en" sz="3000">
                <a:solidFill>
                  <a:srgbClr val="000000"/>
                </a:solidFill>
              </a:rPr>
              <a:t>*1 +</a:t>
            </a:r>
            <a:r>
              <a:rPr lang="en" sz="3000">
                <a:solidFill>
                  <a:srgbClr val="9900FF"/>
                </a:solidFill>
              </a:rPr>
              <a:t> 11</a:t>
            </a:r>
            <a:r>
              <a:rPr lang="en" sz="3000">
                <a:solidFill>
                  <a:srgbClr val="000000"/>
                </a:solidFill>
              </a:rPr>
              <a:t>/16 + </a:t>
            </a:r>
            <a:r>
              <a:rPr lang="en" sz="3000">
                <a:solidFill>
                  <a:srgbClr val="9900FF"/>
                </a:solidFill>
              </a:rPr>
              <a:t>3</a:t>
            </a:r>
            <a:r>
              <a:rPr lang="en" sz="3000">
                <a:solidFill>
                  <a:srgbClr val="000000"/>
                </a:solidFill>
              </a:rPr>
              <a:t>/256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FF"/>
                </a:solidFill>
              </a:rPr>
              <a:t>6876 179/256 = 6876.69921875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FF"/>
                </a:solidFill>
              </a:rPr>
              <a:t>Is this reasonable? </a:t>
            </a:r>
            <a:br>
              <a:rPr lang="en" sz="3000">
                <a:solidFill>
                  <a:srgbClr val="9900FF"/>
                </a:solidFill>
              </a:rPr>
            </a:br>
            <a:r>
              <a:rPr lang="en" sz="3000">
                <a:solidFill>
                  <a:srgbClr val="9900FF"/>
                </a:solidFill>
              </a:rPr>
              <a:t>Number is more than 4096 and less than 65536.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FF"/>
                </a:solidFill>
              </a:rPr>
              <a:t>Whole number portion is even.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FF0000"/>
                </a:solidFill>
              </a:rPr>
              <a:t>Let’s Practice!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Decimal, Binary, Hexadecimal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One way to indicate that a number is binary is to write it with a subscript of 2. For example, 110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a binary number with a decimal value of 6. Similarly, one way to indicate that a number is hexadecimal is to write it with a subscript of 16. For example, 110</a:t>
            </a:r>
            <a:r>
              <a:rPr baseline="-25000" lang="en">
                <a:solidFill>
                  <a:schemeClr val="dk1"/>
                </a:solidFill>
              </a:rPr>
              <a:t>16</a:t>
            </a:r>
            <a:r>
              <a:rPr lang="en">
                <a:solidFill>
                  <a:schemeClr val="dk1"/>
                </a:solidFill>
              </a:rPr>
              <a:t> is a hexadecimal number with a decimal value of 272. Sometimes we do not want to use subscripts. There are other ways to indicate the 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One application for hex is colors. See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video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M&amp;L Test 2: Algebra Applications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Dec, Bin, Hex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09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10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0070C0"/>
                </a:solidFill>
              </a:rPr>
              <a:t>Decimal Number System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sz="1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0070C0"/>
                </a:solidFill>
              </a:rPr>
              <a:t>Base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sz="1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0070C0"/>
                </a:solidFill>
              </a:rPr>
              <a:t>Digits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sz="1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rPr lang="en" sz="3000">
                <a:solidFill>
                  <a:srgbClr val="0070C0"/>
                </a:solidFill>
              </a:rPr>
              <a:t>Let’s build it!</a:t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  </a:t>
            </a:r>
            <a:r>
              <a:rPr lang="en" sz="3000">
                <a:solidFill>
                  <a:srgbClr val="0070C0"/>
                </a:solidFill>
              </a:rPr>
              <a:t>Decimal Place Value</a:t>
            </a:r>
            <a:endParaRPr sz="3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For readability, write in groups of 3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2 456 000   or   0.006 25</a:t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-5290" l="0" r="0" t="5290"/>
          <a:stretch/>
        </p:blipFill>
        <p:spPr>
          <a:xfrm>
            <a:off x="420962" y="1152487"/>
            <a:ext cx="8213965" cy="2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Place Value and Face Value</a:t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Expanded Form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21275" y="4627425"/>
            <a:ext cx="332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2" name="Google Shape;92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What is the largest seven-digit decimal number?</a:t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What is the smallest eight-digit decimal number?</a:t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What is the largest seven-digit decimal number?</a:t>
            </a:r>
            <a:endParaRPr sz="30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9 999 999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</a:rPr>
              <a:t>What is the smallest eight-digit decimal number?</a:t>
            </a:r>
            <a:endParaRPr sz="3000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10 000 000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Number Systems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Binary</a:t>
            </a:r>
            <a:r>
              <a:rPr lang="en" sz="3000">
                <a:solidFill>
                  <a:srgbClr val="008080"/>
                </a:solidFill>
              </a:rPr>
              <a:t> Number System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Base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Digits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Let’s build it!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One way to indicate that a number is binary is to write it with a subscript of 2. For example, 110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is a binary number.</a:t>
            </a:r>
            <a:endParaRPr sz="3700">
              <a:solidFill>
                <a:srgbClr val="008080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