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9296400" cy="7010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66134" y="0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amtasia.cvtc.edu/WDcamtasia/mblomquist/Unit_6_-_Converting_from_decimal_to_hexadecimal_-_20150618_114423_10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2CQOgtf5pTA5wSAin_HHJ2tzHp2L6mlIczh_4folZr0/edit?usp=sharin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amtasia.cvtc.edu/WDcamtasia/mblomquist/Unit_6_-_Converting_to_decimal_from_binary_-_20150618_113251_10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2CQOgtf5pTA5wSAin_HHJ2tzHp2L6mlIczh_4folZr0/edit?usp=sharing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amtasia.cvtc.edu/WDcamtasia/mblomquist/Unit_6_-_Convert_between_binary_and_hex_-_20150618_143305_10.html" TargetMode="External"/><Relationship Id="rId3" Type="http://schemas.openxmlformats.org/officeDocument/2006/relationships/hyperlink" Target="https://www.youtube.com/watch?v=jVPT2Lwelko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QJmSps4iewQ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2CQOgtf5pTA5wSAin_HHJ2tzHp2L6mlIczh_4folZr0/edit?usp=sharing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amtasia.cvtc.edu/WDcamtasia/mblomquist/Unit_6_-_Converting_to_decimal_from_binary_-_20150618_113251_10.html" TargetMode="External"/><Relationship Id="rId3" Type="http://schemas.openxmlformats.org/officeDocument/2006/relationships/hyperlink" Target="https://www.youtube.com/watch?v=oG2LwcRK6Ds&amp;feature=youtu.be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2CQOgtf5pTA5wSAin_HHJ2tzHp2L6mlIczh_4folZr0/edit?usp=sharin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amtasia.cvtc.edu/WDcamtasia/mblomquist/Unit_6_-_Converting_from_decimal_to_hexadecimal_-_20150618_114423_10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2CQOgtf5pTA5wSAin_HHJ2tzHp2L6mlIczh_4folZr0/edit?usp=sharing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2NHC4gPoX_Q&amp;feature=youtu.b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ce409f889_1_51:notes"/>
          <p:cNvSpPr/>
          <p:nvPr>
            <p:ph idx="2" type="sldImg"/>
          </p:nvPr>
        </p:nvSpPr>
        <p:spPr>
          <a:xfrm>
            <a:off x="516873" y="525780"/>
            <a:ext cx="82635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ce409f889_1_51:notes"/>
          <p:cNvSpPr txBox="1"/>
          <p:nvPr>
            <p:ph idx="1" type="body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4m 17s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https://camtasia.cvtc.edu/WDcamtasia/mblomquist/Unit_6_-_Converting_from_decimal_to_hexadecimal_-_20150618_114423_10.html</a:t>
            </a:r>
            <a:r>
              <a:rPr lang="en-US"/>
              <a:t> </a:t>
            </a:r>
            <a:endParaRPr/>
          </a:p>
        </p:txBody>
      </p:sp>
      <p:sp>
        <p:nvSpPr>
          <p:cNvPr id="126" name="Google Shape;126;p10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92d2c4c5_0_12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g7e92d2c4c5_0_12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https://docs.google.com/document/d/12CQOgtf5pTA5wSAin_HHJ2tzHp2L6mlIczh_4folZr0/edit?usp=sharing</a:t>
            </a:r>
            <a:r>
              <a:rPr lang="en-US"/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7e92d2c4c5_0_12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11m 0s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https://camtasia.cvtc.edu/WDcamtasia/mblomquist/Unit_6_-_Converting_to_decimal_from_binary_-_20150618_113251_10.html</a:t>
            </a:r>
            <a:r>
              <a:rPr lang="en-US"/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you recognize 0.625 as ⅝?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⅝ = ½ + ⅛ </a:t>
            </a:r>
            <a:endParaRPr/>
          </a:p>
        </p:txBody>
      </p:sp>
      <p:sp>
        <p:nvSpPr>
          <p:cNvPr id="151" name="Google Shape;151;p9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Decimal to Binary. Tackle the 7, tackle the 0.45, then put them together.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e92d2c4c5_0_18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g7e92d2c4c5_0_18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https://docs.google.com/document/d/12CQOgtf5pTA5wSAin_HHJ2tzHp2L6mlIczh_4folZr0/edit?usp=sharing</a:t>
            </a:r>
            <a:r>
              <a:rPr lang="en-US"/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7e92d2c4c5_0_18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4m 48s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https://camtasia.cvtc.edu/WDcamtasia/mblomquist/Unit_6_-_Convert_between_binary_and_hex_-_20150618_143305_10.html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https://www.youtube.com/watch?v=jVPT2Lwelko</a:t>
            </a:r>
            <a:r>
              <a:rPr lang="en-US"/>
              <a:t> </a:t>
            </a:r>
            <a:endParaRPr/>
          </a:p>
        </p:txBody>
      </p:sp>
      <p:sp>
        <p:nvSpPr>
          <p:cNvPr id="172" name="Google Shape;172;p12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https://www.youtube.com/watch?v=QJmSps4iewQ</a:t>
            </a:r>
            <a:r>
              <a:rPr lang="en-US"/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https://docs.google.com/document/d/12CQOgtf5pTA5wSAin_HHJ2tzHp2L6mlIczh_4folZr0/edit?usp=sharing</a:t>
            </a:r>
            <a:r>
              <a:rPr lang="en-US"/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d86fa8eb_1_0:notes"/>
          <p:cNvSpPr/>
          <p:nvPr>
            <p:ph idx="2" type="sldImg"/>
          </p:nvPr>
        </p:nvSpPr>
        <p:spPr>
          <a:xfrm>
            <a:off x="516873" y="525780"/>
            <a:ext cx="82635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cd86fa8eb_1_0:notes"/>
          <p:cNvSpPr txBox="1"/>
          <p:nvPr>
            <p:ph idx="1" type="body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Review: Decimal, Binary, Hexadecimal: Face Value and Place Value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Preview: Divide (whole numbers) or Multiply (fractions) Method   or   Cash Payment Method</a:t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d86fa8eb_1_57:notes"/>
          <p:cNvSpPr/>
          <p:nvPr>
            <p:ph idx="2" type="sldImg"/>
          </p:nvPr>
        </p:nvSpPr>
        <p:spPr>
          <a:xfrm>
            <a:off x="516873" y="525780"/>
            <a:ext cx="82635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d86fa8eb_1_57:notes"/>
          <p:cNvSpPr txBox="1"/>
          <p:nvPr>
            <p:ph idx="1" type="body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ce409f889_1_152:notes"/>
          <p:cNvSpPr/>
          <p:nvPr>
            <p:ph idx="2" type="sldImg"/>
          </p:nvPr>
        </p:nvSpPr>
        <p:spPr>
          <a:xfrm>
            <a:off x="516873" y="525780"/>
            <a:ext cx="82635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ce409f889_1_152:notes"/>
          <p:cNvSpPr txBox="1"/>
          <p:nvPr>
            <p:ph idx="1" type="body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e409f889_1_101:notes"/>
          <p:cNvSpPr/>
          <p:nvPr>
            <p:ph idx="2" type="sldImg"/>
          </p:nvPr>
        </p:nvSpPr>
        <p:spPr>
          <a:xfrm>
            <a:off x="516873" y="525780"/>
            <a:ext cx="82635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e409f889_1_101:notes"/>
          <p:cNvSpPr txBox="1"/>
          <p:nvPr>
            <p:ph idx="1" type="body"/>
          </p:nvPr>
        </p:nvSpPr>
        <p:spPr>
          <a:xfrm>
            <a:off x="929640" y="3329940"/>
            <a:ext cx="7437000" cy="31548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https://camtasia.cvtc.edu/WDcamtasia/mblomquist/Unit_6_-_Converting_to_decimal_from_binary_-_20150618_113251_10.html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https://www.youtube.com/watch?v=oG2LwcRK6Ds&amp;feature=youtu.be</a:t>
            </a:r>
            <a:r>
              <a:rPr lang="en-US"/>
              <a:t> </a:t>
            </a:r>
            <a:r>
              <a:rPr lang="en-US"/>
              <a:t>or Subtraction: 43-32=11, 11-8=3, 3-2=1, 1-1=0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92d2c4c5_0_0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g7e92d2c4c5_0_0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https://docs.google.com/document/d/12CQOgtf5pTA5wSAin_HHJ2tzHp2L6mlIczh_4folZr0/edit?usp=sharing</a:t>
            </a:r>
            <a:r>
              <a:rPr lang="en-US"/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7e92d2c4c5_0_0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https://camtasia.cvtc.edu/WDcamtasia/mblomquist/Unit_6_-_Converting_from_decimal_to_hexadecimal_-_20150618_114423_10.html</a:t>
            </a:r>
            <a:r>
              <a:rPr lang="en-US"/>
              <a:t> or Subtraction: 43-16-16=11, 11-11=0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#1 and Method #2 or Subtraction:</a:t>
            </a:r>
            <a:r>
              <a:rPr lang="en-US"/>
              <a:t> 5783-4096= ...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92d2c4c5_0_6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g7e92d2c4c5_0_6:notes"/>
          <p:cNvSpPr txBox="1"/>
          <p:nvPr>
            <p:ph idx="1" type="body"/>
          </p:nvPr>
        </p:nvSpPr>
        <p:spPr>
          <a:xfrm>
            <a:off x="930063" y="3330180"/>
            <a:ext cx="74364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https://docs.google.com/document/d/12CQOgtf5pTA5wSAin_HHJ2tzHp2L6mlIczh_4folZr0/edit?usp=sharing</a:t>
            </a:r>
            <a:r>
              <a:rPr lang="en-US"/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7e92d2c4c5_0_6:notes"/>
          <p:cNvSpPr txBox="1"/>
          <p:nvPr>
            <p:ph idx="12" type="sldNum"/>
          </p:nvPr>
        </p:nvSpPr>
        <p:spPr>
          <a:xfrm>
            <a:off x="5266134" y="6659162"/>
            <a:ext cx="4028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2311400" y="527050"/>
            <a:ext cx="46737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930063" y="3330180"/>
            <a:ext cx="7436277" cy="31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https://www.youtube.com/watch?v=2NHC4gPoX_Q&amp;feature=youtu.be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 txBox="1"/>
          <p:nvPr>
            <p:ph idx="12" type="sldNum"/>
          </p:nvPr>
        </p:nvSpPr>
        <p:spPr>
          <a:xfrm>
            <a:off x="5266134" y="6659162"/>
            <a:ext cx="4028159" cy="35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amtasia.cvtc.edu/WDcamtasia/mblomquist/Unit_6_-_Converting_from_decimal_to_hexadecimal_-_20150618_114423_10.html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amtasia.cvtc.edu/WDcamtasia/mblomquist/Unit_6_-_Converting_to_decimal_from_binary_-_20150618_113251_10.html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amtasia.cvtc.edu/WDcamtasia/mblomquist/Unit_6_-_Convert_between_binary_and_hex_-_20150618_143305_10.html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youtube.com/watch?v=jVPT2Lwelko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QJmSps4iewQ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amtasia.cvtc.edu/WDcamtasia/mblomquist/Unit_6_-_Converting_from_decimal_to_hexadecimal_-_20150618_114423_10.html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2NHC4gPoX_Q&amp;feature=youtu.be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&amp; Logic!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Decimal to Any Base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------------ 16</a:t>
            </a:r>
            <a:endParaRPr b="0" baseline="-2500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932425" y="4615200"/>
            <a:ext cx="3193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Go to 4m 17s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Number Systems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Let’s practice now!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0.35</a:t>
            </a:r>
            <a:r>
              <a:rPr baseline="-25000" lang="en-US"/>
              <a:t>10</a:t>
            </a:r>
            <a:r>
              <a:rPr lang="en-US"/>
              <a:t> = _____ </a:t>
            </a:r>
            <a:r>
              <a:rPr baseline="-25000" lang="en-US"/>
              <a:t>16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0.375</a:t>
            </a:r>
            <a:r>
              <a:rPr baseline="-25000" lang="en-US"/>
              <a:t>10</a:t>
            </a:r>
            <a:r>
              <a:rPr lang="en-US"/>
              <a:t> = _____ </a:t>
            </a:r>
            <a:r>
              <a:rPr baseline="-25000" lang="en-US"/>
              <a:t>16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Decimal to Any Base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------------ 2</a:t>
            </a:r>
            <a:endParaRPr b="0" baseline="-2500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932425" y="4615200"/>
            <a:ext cx="3193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Go to 11m 0s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Decimal to Any Base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0.625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------------ 2</a:t>
            </a:r>
            <a:endParaRPr b="0" baseline="-2500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Decimal to Any Base</a:t>
            </a:r>
            <a:endParaRPr b="1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7.45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------------ 2</a:t>
            </a:r>
            <a:endParaRPr b="0" baseline="-2500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Number Systems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Let’s practice now!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44.9</a:t>
            </a:r>
            <a:r>
              <a:rPr baseline="-25000" lang="en-US"/>
              <a:t>10</a:t>
            </a:r>
            <a:r>
              <a:rPr lang="en-US"/>
              <a:t> = _____ </a:t>
            </a:r>
            <a:r>
              <a:rPr baseline="-25000" lang="en-US"/>
              <a:t>16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37.1</a:t>
            </a:r>
            <a:r>
              <a:rPr baseline="-25000" lang="en-US"/>
              <a:t>10</a:t>
            </a:r>
            <a:r>
              <a:rPr lang="en-US"/>
              <a:t> = _____ </a:t>
            </a:r>
            <a:r>
              <a:rPr baseline="-25000" lang="en-US"/>
              <a:t>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Binary to Hexadecimal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101 0110 0110.0100 11</a:t>
            </a:r>
            <a:r>
              <a:rPr b="0" i="0" lang="en-US" sz="30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------------ 16</a:t>
            </a:r>
            <a:endParaRPr b="0" baseline="-2500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932425" y="4615200"/>
            <a:ext cx="3193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Go to 4m 48s                                           OR</a:t>
            </a:r>
            <a:endParaRPr/>
          </a:p>
        </p:txBody>
      </p:sp>
      <p:pic>
        <p:nvPicPr>
          <p:cNvPr id="178" name="Google Shape;178;p29">
            <a:hlinkClick r:id="rId5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7979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Hexadecimal to Binary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6F.3D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0" i="0" lang="en-US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------------ 2</a:t>
            </a:r>
            <a:endParaRPr b="0" baseline="-2500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Number Systems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457200" y="127499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Let’s practice now!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100 1110.101</a:t>
            </a:r>
            <a:r>
              <a:rPr baseline="-25000" lang="en-US"/>
              <a:t>2</a:t>
            </a:r>
            <a:r>
              <a:rPr lang="en-US"/>
              <a:t> = _____ </a:t>
            </a:r>
            <a:r>
              <a:rPr baseline="-25000" lang="en-US"/>
              <a:t>16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4B7</a:t>
            </a:r>
            <a:r>
              <a:rPr baseline="-25000" lang="en-US"/>
              <a:t>16</a:t>
            </a:r>
            <a:r>
              <a:rPr lang="en-US"/>
              <a:t> = _____ </a:t>
            </a:r>
            <a:r>
              <a:rPr baseline="-25000" lang="en-US"/>
              <a:t>2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9E.6</a:t>
            </a:r>
            <a:r>
              <a:rPr baseline="-25000" lang="en-US"/>
              <a:t>16</a:t>
            </a:r>
            <a:r>
              <a:rPr lang="en-US"/>
              <a:t> = _____ </a:t>
            </a:r>
            <a:r>
              <a:rPr baseline="-25000" lang="en-US"/>
              <a:t>2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-25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Converting from decimal to any base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Converting from binary to hexadecimal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Converting from hexadecimal to binary	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Review: What did we do in class last time?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Preview: How would you explain how to convert from decimal </a:t>
            </a:r>
            <a:r>
              <a:rPr lang="en-US" sz="2400"/>
              <a:t>(Base 10)</a:t>
            </a:r>
            <a:r>
              <a:rPr lang="en-US"/>
              <a:t> to binary </a:t>
            </a:r>
            <a:r>
              <a:rPr lang="en-US" sz="2400"/>
              <a:t>(Base 2)</a:t>
            </a:r>
            <a:r>
              <a:rPr lang="en-US"/>
              <a:t> or hexadecimal </a:t>
            </a:r>
            <a:r>
              <a:rPr lang="en-US" sz="2400"/>
              <a:t>(Base 16)</a:t>
            </a:r>
            <a:r>
              <a:rPr lang="en-US"/>
              <a:t>?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Do: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Dec to Bin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Dec to Hex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Bin ↔ Hex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Crash Course 11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Crash Course 12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CVTC is a great day!</a:t>
            </a:r>
            <a:endParaRPr/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Number Systems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8080"/>
                </a:solidFill>
              </a:rPr>
              <a:t>Competency: </a:t>
            </a:r>
            <a:br>
              <a:rPr lang="en-US" sz="3000">
                <a:solidFill>
                  <a:srgbClr val="008080"/>
                </a:solidFill>
              </a:rPr>
            </a:br>
            <a:r>
              <a:rPr lang="en-US" sz="3000">
                <a:solidFill>
                  <a:srgbClr val="008080"/>
                </a:solidFill>
              </a:rPr>
              <a:t>Convert between place value numbers systems</a:t>
            </a:r>
            <a:endParaRPr sz="3000">
              <a:solidFill>
                <a:srgbClr val="008080"/>
              </a:solidFill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Converting from decimal to any base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Converting from binary to hexadecimal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Converting from hexadecimal to binary</a:t>
            </a:r>
            <a:r>
              <a:rPr lang="en-US" sz="3000">
                <a:solidFill>
                  <a:srgbClr val="000000"/>
                </a:solidFill>
              </a:rPr>
              <a:t>				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Decimal to Any Base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------------ 2</a:t>
            </a:r>
            <a:endParaRPr b="0" baseline="-2500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Number Systems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Let’s practice now!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57</a:t>
            </a:r>
            <a:r>
              <a:rPr baseline="-25000" lang="en-US"/>
              <a:t>10</a:t>
            </a:r>
            <a:r>
              <a:rPr lang="en-US"/>
              <a:t> = _____ </a:t>
            </a:r>
            <a:r>
              <a:rPr baseline="-25000" lang="en-US"/>
              <a:t>2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476</a:t>
            </a:r>
            <a:r>
              <a:rPr baseline="-25000" lang="en-US"/>
              <a:t>10</a:t>
            </a:r>
            <a:r>
              <a:rPr lang="en-US"/>
              <a:t> = _____ </a:t>
            </a:r>
            <a:r>
              <a:rPr baseline="-25000" lang="en-US"/>
              <a:t>2</a:t>
            </a:r>
            <a:endParaRPr baseline="-2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Decimal to Any Base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------------ 16</a:t>
            </a:r>
            <a:endParaRPr b="0" baseline="-2500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Decimal to Any Base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5783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------------ 16</a:t>
            </a:r>
            <a:endParaRPr b="0" baseline="-2500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Number Systems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Let’s practice now!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1453</a:t>
            </a:r>
            <a:r>
              <a:rPr baseline="-25000" lang="en-US"/>
              <a:t>10</a:t>
            </a:r>
            <a:r>
              <a:rPr lang="en-US"/>
              <a:t> = _____ </a:t>
            </a:r>
            <a:r>
              <a:rPr baseline="-25000" lang="en-US"/>
              <a:t>16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2314</a:t>
            </a:r>
            <a:r>
              <a:rPr baseline="-25000" lang="en-US"/>
              <a:t>10</a:t>
            </a:r>
            <a:r>
              <a:rPr lang="en-US"/>
              <a:t> = _____ </a:t>
            </a:r>
            <a:r>
              <a:rPr baseline="-25000" lang="en-US"/>
              <a:t>16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30066"/>
                </a:solidFill>
              </a:rPr>
              <a:t>Decimal to Any Base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0.53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------------ 16</a:t>
            </a:r>
            <a:endParaRPr b="0" baseline="-2500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