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F89213-17C5-40E9-995A-2329B1818367}">
  <a:tblStyle styleId="{C0F89213-17C5-40E9-995A-2329B181836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628" cy="464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183" y="0"/>
            <a:ext cx="3037628" cy="464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359" y="4416108"/>
            <a:ext cx="5607684" cy="41824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0627"/>
            <a:ext cx="3037628" cy="464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hj__t1afngo&amp;feature=youtu.b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e73cc664_0_51:notes"/>
          <p:cNvSpPr/>
          <p:nvPr>
            <p:ph idx="2" type="sldImg"/>
          </p:nvPr>
        </p:nvSpPr>
        <p:spPr>
          <a:xfrm>
            <a:off x="389773" y="697230"/>
            <a:ext cx="6231600" cy="34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e73cc664_0_5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eb20d128f_1_6:notes"/>
          <p:cNvSpPr/>
          <p:nvPr>
            <p:ph idx="2" type="sldImg"/>
          </p:nvPr>
        </p:nvSpPr>
        <p:spPr>
          <a:xfrm>
            <a:off x="1743023" y="698914"/>
            <a:ext cx="3524400" cy="34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g7eb20d128f_1_6:notes"/>
          <p:cNvSpPr txBox="1"/>
          <p:nvPr>
            <p:ph idx="1" type="body"/>
          </p:nvPr>
        </p:nvSpPr>
        <p:spPr>
          <a:xfrm>
            <a:off x="701359" y="4416108"/>
            <a:ext cx="56079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eb20d128f_1_6:notes"/>
          <p:cNvSpPr txBox="1"/>
          <p:nvPr>
            <p:ph idx="12" type="sldNum"/>
          </p:nvPr>
        </p:nvSpPr>
        <p:spPr>
          <a:xfrm>
            <a:off x="3971183" y="8830627"/>
            <a:ext cx="3037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701359" y="4416108"/>
            <a:ext cx="5607684" cy="418242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cf10edd29_5_0:notes"/>
          <p:cNvSpPr/>
          <p:nvPr>
            <p:ph idx="2" type="sldImg"/>
          </p:nvPr>
        </p:nvSpPr>
        <p:spPr>
          <a:xfrm>
            <a:off x="1743023" y="698914"/>
            <a:ext cx="3524400" cy="34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g4cf10edd29_5_0:notes"/>
          <p:cNvSpPr txBox="1"/>
          <p:nvPr>
            <p:ph idx="1" type="body"/>
          </p:nvPr>
        </p:nvSpPr>
        <p:spPr>
          <a:xfrm>
            <a:off x="701359" y="4416108"/>
            <a:ext cx="56079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4cf10edd29_5_0:notes"/>
          <p:cNvSpPr txBox="1"/>
          <p:nvPr>
            <p:ph idx="12" type="sldNum"/>
          </p:nvPr>
        </p:nvSpPr>
        <p:spPr>
          <a:xfrm>
            <a:off x="3971183" y="8830627"/>
            <a:ext cx="3037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d7bd38a1_0_0:notes"/>
          <p:cNvSpPr/>
          <p:nvPr>
            <p:ph idx="2" type="sldImg"/>
          </p:nvPr>
        </p:nvSpPr>
        <p:spPr>
          <a:xfrm>
            <a:off x="389773" y="697230"/>
            <a:ext cx="6231600" cy="34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d7bd38a1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d7bd38a1_0_57:notes"/>
          <p:cNvSpPr/>
          <p:nvPr>
            <p:ph idx="2" type="sldImg"/>
          </p:nvPr>
        </p:nvSpPr>
        <p:spPr>
          <a:xfrm>
            <a:off x="389773" y="697230"/>
            <a:ext cx="6231600" cy="34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d7bd38a1_0_5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e73cc664_0_107:notes"/>
          <p:cNvSpPr/>
          <p:nvPr>
            <p:ph idx="2" type="sldImg"/>
          </p:nvPr>
        </p:nvSpPr>
        <p:spPr>
          <a:xfrm>
            <a:off x="389773" y="697230"/>
            <a:ext cx="6231600" cy="34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e73cc664_0_10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701359" y="4416108"/>
            <a:ext cx="5607684" cy="418242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Review: Convert from Decimal to Binary and to Hex, Convert between Binary and Hex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Preview: Place Value </a:t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701359" y="4416108"/>
            <a:ext cx="5607684" cy="418242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701359" y="4416108"/>
            <a:ext cx="5607684" cy="418242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01359" y="4416108"/>
            <a:ext cx="5607684" cy="418242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0+0 = 0    0+1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1+0 = 1    1+1 = 10</a:t>
            </a:r>
            <a:endParaRPr/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701359" y="4416108"/>
            <a:ext cx="5607684" cy="418242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https://www.youtube.com/watch?v=hj__t1afngo&amp;feature=youtu.be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b20d128f_1_0:notes"/>
          <p:cNvSpPr/>
          <p:nvPr>
            <p:ph idx="2" type="sldImg"/>
          </p:nvPr>
        </p:nvSpPr>
        <p:spPr>
          <a:xfrm>
            <a:off x="1743023" y="698914"/>
            <a:ext cx="3524400" cy="34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g7eb20d128f_1_0:notes"/>
          <p:cNvSpPr txBox="1"/>
          <p:nvPr>
            <p:ph idx="1" type="body"/>
          </p:nvPr>
        </p:nvSpPr>
        <p:spPr>
          <a:xfrm>
            <a:off x="701359" y="4416108"/>
            <a:ext cx="56079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eb20d128f_1_0:notes"/>
          <p:cNvSpPr txBox="1"/>
          <p:nvPr>
            <p:ph idx="12" type="sldNum"/>
          </p:nvPr>
        </p:nvSpPr>
        <p:spPr>
          <a:xfrm>
            <a:off x="3971183" y="8830627"/>
            <a:ext cx="3037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701359" y="4416108"/>
            <a:ext cx="5607684" cy="418242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:notes"/>
          <p:cNvSpPr txBox="1"/>
          <p:nvPr>
            <p:ph idx="12" type="sldNum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701359" y="4416108"/>
            <a:ext cx="5607684" cy="418242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:notes"/>
          <p:cNvSpPr txBox="1"/>
          <p:nvPr>
            <p:ph idx="12" type="sldNum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vtc.instructuremedia.com/embed/a448ea11-48d3-4082-b8e7-446ca8f3e89f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cvtc.instructuremedia.com/embed/6a2700d5-2c65-4e64-8824-e1705390026e" TargetMode="External"/><Relationship Id="rId6" Type="http://schemas.openxmlformats.org/officeDocument/2006/relationships/hyperlink" Target="https://cvtc.instructuremedia.com/embed/e209c284-a9b8-4d57-aa17-c362f87362d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vtc.instructuremedia.com/embed/404188e9-6fbb-4363-8d9c-9e4ca5e29ae4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cvtc.instructuremedia.com/embed/4869ba39-608f-4542-872e-981c4af9167c" TargetMode="External"/><Relationship Id="rId6" Type="http://schemas.openxmlformats.org/officeDocument/2006/relationships/hyperlink" Target="https://cvtc.instructuremedia.com/embed/ec024212-c45c-4000-9219-8ebf06bbe22f" TargetMode="External"/><Relationship Id="rId7" Type="http://schemas.openxmlformats.org/officeDocument/2006/relationships/hyperlink" Target="https://cvtc.instructuremedia.com/embed/257b9657-7816-46a4-aaff-322178cb25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vtc.instructuremedia.com/embed/efbf9737-1775-4305-af6a-6e3c4d076ec6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cvtc.instructuremedia.com/embed/f5897cd2-26c8-48c2-929a-c97253a0d686" TargetMode="External"/><Relationship Id="rId6" Type="http://schemas.openxmlformats.org/officeDocument/2006/relationships/hyperlink" Target="https://cvtc.instructuremedia.com/embed/d02d6c44-11bd-4648-ab61-c31ee097e039" TargetMode="External"/><Relationship Id="rId7" Type="http://schemas.openxmlformats.org/officeDocument/2006/relationships/hyperlink" Target="https://cvtc.instructuremedia.com/embed/82a374b0-bc91-4f97-849a-d4ac5abc3d6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&amp; Logic!</a:t>
            </a:r>
            <a:endParaRPr/>
          </a:p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Number Systems Arithm</a:t>
            </a:r>
            <a:r>
              <a:rPr lang="en-US">
                <a:solidFill>
                  <a:srgbClr val="330066"/>
                </a:solidFill>
              </a:rPr>
              <a:t>etic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practice now!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DE4</a:t>
            </a:r>
            <a:r>
              <a:rPr baseline="-25000" lang="en-US"/>
              <a:t>16</a:t>
            </a:r>
            <a:r>
              <a:rPr lang="en-US"/>
              <a:t> + FA4</a:t>
            </a:r>
            <a:r>
              <a:rPr baseline="-25000" lang="en-US"/>
              <a:t>16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A61.128</a:t>
            </a:r>
            <a:r>
              <a:rPr baseline="-25000" lang="en-US"/>
              <a:t>16</a:t>
            </a:r>
            <a:r>
              <a:rPr lang="en-US"/>
              <a:t> － 77.B</a:t>
            </a:r>
            <a:r>
              <a:rPr baseline="-25000" lang="en-US"/>
              <a:t>16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Number Systems Arithmetic</a:t>
            </a:r>
            <a:endParaRPr b="1" i="0" sz="3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Binary Multiplication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101 * 11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10.1 * 1.1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Hexadecimal Multiplication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8A.14 * 2.1</a:t>
            </a:r>
            <a:endParaRPr/>
          </a:p>
        </p:txBody>
      </p:sp>
      <p:pic>
        <p:nvPicPr>
          <p:cNvPr id="196" name="Google Shape;196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7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979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7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75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Number Systems Arithm</a:t>
            </a:r>
            <a:r>
              <a:rPr lang="en-US">
                <a:solidFill>
                  <a:srgbClr val="330066"/>
                </a:solidFill>
              </a:rPr>
              <a:t>etic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practice now!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100.01</a:t>
            </a:r>
            <a:r>
              <a:rPr baseline="-25000" lang="en-US"/>
              <a:t>2</a:t>
            </a:r>
            <a:r>
              <a:rPr lang="en-US"/>
              <a:t> * 1.01</a:t>
            </a:r>
            <a:r>
              <a:rPr baseline="-25000" lang="en-US"/>
              <a:t>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456.7</a:t>
            </a:r>
            <a:r>
              <a:rPr baseline="-25000" lang="en-US"/>
              <a:t>16</a:t>
            </a:r>
            <a:r>
              <a:rPr lang="en-US"/>
              <a:t> * 1.2</a:t>
            </a:r>
            <a:r>
              <a:rPr baseline="-25000" lang="en-US"/>
              <a:t>16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lang="en-US" sz="3000">
                <a:solidFill>
                  <a:schemeClr val="dk1"/>
                </a:solidFill>
              </a:rPr>
              <a:t>Binary Addition</a:t>
            </a:r>
            <a:endParaRPr sz="3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lang="en-US" sz="3000">
                <a:solidFill>
                  <a:schemeClr val="dk1"/>
                </a:solidFill>
              </a:rPr>
              <a:t>Hexadecimal Addition</a:t>
            </a:r>
            <a:endParaRPr sz="3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lang="en-US" sz="3000">
                <a:solidFill>
                  <a:schemeClr val="dk1"/>
                </a:solidFill>
              </a:rPr>
              <a:t>Multiplication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12" name="Google Shape;21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Do: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Dec to Bin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Dec to Hex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Bin ↔ Hex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Arithmetic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Crash Course 11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Crash Course 12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CVTC is a great day!</a:t>
            </a:r>
            <a:endParaRPr/>
          </a:p>
        </p:txBody>
      </p:sp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lang="en-US"/>
              <a:t>Preview: What does it mean to carry or borrow in arithmetic?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Systems Arithmetic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>
                <a:solidFill>
                  <a:srgbClr val="008080"/>
                </a:solidFill>
              </a:rPr>
              <a:t>Competency:</a:t>
            </a:r>
            <a:r>
              <a:rPr b="0" i="0" lang="en-US" sz="3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3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Apply number systems to problem solving</a:t>
            </a:r>
            <a:endParaRPr>
              <a:solidFill>
                <a:srgbClr val="008080"/>
              </a:solidFill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Addition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 Addition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  <a:p>
            <a:pPr indent="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Number Systems Arithmetic</a:t>
            </a:r>
            <a:endParaRPr b="1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The binary number system is base 2.  </a:t>
            </a:r>
            <a:endParaRPr>
              <a:solidFill>
                <a:srgbClr val="008080"/>
              </a:solidFill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It has 2 digits, 0 and 1.</a:t>
            </a:r>
            <a:endParaRPr b="0" i="0" sz="3000" u="none" cap="none" strike="noStrik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>
                <a:solidFill>
                  <a:srgbClr val="008080"/>
                </a:solidFill>
              </a:rPr>
              <a:t>Binary </a:t>
            </a:r>
            <a:r>
              <a:rPr lang="en-US">
                <a:solidFill>
                  <a:srgbClr val="008080"/>
                </a:solidFill>
              </a:rPr>
              <a:t>Place Value</a:t>
            </a:r>
            <a:endParaRPr>
              <a:solidFill>
                <a:srgbClr val="008080"/>
              </a:solidFill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30"/>
          <p:cNvGraphicFramePr/>
          <p:nvPr/>
        </p:nvGraphicFramePr>
        <p:xfrm>
          <a:off x="457187" y="34712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{C0F89213-17C5-40E9-995A-2329B1818367}</a:tableStyleId>
              </a:tblPr>
              <a:tblGrid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  <a:gridCol w="63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8080"/>
                          </a:solidFill>
                        </a:rPr>
                        <a:t>512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256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128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64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32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16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8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4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1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1/2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1/4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1/8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9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8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7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6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5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4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3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1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0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-1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-2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baseline="30000" lang="en-US" sz="1800">
                          <a:solidFill>
                            <a:srgbClr val="008080"/>
                          </a:solidFill>
                        </a:rPr>
                        <a:t>-3</a:t>
                      </a:r>
                      <a:endParaRPr sz="1800">
                        <a:solidFill>
                          <a:srgbClr val="008080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36" name="Google Shape;136;p30"/>
          <p:cNvSpPr/>
          <p:nvPr/>
        </p:nvSpPr>
        <p:spPr>
          <a:xfrm>
            <a:off x="6705600" y="3854053"/>
            <a:ext cx="152400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Number Systems Arithmetic</a:t>
            </a:r>
            <a:endParaRPr b="1" i="0" sz="3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31"/>
          <p:cNvGraphicFramePr/>
          <p:nvPr/>
        </p:nvGraphicFramePr>
        <p:xfrm>
          <a:off x="14478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{C0F89213-17C5-40E9-995A-2329B1818367}</a:tableStyleId>
              </a:tblPr>
              <a:tblGrid>
                <a:gridCol w="2032000"/>
                <a:gridCol w="2032000"/>
                <a:gridCol w="2032000"/>
              </a:tblGrid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+</a:t>
                      </a:r>
                      <a:endParaRPr sz="3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</a:t>
                      </a:r>
                      <a:endParaRPr sz="3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1</a:t>
                      </a:r>
                      <a:endParaRPr sz="3600"/>
                    </a:p>
                  </a:txBody>
                  <a:tcPr marT="34300" marB="34300" marR="91450" marL="91450"/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</a:t>
                      </a:r>
                      <a:endParaRPr sz="3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0</a:t>
                      </a:r>
                      <a:endParaRPr sz="3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1</a:t>
                      </a:r>
                      <a:endParaRPr sz="3600"/>
                    </a:p>
                  </a:txBody>
                  <a:tcPr marT="34300" marB="34300" marR="91450" marL="91450"/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1</a:t>
                      </a:r>
                      <a:endParaRPr sz="3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1</a:t>
                      </a:r>
                      <a:endParaRPr sz="36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10</a:t>
                      </a:r>
                      <a:endParaRPr sz="36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Number Systems Arithmetic</a:t>
            </a:r>
            <a:endParaRPr b="1" i="0" sz="3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Binary Addition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1011 + 100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1011 － 101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101 1011 + 1 1100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10.1001 11 － 1.1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2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75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2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90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2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05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Number Systems Arithm</a:t>
            </a:r>
            <a:r>
              <a:rPr lang="en-US">
                <a:solidFill>
                  <a:srgbClr val="330066"/>
                </a:solidFill>
              </a:rPr>
              <a:t>etic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practice now!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1 1011</a:t>
            </a:r>
            <a:r>
              <a:rPr baseline="-25000" lang="en-US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+ 101</a:t>
            </a:r>
            <a:r>
              <a:rPr baseline="-25000" lang="en-US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	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1110.1001</a:t>
            </a:r>
            <a:r>
              <a:rPr baseline="-25000" lang="en-US">
                <a:solidFill>
                  <a:srgbClr val="000000"/>
                </a:solidFill>
              </a:rPr>
              <a:t>2</a:t>
            </a:r>
            <a:r>
              <a:rPr lang="en-US"/>
              <a:t>－</a:t>
            </a:r>
            <a:r>
              <a:rPr lang="en-US">
                <a:solidFill>
                  <a:srgbClr val="000000"/>
                </a:solidFill>
              </a:rPr>
              <a:t> 1.1</a:t>
            </a:r>
            <a:r>
              <a:rPr baseline="-25000" lang="en-US">
                <a:solidFill>
                  <a:srgbClr val="000000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Number Systems Arithmetic</a:t>
            </a:r>
            <a:endParaRPr b="1" i="0" sz="3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304800" y="1257300"/>
            <a:ext cx="85140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The hexadecimal number system is base 16. 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It has 16 digits, 0</a:t>
            </a:r>
            <a:r>
              <a:rPr lang="en-US">
                <a:solidFill>
                  <a:srgbClr val="7030A0"/>
                </a:solidFill>
              </a:rPr>
              <a:t> 1 2 3 4 5 6 7 8 9 A B C D E F</a:t>
            </a:r>
            <a:r>
              <a:rPr b="0" i="0" lang="en-US" sz="3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rgbClr val="7030A0"/>
              </a:solidFill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Hexadecimal Place Value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34"/>
          <p:cNvGraphicFramePr/>
          <p:nvPr/>
        </p:nvGraphicFramePr>
        <p:xfrm>
          <a:off x="304800" y="3371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{C0F89213-17C5-40E9-995A-2329B1818367}</a:tableStyleId>
              </a:tblPr>
              <a:tblGrid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65536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4096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256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16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1/16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1/256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1/4096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16</a:t>
                      </a:r>
                      <a:r>
                        <a:rPr baseline="30000" lang="en-US" sz="1700">
                          <a:solidFill>
                            <a:srgbClr val="7030A0"/>
                          </a:solidFill>
                        </a:rPr>
                        <a:t>4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16</a:t>
                      </a:r>
                      <a:r>
                        <a:rPr baseline="30000" lang="en-US" sz="1700">
                          <a:solidFill>
                            <a:srgbClr val="7030A0"/>
                          </a:solidFill>
                        </a:rPr>
                        <a:t>3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16</a:t>
                      </a:r>
                      <a:r>
                        <a:rPr baseline="30000" lang="en-US" sz="1700">
                          <a:solidFill>
                            <a:srgbClr val="7030A0"/>
                          </a:solidFill>
                        </a:rPr>
                        <a:t>2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16</a:t>
                      </a:r>
                      <a:r>
                        <a:rPr baseline="30000" lang="en-US" sz="1700">
                          <a:solidFill>
                            <a:srgbClr val="7030A0"/>
                          </a:solidFill>
                        </a:rPr>
                        <a:t>1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16</a:t>
                      </a:r>
                      <a:r>
                        <a:rPr baseline="30000" lang="en-US" sz="1700">
                          <a:solidFill>
                            <a:srgbClr val="7030A0"/>
                          </a:solidFill>
                        </a:rPr>
                        <a:t>0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16</a:t>
                      </a:r>
                      <a:r>
                        <a:rPr baseline="30000" lang="en-US" sz="1700">
                          <a:solidFill>
                            <a:srgbClr val="7030A0"/>
                          </a:solidFill>
                        </a:rPr>
                        <a:t>-1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16</a:t>
                      </a:r>
                      <a:r>
                        <a:rPr baseline="30000" lang="en-US" sz="1700">
                          <a:solidFill>
                            <a:srgbClr val="7030A0"/>
                          </a:solidFill>
                        </a:rPr>
                        <a:t>-2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7030A0"/>
                          </a:solidFill>
                        </a:rPr>
                        <a:t>16</a:t>
                      </a:r>
                      <a:r>
                        <a:rPr baseline="30000" lang="en-US" sz="1700">
                          <a:solidFill>
                            <a:srgbClr val="7030A0"/>
                          </a:solidFill>
                        </a:rPr>
                        <a:t>-3</a:t>
                      </a:r>
                      <a:endParaRPr sz="1700">
                        <a:solidFill>
                          <a:srgbClr val="7030A0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71" name="Google Shape;171;p34"/>
          <p:cNvSpPr/>
          <p:nvPr/>
        </p:nvSpPr>
        <p:spPr>
          <a:xfrm>
            <a:off x="5486400" y="3739753"/>
            <a:ext cx="152400" cy="114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Number Systems Arithmetic</a:t>
            </a:r>
            <a:endParaRPr b="1" i="0" sz="3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Hexadecimal Addition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AD7 + 214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AD7 － 219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CAD7 + 4A6E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/>
              <a:t>7D46B.523 + FFF.FFF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5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10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5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00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904" y="4402075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