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6134" y="0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46OtrzU11gk9IuQzB6eXFd2wETPW2es/view?usp=sharin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46OtrzU11gk9IuQzB6eXFd2wETPW2es/view?usp=sharing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46OtrzU11gk9IuQzB6eXFd2wETPW2es/view?usp=sharin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YEBfamv-_do" TargetMode="External"/><Relationship Id="rId3" Type="http://schemas.openxmlformats.org/officeDocument/2006/relationships/hyperlink" Target="https://www.youtube.com/watch?v=ZghMPWGXex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e409f889_1_51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e409f889_1_51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Pair practice handout</a:t>
            </a:r>
            <a:br>
              <a:rPr lang="en-US"/>
            </a:br>
            <a:r>
              <a:rPr lang="en-US"/>
              <a:t>29 mod 4 =        -49 mod 5 =        -17 mod 7 =        14 mod 2 =          6 mod 18 =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How can we do this? Why would we do this? One strategy (heuristic tool) for handling large numbers is to make them the sum of two smaller numbers.</a:t>
            </a:r>
            <a:endParaRPr/>
          </a:p>
        </p:txBody>
      </p:sp>
      <p:sp>
        <p:nvSpPr>
          <p:cNvPr id="132" name="Google Shape;132;p10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2f6a7be3_0_1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502f6a7be3_0_12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Strategy: practice with smaller numbers, then move on to larger numbers</a:t>
            </a:r>
            <a:endParaRPr/>
          </a:p>
        </p:txBody>
      </p:sp>
      <p:sp>
        <p:nvSpPr>
          <p:cNvPr id="146" name="Google Shape;146;g502f6a7be3_0_12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2f6a7be3_0_2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502f6a7be3_0_20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02f6a7be3_0_20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2f6a7be3_0_27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502f6a7be3_0_27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02f6a7be3_0_27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2f6a7be3_0_3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502f6a7be3_0_34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Do 1-8 on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Practice: Modular Arithmetic</a:t>
            </a:r>
            <a:endParaRPr/>
          </a:p>
        </p:txBody>
      </p:sp>
      <p:sp>
        <p:nvSpPr>
          <p:cNvPr id="167" name="Google Shape;167;g502f6a7be3_0_34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2f6a7be3_0_4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502f6a7be3_0_40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 strategy (heuristic tool) for handling large numbers is to make them the product of two smaller numbers.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g502f6a7be3_0_40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2f6a7be3_0_47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g502f6a7be3_0_47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02f6a7be3_0_47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2f6a7be3_0_53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502f6a7be3_0_53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g502f6a7be3_0_53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Review: Add, Subtract, Multiply in Binary and Hexadecimal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Preview: Same question as what day of the week will it be 4 days from today. 753 is congruent to 4 mod 7</a:t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2f6a7be3_0_6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502f6a7be3_0_60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Do 9-12 on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Practice: Modular Arithmetic</a:t>
            </a:r>
            <a:endParaRPr/>
          </a:p>
        </p:txBody>
      </p:sp>
      <p:sp>
        <p:nvSpPr>
          <p:cNvPr id="195" name="Google Shape;195;g502f6a7be3_0_60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2f6a7be3_0_66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502f6a7be3_0_66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Combine Mod Multiplication with Mod Exponentiation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502f6a7be3_0_66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Do 13-20 on Practice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d7c8a5e0_0_0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d7c8a5e0_0_0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7952c82c_0_0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7952c82c_0_0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e409f889_1_152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e409f889_1_152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e409f889_1_101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e409f889_1_101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https://www.youtube.com/watch?v=YEBfamv-_do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https://www.youtube.com/watch?v=ZghMPWGXexs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we divide by 3 what remainders can we get? </a:t>
            </a:r>
            <a:br>
              <a:rPr lang="en-US"/>
            </a:br>
            <a:r>
              <a:rPr lang="en-US"/>
              <a:t>Draw a clock with 0 1 2.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Draw a clock with 0 1 2. Start at 0 and count as you move clockwise.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only possible answers to “mod 3” questions are 0, 1, 2. Notice that 1 mod 3 and 4 mod 3 are both equivalent to </a:t>
            </a:r>
            <a:r>
              <a:rPr b="1" lang="en-US" sz="1300"/>
              <a:t>1</a:t>
            </a:r>
            <a:r>
              <a:rPr lang="en-US"/>
              <a:t>. </a:t>
            </a:r>
            <a:br>
              <a:rPr lang="en-US"/>
            </a:br>
            <a:r>
              <a:rPr lang="en-US"/>
              <a:t>What other “mod 3” questions would have an answer of </a:t>
            </a:r>
            <a:r>
              <a:rPr b="1" lang="en-US" sz="1300"/>
              <a:t>1</a:t>
            </a:r>
            <a:r>
              <a:rPr lang="en-US"/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 mod 3 = 4 mod 3 = 7 mod 3 = </a:t>
            </a:r>
            <a:r>
              <a:rPr b="1" lang="en-US" sz="1300"/>
              <a:t>1</a:t>
            </a:r>
            <a:endParaRPr b="1"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we went counterclockwise? How would that work?</a:t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2f6a7be3_0_75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g502f6a7be3_0_75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-8 mod 3 = -5 mod 3 = -2 mod 3 = 1 mod 3 = 4 mod 3 = 7 mod 3 = </a:t>
            </a:r>
            <a:r>
              <a:rPr b="1" lang="en-US" sz="1300"/>
              <a:t>1</a:t>
            </a:r>
            <a:br>
              <a:rPr b="1" lang="en-US" sz="1300"/>
            </a:br>
            <a:r>
              <a:rPr lang="en-US"/>
              <a:t>(-8 + 9) mod 3 = (-5 + 6) mod 3 = (-2 + 3) mod 3 = 1 mod 3 = (4 - 3) mod 3 = (7 - 6) mod 3 = </a:t>
            </a:r>
            <a:r>
              <a:rPr b="1" lang="en-US" sz="1300"/>
              <a:t>1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Adding or subtracting a multiple of 3 does not change the answer to a “mod 3” question.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02f6a7be3_0_75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YEBfamv-_do" TargetMode="External"/><Relationship Id="rId4" Type="http://schemas.openxmlformats.org/officeDocument/2006/relationships/hyperlink" Target="https://www.youtube.com/watch?v=YEBfamv-_do" TargetMode="External"/><Relationship Id="rId5" Type="http://schemas.openxmlformats.org/officeDocument/2006/relationships/hyperlink" Target="https://www.youtube.com/watch?v=YEBfamv-_do" TargetMode="External"/><Relationship Id="rId6" Type="http://schemas.openxmlformats.org/officeDocument/2006/relationships/hyperlink" Target="https://www.youtube.com/watch?v=ZghMPWGXexs" TargetMode="External"/><Relationship Id="rId7" Type="http://schemas.openxmlformats.org/officeDocument/2006/relationships/hyperlink" Target="https://www.youtube.com/watch?v=ZghMPWGXexs" TargetMode="External"/><Relationship Id="rId8" Type="http://schemas.openxmlformats.org/officeDocument/2006/relationships/hyperlink" Target="https://www.youtube.com/watch?v=ZghMPWGXex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vtc.instructuremedia.com/embed/60d97dc3-a880-4118-b120-b528a908df62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&amp; Logic!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0000"/>
                </a:solidFill>
              </a:rPr>
              <a:t>Let’s Practice!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What remainders can we get when we divide by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  		4?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  		5?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 	 	7?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  		2?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	   18?</a:t>
            </a:r>
            <a:endParaRPr sz="28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 + 9) mod 7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Addition: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+ B) mod C = (A mod C +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 + 9) mod 7 =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57200" y="1257300"/>
            <a:ext cx="8229600" cy="3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Addition: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+ B) mod C = (A mod C +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 + 9) mod 7 = (5 + 2) mod 7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                    	   </a:t>
            </a:r>
            <a:r>
              <a:rPr lang="en-US"/>
              <a:t>= 7 mod 7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                  </a:t>
            </a:r>
            <a:r>
              <a:rPr lang="en-US"/>
              <a:t>       = 0  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Addition: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+ B) mod C = (A mod C +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(121 + 34) mod 11 =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7200" y="1257300"/>
            <a:ext cx="82296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Addition: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+ B) mod C = (A mod C +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(121 + 34) mod 11 </a:t>
            </a:r>
            <a:r>
              <a:rPr lang="en-US"/>
              <a:t>= (0 + 1) mod 11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                          	</a:t>
            </a:r>
            <a:r>
              <a:rPr lang="en-US"/>
              <a:t>= 1 mod 11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    </a:t>
            </a:r>
            <a:r>
              <a:rPr lang="en-US"/>
              <a:t>         				= 1  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0000"/>
                </a:solidFill>
              </a:rPr>
              <a:t>Let’s Practice!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</a:t>
            </a:r>
            <a:r>
              <a:rPr lang="en-US"/>
              <a:t>Multiplication: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* B) mod C = (A mod C *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 * 9) mod 7 =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Multiplication: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* B) mod C = (A mod C *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(12 * 9) mod 7 = (5 * 2) mod 7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= 10 mod 7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= 3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57200" y="1257300"/>
            <a:ext cx="82296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Multiplication: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* B) mod C = (A mod C *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(907 * 276) mod 15 = (7 * 6) mod 15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						= 42 mod 15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						= 12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Preview: What day of the week will it be 753 days from today?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0000"/>
                </a:solidFill>
              </a:rPr>
              <a:t>Let’s Practice!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57200" y="1257300"/>
            <a:ext cx="82296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Multiplication: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 * B) mod C = (A mod C * B Mod C)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Modular Exponentiation: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(A^B) mod C = ((A mod C)^B) mod 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Modular Arithmetic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Addition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Multiplication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Exponentiation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Do: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Modulo Operator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31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32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33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CVTC is a great day!</a:t>
            </a:r>
            <a:endParaRPr/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Number Systems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8080"/>
                </a:solidFill>
              </a:rPr>
              <a:t>Competency: </a:t>
            </a:r>
            <a:br>
              <a:rPr lang="en-US" sz="3000">
                <a:solidFill>
                  <a:srgbClr val="008080"/>
                </a:solidFill>
              </a:rPr>
            </a:br>
            <a:r>
              <a:rPr lang="en-US" sz="3000">
                <a:solidFill>
                  <a:srgbClr val="008080"/>
                </a:solidFill>
              </a:rPr>
              <a:t>Apply</a:t>
            </a:r>
            <a:r>
              <a:rPr lang="en-US" sz="3000">
                <a:solidFill>
                  <a:srgbClr val="008080"/>
                </a:solidFill>
              </a:rPr>
              <a:t> Numbers Systems to Problem Solving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Modular Arithmetic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rgbClr val="000000"/>
                </a:solidFill>
              </a:rPr>
              <a:t>Addition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rgbClr val="000000"/>
                </a:solidFill>
              </a:rPr>
              <a:t>Multiplication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rgbClr val="000000"/>
                </a:solidFill>
              </a:rPr>
              <a:t>Exponentiation</a:t>
            </a:r>
            <a:r>
              <a:rPr lang="en-US" sz="3000">
                <a:solidFill>
                  <a:srgbClr val="000000"/>
                </a:solidFill>
              </a:rPr>
              <a:t>		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Diffie-Hellman Key Exchange</a:t>
            </a:r>
            <a:r>
              <a:rPr lang="en-US">
                <a:uFill>
                  <a:noFill/>
                </a:uFill>
                <a:hlinkClick r:id="rId3"/>
              </a:rPr>
              <a:t>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VIDEO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Internet: Encryption &amp; Public Keys</a:t>
            </a:r>
            <a:r>
              <a:rPr lang="en-US">
                <a:uFill>
                  <a:noFill/>
                </a:uFill>
                <a:hlinkClick r:id="rId6"/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VIDEO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we divide two integers we get a quotient and a remainder.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Sometimes we are only interested in the remainder.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these cases there is an operator called the modulo operator, abbreviated as mod.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0 mod 3 = 0								  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1 mod 3 = 1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2 mod 3 = 2	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7030A0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0</a:t>
            </a:r>
            <a:endParaRPr b="1">
              <a:solidFill>
                <a:srgbClr val="7030A0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 2           1									</a:t>
            </a:r>
            <a:endParaRPr b="1">
              <a:solidFill>
                <a:srgbClr val="7030A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825550" y="3658300"/>
            <a:ext cx="971700" cy="9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0 mod 3 = 0		</a:t>
            </a:r>
            <a:r>
              <a:rPr b="1" lang="en-US">
                <a:solidFill>
                  <a:srgbClr val="7030A0"/>
                </a:solidFill>
              </a:rPr>
              <a:t>3 mod 3 = 0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1 mod 3 = 1		</a:t>
            </a:r>
            <a:r>
              <a:rPr b="1" lang="en-US">
                <a:solidFill>
                  <a:srgbClr val="7030A0"/>
                </a:solidFill>
              </a:rPr>
              <a:t>4 mod 3 = 1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2 mod 3 = 2		</a:t>
            </a:r>
            <a:r>
              <a:rPr b="1" lang="en-US">
                <a:solidFill>
                  <a:srgbClr val="7030A0"/>
                </a:solidFill>
              </a:rPr>
              <a:t>5 mod 3 = 2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</a:t>
            </a:r>
            <a:r>
              <a:rPr b="1" lang="en-US">
                <a:solidFill>
                  <a:srgbClr val="7030A0"/>
                </a:solidFill>
              </a:rPr>
              <a:t>0 mod 3 = 0		3 mod 3 = 0		6 mod 3 = 0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1 mod 3 = 1		4 mod 3 = 1		7 mod 3 = 1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2 mod 3 = 2		5 mod 3 = 2		8 mod 3 =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Modular Arithmetic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" y="1257300"/>
            <a:ext cx="82296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</a:t>
            </a:r>
            <a:r>
              <a:rPr b="1" lang="en-US">
                <a:solidFill>
                  <a:srgbClr val="7030A0"/>
                </a:solidFill>
              </a:rPr>
              <a:t>0 mod 3 = 0		3 mod 3 = 0		6 mod 3 = 0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1 mod 3 = 1		4 mod 3 = 1		7 mod 3 = 1</a:t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030A0"/>
                </a:solidFill>
              </a:rPr>
              <a:t> 2 mod 3 = 2		5 mod 3 = 2		8 mod 3 = 2</a:t>
            </a:r>
            <a:br>
              <a:rPr b="1" lang="en-US">
                <a:solidFill>
                  <a:srgbClr val="7030A0"/>
                </a:solidFill>
              </a:rPr>
            </a:br>
            <a:endParaRPr b="1" sz="12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5"/>
                </a:solidFill>
              </a:rPr>
              <a:t> 0 mod 3 = 0	   -3 mod 3 = 0	   -6 mod 3 = 0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5"/>
                </a:solidFill>
              </a:rPr>
              <a:t>-1 mod 3 = 2	   -4 mod 3 = 2	   -7 mod 3 = 2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5"/>
                </a:solidFill>
              </a:rPr>
              <a:t>-2 mod 3 = 1	   -5 mod 3 = 1	   -8 mod 3 = 1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