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document/d/13d8fn8xx5-chp5P4sohEkx4x3UccWsbEL8ZUXe3TpBs/edit?usp=sharing" TargetMode="External"/><Relationship Id="rId3" Type="http://schemas.openxmlformats.org/officeDocument/2006/relationships/hyperlink" Target="https://drive.google.com/file/d/1bmJue9Irf7nyoq7MhF8RnPmxyrSvWvSc/view?usp=sharing" TargetMode="External"/><Relationship Id="rId4" Type="http://schemas.openxmlformats.org/officeDocument/2006/relationships/hyperlink" Target="https://cvtc.instructuremedia.com/embed/4dbf895f-ac4d-46d8-b588-2e488c316606" TargetMode="Externa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document/d/1T9dRnZmVzJ9nVgV3Mpc_WXKCp15ozfgQfmOeO3g6t98/edit?usp=sharing" TargetMode="External"/><Relationship Id="rId3" Type="http://schemas.openxmlformats.org/officeDocument/2006/relationships/hyperlink" Target="https://docs.google.com/document/d/1pMD30yc5MsiOdG0zbrknh3-HF8HGgQLvzQi7IouWmzg/edit?usp=sharing" TargetMode="External"/><Relationship Id="rId4" Type="http://schemas.openxmlformats.org/officeDocument/2006/relationships/hyperlink" Target="https://cvtc.instructuremedia.com/embed/36551b8e-894b-4148-a7ba-4ba42c7f5c99" TargetMode="External"/><Relationship Id="rId5" Type="http://schemas.openxmlformats.org/officeDocument/2006/relationships/hyperlink" Target="https://cvtc.instructuremedia.com/embed/36551b8e-894b-4148-a7ba-4ba42c7f5c99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207023b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207023b58_0_0:notes"/>
          <p:cNvSpPr txBox="1"/>
          <p:nvPr>
            <p:ph idx="1" type="body"/>
          </p:nvPr>
        </p:nvSpPr>
        <p:spPr>
          <a:xfrm>
            <a:off x="685800" y="4343400"/>
            <a:ext cx="5486400" cy="41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207023b58_0_165:notes"/>
          <p:cNvSpPr/>
          <p:nvPr>
            <p:ph idx="2" type="sldImg"/>
          </p:nvPr>
        </p:nvSpPr>
        <p:spPr>
          <a:xfrm>
            <a:off x="1705131" y="687457"/>
            <a:ext cx="3447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0" name="Google Shape;120;g5207023b58_0_165:notes"/>
          <p:cNvSpPr txBox="1"/>
          <p:nvPr>
            <p:ph idx="1" type="body"/>
          </p:nvPr>
        </p:nvSpPr>
        <p:spPr>
          <a:xfrm>
            <a:off x="686112" y="434371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5207023b58_0_165:notes"/>
          <p:cNvSpPr txBox="1"/>
          <p:nvPr>
            <p:ph idx="12" type="sldNum"/>
          </p:nvPr>
        </p:nvSpPr>
        <p:spPr>
          <a:xfrm>
            <a:off x="3884853" y="8685863"/>
            <a:ext cx="29715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207023b58_0_159:notes"/>
          <p:cNvSpPr/>
          <p:nvPr>
            <p:ph idx="2" type="sldImg"/>
          </p:nvPr>
        </p:nvSpPr>
        <p:spPr>
          <a:xfrm>
            <a:off x="1705131" y="687457"/>
            <a:ext cx="3447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8" name="Google Shape;128;g5207023b58_0_159:notes"/>
          <p:cNvSpPr txBox="1"/>
          <p:nvPr>
            <p:ph idx="1" type="body"/>
          </p:nvPr>
        </p:nvSpPr>
        <p:spPr>
          <a:xfrm>
            <a:off x="686112" y="434371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lang="en"/>
              <a:t>A U B is everything inside A together with everything inside B.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lang="en"/>
              <a:t>Notice the U in the upper right corner of the rectangle. The Universal Set is everything inside the rectangle.</a:t>
            </a:r>
            <a:br>
              <a:rPr lang="en"/>
            </a:br>
            <a:r>
              <a:rPr lang="en"/>
              <a:t>Since the symbol for Union looks a lot like the symbol for the Universal set, we must consider context.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5207023b58_0_159:notes"/>
          <p:cNvSpPr txBox="1"/>
          <p:nvPr>
            <p:ph idx="12" type="sldNum"/>
          </p:nvPr>
        </p:nvSpPr>
        <p:spPr>
          <a:xfrm>
            <a:off x="3884853" y="8685863"/>
            <a:ext cx="29715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207023b58_0_171:notes"/>
          <p:cNvSpPr/>
          <p:nvPr>
            <p:ph idx="2" type="sldImg"/>
          </p:nvPr>
        </p:nvSpPr>
        <p:spPr>
          <a:xfrm>
            <a:off x="1705131" y="687457"/>
            <a:ext cx="3447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6" name="Google Shape;136;g5207023b58_0_171:notes"/>
          <p:cNvSpPr txBox="1"/>
          <p:nvPr>
            <p:ph idx="1" type="body"/>
          </p:nvPr>
        </p:nvSpPr>
        <p:spPr>
          <a:xfrm>
            <a:off x="686112" y="434371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lang="en"/>
              <a:t>All elements in set A that are also in set B -- the overlap.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5207023b58_0_171:notes"/>
          <p:cNvSpPr txBox="1"/>
          <p:nvPr>
            <p:ph idx="12" type="sldNum"/>
          </p:nvPr>
        </p:nvSpPr>
        <p:spPr>
          <a:xfrm>
            <a:off x="3884853" y="8685863"/>
            <a:ext cx="29715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207023b58_0_177:notes"/>
          <p:cNvSpPr/>
          <p:nvPr>
            <p:ph idx="2" type="sldImg"/>
          </p:nvPr>
        </p:nvSpPr>
        <p:spPr>
          <a:xfrm>
            <a:off x="1705131" y="687457"/>
            <a:ext cx="3447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4" name="Google Shape;144;g5207023b58_0_177:notes"/>
          <p:cNvSpPr txBox="1"/>
          <p:nvPr>
            <p:ph idx="1" type="body"/>
          </p:nvPr>
        </p:nvSpPr>
        <p:spPr>
          <a:xfrm>
            <a:off x="686112" y="434371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5207023b58_0_177:notes"/>
          <p:cNvSpPr txBox="1"/>
          <p:nvPr>
            <p:ph idx="12" type="sldNum"/>
          </p:nvPr>
        </p:nvSpPr>
        <p:spPr>
          <a:xfrm>
            <a:off x="3884853" y="8685863"/>
            <a:ext cx="29715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5cf79b07b_0_19:notes"/>
          <p:cNvSpPr/>
          <p:nvPr>
            <p:ph idx="2" type="sldImg"/>
          </p:nvPr>
        </p:nvSpPr>
        <p:spPr>
          <a:xfrm>
            <a:off x="1705131" y="687457"/>
            <a:ext cx="3447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3" name="Google Shape;153;g55cf79b07b_0_19:notes"/>
          <p:cNvSpPr txBox="1"/>
          <p:nvPr>
            <p:ph idx="1" type="body"/>
          </p:nvPr>
        </p:nvSpPr>
        <p:spPr>
          <a:xfrm>
            <a:off x="686112" y="434371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55cf79b07b_0_19:notes"/>
          <p:cNvSpPr txBox="1"/>
          <p:nvPr>
            <p:ph idx="12" type="sldNum"/>
          </p:nvPr>
        </p:nvSpPr>
        <p:spPr>
          <a:xfrm>
            <a:off x="3884853" y="8685863"/>
            <a:ext cx="29715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5cf79b07b_0_26:notes"/>
          <p:cNvSpPr/>
          <p:nvPr>
            <p:ph idx="2" type="sldImg"/>
          </p:nvPr>
        </p:nvSpPr>
        <p:spPr>
          <a:xfrm>
            <a:off x="1705131" y="687457"/>
            <a:ext cx="3447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0" name="Google Shape;160;g55cf79b07b_0_26:notes"/>
          <p:cNvSpPr txBox="1"/>
          <p:nvPr>
            <p:ph idx="1" type="body"/>
          </p:nvPr>
        </p:nvSpPr>
        <p:spPr>
          <a:xfrm>
            <a:off x="686112" y="434371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Practice 2: Sets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        </a:t>
            </a:r>
            <a:r>
              <a:rPr lang="en" u="sng">
                <a:solidFill>
                  <a:schemeClr val="hlink"/>
                </a:solidFill>
                <a:hlinkClick r:id="rId3"/>
              </a:rPr>
              <a:t>Solutions</a:t>
            </a:r>
            <a:r>
              <a:rPr lang="en">
                <a:solidFill>
                  <a:schemeClr val="dk1"/>
                </a:solidFill>
              </a:rPr>
              <a:t>         </a:t>
            </a:r>
            <a:r>
              <a:rPr lang="en" u="sng">
                <a:solidFill>
                  <a:schemeClr val="hlink"/>
                </a:solidFill>
                <a:hlinkClick r:id="rId4"/>
              </a:rPr>
              <a:t>Solutions Video</a:t>
            </a:r>
            <a:endParaRPr/>
          </a:p>
        </p:txBody>
      </p:sp>
      <p:sp>
        <p:nvSpPr>
          <p:cNvPr id="161" name="Google Shape;161;g55cf79b07b_0_26:notes"/>
          <p:cNvSpPr txBox="1"/>
          <p:nvPr>
            <p:ph idx="12" type="sldNum"/>
          </p:nvPr>
        </p:nvSpPr>
        <p:spPr>
          <a:xfrm>
            <a:off x="3884853" y="8685863"/>
            <a:ext cx="29715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cd8b87d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cd8b87d57_0_0:notes"/>
          <p:cNvSpPr txBox="1"/>
          <p:nvPr>
            <p:ph idx="1" type="body"/>
          </p:nvPr>
        </p:nvSpPr>
        <p:spPr>
          <a:xfrm>
            <a:off x="685800" y="4343400"/>
            <a:ext cx="5486400" cy="41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207023b5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207023b58_0_54:notes"/>
          <p:cNvSpPr txBox="1"/>
          <p:nvPr>
            <p:ph idx="1" type="body"/>
          </p:nvPr>
        </p:nvSpPr>
        <p:spPr>
          <a:xfrm>
            <a:off x="685800" y="4343400"/>
            <a:ext cx="5486400" cy="41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207023b5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207023b58_0_60:notes"/>
          <p:cNvSpPr txBox="1"/>
          <p:nvPr>
            <p:ph idx="1" type="body"/>
          </p:nvPr>
        </p:nvSpPr>
        <p:spPr>
          <a:xfrm>
            <a:off x="685800" y="4343400"/>
            <a:ext cx="5486400" cy="41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207023b58_0_5:notes"/>
          <p:cNvSpPr txBox="1"/>
          <p:nvPr>
            <p:ph idx="1" type="body"/>
          </p:nvPr>
        </p:nvSpPr>
        <p:spPr>
          <a:xfrm>
            <a:off x="686112" y="4343713"/>
            <a:ext cx="5485800" cy="41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Test on Number Systems Applications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Preview: Same Elements vs. Same Number of Elements</a:t>
            </a:r>
            <a:endParaRPr/>
          </a:p>
        </p:txBody>
      </p:sp>
      <p:sp>
        <p:nvSpPr>
          <p:cNvPr id="64" name="Google Shape;64;g5207023b58_0_5:notes"/>
          <p:cNvSpPr/>
          <p:nvPr>
            <p:ph idx="2" type="sldImg"/>
          </p:nvPr>
        </p:nvSpPr>
        <p:spPr>
          <a:xfrm>
            <a:off x="1705131" y="687457"/>
            <a:ext cx="3447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207023b5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207023b58_0_10:notes"/>
          <p:cNvSpPr txBox="1"/>
          <p:nvPr>
            <p:ph idx="1" type="body"/>
          </p:nvPr>
        </p:nvSpPr>
        <p:spPr>
          <a:xfrm>
            <a:off x="685800" y="4343400"/>
            <a:ext cx="5486400" cy="41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207023b58_0_16:notes"/>
          <p:cNvSpPr/>
          <p:nvPr>
            <p:ph idx="2" type="sldImg"/>
          </p:nvPr>
        </p:nvSpPr>
        <p:spPr>
          <a:xfrm>
            <a:off x="1705131" y="687457"/>
            <a:ext cx="3447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7" name="Google Shape;77;g5207023b58_0_16:notes"/>
          <p:cNvSpPr txBox="1"/>
          <p:nvPr>
            <p:ph idx="1" type="body"/>
          </p:nvPr>
        </p:nvSpPr>
        <p:spPr>
          <a:xfrm>
            <a:off x="686112" y="434371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lang="en"/>
              <a:t>The order of the elements doesn’t matter; however, it is nice to put the elements in order if they can be ordered.</a:t>
            </a:r>
            <a:br>
              <a:rPr lang="en"/>
            </a:br>
            <a:r>
              <a:rPr lang="en"/>
              <a:t>In the slide above, sets A and B have the same elements.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5207023b58_0_16:notes"/>
          <p:cNvSpPr txBox="1"/>
          <p:nvPr>
            <p:ph idx="12" type="sldNum"/>
          </p:nvPr>
        </p:nvSpPr>
        <p:spPr>
          <a:xfrm>
            <a:off x="3884853" y="8685863"/>
            <a:ext cx="29715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207023b58_0_126:notes"/>
          <p:cNvSpPr/>
          <p:nvPr>
            <p:ph idx="2" type="sldImg"/>
          </p:nvPr>
        </p:nvSpPr>
        <p:spPr>
          <a:xfrm>
            <a:off x="1705131" y="687457"/>
            <a:ext cx="3447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4" name="Google Shape;84;g5207023b58_0_126:notes"/>
          <p:cNvSpPr txBox="1"/>
          <p:nvPr>
            <p:ph idx="1" type="body"/>
          </p:nvPr>
        </p:nvSpPr>
        <p:spPr>
          <a:xfrm>
            <a:off x="686112" y="434371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5207023b58_0_126:notes"/>
          <p:cNvSpPr txBox="1"/>
          <p:nvPr>
            <p:ph idx="12" type="sldNum"/>
          </p:nvPr>
        </p:nvSpPr>
        <p:spPr>
          <a:xfrm>
            <a:off x="3884853" y="8685863"/>
            <a:ext cx="29715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207023b58_0_133:notes"/>
          <p:cNvSpPr/>
          <p:nvPr>
            <p:ph idx="2" type="sldImg"/>
          </p:nvPr>
        </p:nvSpPr>
        <p:spPr>
          <a:xfrm>
            <a:off x="1705131" y="687457"/>
            <a:ext cx="3447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1" name="Google Shape;91;g5207023b58_0_133:notes"/>
          <p:cNvSpPr txBox="1"/>
          <p:nvPr>
            <p:ph idx="1" type="body"/>
          </p:nvPr>
        </p:nvSpPr>
        <p:spPr>
          <a:xfrm>
            <a:off x="686112" y="434371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lang="en"/>
              <a:t>Can two sets be equivalent without being equal?</a:t>
            </a:r>
            <a:br>
              <a:rPr lang="en"/>
            </a:br>
            <a:r>
              <a:rPr lang="en"/>
              <a:t>Can two sets be equal without being equivalent?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5207023b58_0_133:notes"/>
          <p:cNvSpPr txBox="1"/>
          <p:nvPr>
            <p:ph idx="12" type="sldNum"/>
          </p:nvPr>
        </p:nvSpPr>
        <p:spPr>
          <a:xfrm>
            <a:off x="3884853" y="8685863"/>
            <a:ext cx="29715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207023b58_0_140:notes"/>
          <p:cNvSpPr/>
          <p:nvPr>
            <p:ph idx="2" type="sldImg"/>
          </p:nvPr>
        </p:nvSpPr>
        <p:spPr>
          <a:xfrm>
            <a:off x="1705131" y="687457"/>
            <a:ext cx="3447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8" name="Google Shape;98;g5207023b58_0_140:notes"/>
          <p:cNvSpPr txBox="1"/>
          <p:nvPr>
            <p:ph idx="1" type="body"/>
          </p:nvPr>
        </p:nvSpPr>
        <p:spPr>
          <a:xfrm>
            <a:off x="686112" y="434371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lang="en"/>
              <a:t>Think of the subset symbol as a less-than-or-equal-to symbol.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5207023b58_0_140:notes"/>
          <p:cNvSpPr txBox="1"/>
          <p:nvPr>
            <p:ph idx="12" type="sldNum"/>
          </p:nvPr>
        </p:nvSpPr>
        <p:spPr>
          <a:xfrm>
            <a:off x="3884853" y="8685863"/>
            <a:ext cx="29715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207023b58_0_147:notes"/>
          <p:cNvSpPr/>
          <p:nvPr>
            <p:ph idx="2" type="sldImg"/>
          </p:nvPr>
        </p:nvSpPr>
        <p:spPr>
          <a:xfrm>
            <a:off x="1705131" y="687457"/>
            <a:ext cx="3447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5" name="Google Shape;105;g5207023b58_0_147:notes"/>
          <p:cNvSpPr txBox="1"/>
          <p:nvPr>
            <p:ph idx="1" type="body"/>
          </p:nvPr>
        </p:nvSpPr>
        <p:spPr>
          <a:xfrm>
            <a:off x="686112" y="434371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lang="en"/>
              <a:t>Think of the proper subset symbol as a strictly-less-than symbol.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5207023b58_0_147:notes"/>
          <p:cNvSpPr txBox="1"/>
          <p:nvPr>
            <p:ph idx="12" type="sldNum"/>
          </p:nvPr>
        </p:nvSpPr>
        <p:spPr>
          <a:xfrm>
            <a:off x="3884853" y="8685863"/>
            <a:ext cx="29715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207023b58_0_153:notes"/>
          <p:cNvSpPr/>
          <p:nvPr>
            <p:ph idx="2" type="sldImg"/>
          </p:nvPr>
        </p:nvSpPr>
        <p:spPr>
          <a:xfrm>
            <a:off x="1705131" y="687457"/>
            <a:ext cx="3447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2" name="Google Shape;112;g5207023b58_0_153:notes"/>
          <p:cNvSpPr txBox="1"/>
          <p:nvPr>
            <p:ph idx="1" type="body"/>
          </p:nvPr>
        </p:nvSpPr>
        <p:spPr>
          <a:xfrm>
            <a:off x="686112" y="434371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Practice 1: Sets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        </a:t>
            </a:r>
            <a:r>
              <a:rPr lang="en" u="sng">
                <a:solidFill>
                  <a:schemeClr val="hlink"/>
                </a:solidFill>
                <a:hlinkClick r:id="rId3"/>
              </a:rPr>
              <a:t>Solutions</a:t>
            </a:r>
            <a:r>
              <a:rPr lang="en">
                <a:solidFill>
                  <a:schemeClr val="dk1"/>
                </a:solidFill>
              </a:rPr>
              <a:t>         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u="sng">
                <a:solidFill>
                  <a:schemeClr val="hlink"/>
                </a:solidFill>
                <a:hlinkClick r:id="rId5"/>
              </a:rPr>
              <a:t>Solutions Video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5207023b58_0_153:notes"/>
          <p:cNvSpPr txBox="1"/>
          <p:nvPr>
            <p:ph idx="12" type="sldNum"/>
          </p:nvPr>
        </p:nvSpPr>
        <p:spPr>
          <a:xfrm>
            <a:off x="3884853" y="8685863"/>
            <a:ext cx="29715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91678"/>
            <a:ext cx="75438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89447"/>
            <a:ext cx="8229600" cy="3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4169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835" lvl="2" marL="1371600" marR="0" rtl="0" algn="l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Noto Sans Symbols"/>
              <a:buChar char="●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686300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686300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cvtc.instructuremedia.com/embed/ae41c49e-a141-41e9-a2ee-2419b2a241c6" TargetMode="External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cvtc.instructuremedia.com/embed/4dbf895f-ac4d-46d8-b588-2e488c316606" TargetMode="External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cvtc.instructuremedia.com/embed/36551b8e-894b-4148-a7ba-4ba42c7f5c99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to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 &amp; Logic!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457200" y="91674"/>
            <a:ext cx="75438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330066"/>
                </a:solidFill>
              </a:rPr>
              <a:t>Universal Set</a:t>
            </a:r>
            <a:endParaRPr>
              <a:solidFill>
                <a:srgbClr val="330066"/>
              </a:solidFill>
            </a:endParaRPr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457200" y="1257300"/>
            <a:ext cx="8229600" cy="2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 is the set of all items under consideration.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id="125" name="Google Shape;125;p2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854" y="4348100"/>
            <a:ext cx="688049" cy="48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457200" y="91674"/>
            <a:ext cx="75438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330066"/>
                </a:solidFill>
              </a:rPr>
              <a:t>Union</a:t>
            </a:r>
            <a:endParaRPr>
              <a:solidFill>
                <a:srgbClr val="330066"/>
              </a:solidFill>
            </a:endParaRPr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457200" y="1257300"/>
            <a:ext cx="4114800" cy="2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union of two sets is written </a:t>
            </a:r>
            <a:r>
              <a:rPr lang="en" sz="3200"/>
              <a:t>A∪C.</a:t>
            </a:r>
            <a:endParaRPr sz="32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/>
              <a:t>To be in A∪C, an element must be in at least one of the sets.</a:t>
            </a:r>
            <a:endParaRPr sz="32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533474"/>
            <a:ext cx="4038600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457200" y="91674"/>
            <a:ext cx="75438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330066"/>
                </a:solidFill>
              </a:rPr>
              <a:t>Intersection</a:t>
            </a:r>
            <a:endParaRPr>
              <a:solidFill>
                <a:srgbClr val="330066"/>
              </a:solidFill>
            </a:endParaRPr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457200" y="1257300"/>
            <a:ext cx="4114800" cy="2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intersection of two sets is written </a:t>
            </a:r>
            <a:r>
              <a:rPr lang="en" sz="3200"/>
              <a:t>A∩B.</a:t>
            </a:r>
            <a:endParaRPr sz="32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/>
              <a:t>To be in A∩B, an element must be in both sets.</a:t>
            </a:r>
            <a:endParaRPr sz="32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533474"/>
            <a:ext cx="4076700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457200" y="91674"/>
            <a:ext cx="75438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330066"/>
                </a:solidFill>
              </a:rPr>
              <a:t>Complement</a:t>
            </a:r>
            <a:endParaRPr>
              <a:solidFill>
                <a:srgbClr val="330066"/>
              </a:solidFill>
            </a:endParaRPr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457200" y="1257300"/>
            <a:ext cx="4114800" cy="2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complement of A is written </a:t>
            </a:r>
            <a:r>
              <a:rPr lang="en" sz="3200"/>
              <a:t>A or A′ or A</a:t>
            </a:r>
            <a:r>
              <a:rPr baseline="30000" lang="en" sz="3200"/>
              <a:t>c</a:t>
            </a:r>
            <a:r>
              <a:rPr lang="en" sz="3200"/>
              <a:t>.</a:t>
            </a:r>
            <a:endParaRPr sz="32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/>
              <a:t>It is the set consisting of all elements in U that are </a:t>
            </a:r>
            <a:r>
              <a:rPr lang="en" sz="3200">
                <a:solidFill>
                  <a:srgbClr val="000000"/>
                </a:solidFill>
              </a:rPr>
              <a:t>outside of </a:t>
            </a:r>
            <a:r>
              <a:rPr lang="en" sz="3200"/>
              <a:t>A.</a:t>
            </a:r>
            <a:endParaRPr sz="32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533474"/>
            <a:ext cx="4038600" cy="3276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Google Shape;150;p26"/>
          <p:cNvCxnSpPr/>
          <p:nvPr/>
        </p:nvCxnSpPr>
        <p:spPr>
          <a:xfrm>
            <a:off x="2162600" y="2279500"/>
            <a:ext cx="253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457200" y="91674"/>
            <a:ext cx="75438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330066"/>
                </a:solidFill>
              </a:rPr>
              <a:t>Empty Set</a:t>
            </a:r>
            <a:endParaRPr>
              <a:solidFill>
                <a:srgbClr val="330066"/>
              </a:solidFill>
            </a:endParaRPr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457200" y="1257300"/>
            <a:ext cx="8229600" cy="2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set consisting of no elements is called the empty set or null set.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{  }  or  Ø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457200" y="91674"/>
            <a:ext cx="75438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330066"/>
                </a:solidFill>
              </a:rPr>
              <a:t>Sets</a:t>
            </a:r>
            <a:endParaRPr>
              <a:solidFill>
                <a:srgbClr val="330066"/>
              </a:solidFill>
            </a:endParaRPr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457200" y="1257300"/>
            <a:ext cx="8229600" cy="2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Let’s practice now!</a:t>
            </a:r>
            <a:endParaRPr/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id="165" name="Google Shape;165;p28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854" y="4348100"/>
            <a:ext cx="688049" cy="48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330066"/>
                </a:solidFill>
              </a:rPr>
              <a:t>Review</a:t>
            </a:r>
            <a:endParaRPr/>
          </a:p>
        </p:txBody>
      </p:sp>
      <p:sp>
        <p:nvSpPr>
          <p:cNvPr id="171" name="Google Shape;17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900">
              <a:solidFill>
                <a:srgbClr val="330066"/>
              </a:solidFill>
            </a:endParaRPr>
          </a:p>
          <a:p>
            <a:pPr indent="-381000" lvl="0" marL="457200" rtl="0" algn="l">
              <a:spcBef>
                <a:spcPts val="70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Set Notation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Equal, Equivalent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Subsets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Venn Diagrams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Union, Intersection, Complement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Empty Set and Universe</a:t>
            </a:r>
            <a:endParaRPr sz="30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72" name="Google Shape;17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Do:</a:t>
            </a:r>
            <a:endParaRPr/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-419100" lvl="0" marL="914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Sets Quiz</a:t>
            </a:r>
            <a:endParaRPr sz="3000">
              <a:solidFill>
                <a:schemeClr val="dk1"/>
              </a:solidFill>
            </a:endParaRPr>
          </a:p>
          <a:p>
            <a:pPr indent="-4191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Crash Course 17</a:t>
            </a:r>
            <a:endParaRPr sz="3000">
              <a:solidFill>
                <a:schemeClr val="dk1"/>
              </a:solidFill>
            </a:endParaRPr>
          </a:p>
          <a:p>
            <a:pPr indent="-4191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Crash Course 18</a:t>
            </a:r>
            <a:endParaRPr sz="30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a great day!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remember that every day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CVTC is a great day!</a:t>
            </a:r>
            <a:endParaRPr/>
          </a:p>
        </p:txBody>
      </p:sp>
      <p:sp>
        <p:nvSpPr>
          <p:cNvPr id="185" name="Google Shape;18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457200" y="91678"/>
            <a:ext cx="75438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9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57200" y="1289447"/>
            <a:ext cx="8229600" cy="3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Review: What did we do in class last time?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Preview: What is the difference between Equal and Equivalent when dealing with Sets?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rgbClr val="000000"/>
                </a:solidFill>
              </a:rPr>
              <a:t>Sets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8080"/>
                </a:solidFill>
              </a:rPr>
              <a:t>Competency: </a:t>
            </a:r>
            <a:r>
              <a:rPr lang="en" sz="3000">
                <a:solidFill>
                  <a:srgbClr val="5C8A8A"/>
                </a:solidFill>
              </a:rPr>
              <a:t>Apply principles of set theory</a:t>
            </a:r>
            <a:endParaRPr sz="3000">
              <a:solidFill>
                <a:srgbClr val="008080"/>
              </a:solidFill>
            </a:endParaRPr>
          </a:p>
          <a:p>
            <a:pPr indent="-381000" lvl="0" marL="457200" rtl="0" algn="l">
              <a:spcBef>
                <a:spcPts val="70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Set Notation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Equal, Equivalent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Subsets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Venn Diagrams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Union, Intersection, Complement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Empty Set and Universe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		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457200" y="91674"/>
            <a:ext cx="75438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330066"/>
                </a:solidFill>
              </a:rPr>
              <a:t>Set Notation</a:t>
            </a:r>
            <a:endParaRPr>
              <a:solidFill>
                <a:srgbClr val="330066"/>
              </a:solidFill>
            </a:endParaRP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457200" y="1257300"/>
            <a:ext cx="8229600" cy="2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One way to write a set is to list its elements.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= {1, 2, 3}, B = {3, 2, 1}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457200" y="91674"/>
            <a:ext cx="75438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330066"/>
                </a:solidFill>
              </a:rPr>
              <a:t>Equal</a:t>
            </a:r>
            <a:endParaRPr>
              <a:solidFill>
                <a:srgbClr val="330066"/>
              </a:solidFill>
            </a:endParaRPr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457200" y="1257300"/>
            <a:ext cx="8229600" cy="2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Two sets are equal if and only if they contain the same elements.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= {1, 2, 3}, B = {3, 2, 1}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These sets are equal.</a:t>
            </a:r>
            <a:endParaRPr/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457200" y="91674"/>
            <a:ext cx="75438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330066"/>
                </a:solidFill>
              </a:rPr>
              <a:t>Equivalent</a:t>
            </a:r>
            <a:endParaRPr>
              <a:solidFill>
                <a:srgbClr val="330066"/>
              </a:solidFill>
            </a:endParaRPr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457200" y="1257300"/>
            <a:ext cx="8229600" cy="2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Two sets are equivalent if and only if they contain the same </a:t>
            </a:r>
            <a:r>
              <a:rPr i="1" lang="en">
                <a:solidFill>
                  <a:srgbClr val="7030A0"/>
                </a:solidFill>
              </a:rPr>
              <a:t>number</a:t>
            </a:r>
            <a:r>
              <a:rPr lang="en"/>
              <a:t> of elements.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A = {1, 3, 5}, B = {2, 4, 6}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These sets are equivalent.</a:t>
            </a:r>
            <a:endParaRPr/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457200" y="91674"/>
            <a:ext cx="75438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330066"/>
                </a:solidFill>
              </a:rPr>
              <a:t>Subset</a:t>
            </a:r>
            <a:endParaRPr>
              <a:solidFill>
                <a:srgbClr val="330066"/>
              </a:solidFill>
            </a:endParaRPr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457200" y="1257300"/>
            <a:ext cx="8229600" cy="2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set A is a subset of set B if and only if every element of A is also in B.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= {1, 3, 5}, B = {1, 2, 3, 4, 5, 6}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/>
              <a:t>A⊆B</a:t>
            </a:r>
            <a:endParaRPr sz="40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457200" y="91674"/>
            <a:ext cx="75438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330066"/>
                </a:solidFill>
              </a:rPr>
              <a:t>Proper Subset</a:t>
            </a:r>
            <a:endParaRPr>
              <a:solidFill>
                <a:srgbClr val="330066"/>
              </a:solidFill>
            </a:endParaRPr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457200" y="1257300"/>
            <a:ext cx="8229600" cy="2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set A is a proper subset of set B if and only if every element of A is also in B and A is not equal to B.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= {1, 3, 5}, B = {1, 2, 3, 4, 5, 6}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/>
              <a:t>A⊂B</a:t>
            </a:r>
            <a:endParaRPr sz="40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457200" y="91674"/>
            <a:ext cx="75438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330066"/>
                </a:solidFill>
              </a:rPr>
              <a:t>Sets</a:t>
            </a:r>
            <a:endParaRPr>
              <a:solidFill>
                <a:srgbClr val="330066"/>
              </a:solidFill>
            </a:endParaRPr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457200" y="1257300"/>
            <a:ext cx="8229600" cy="2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Let’s practice now!</a:t>
            </a:r>
            <a:endParaRPr/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id="117" name="Google Shape;117;p2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854" y="4348100"/>
            <a:ext cx="688049" cy="48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