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document/d/16oQQHftQJuMncM9fVb1nEo7i1_PjHDOSGMEcTl7V8MI/edit?usp=sharing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document/d/16oQQHftQJuMncM9fVb1nEo7i1_PjHDOSGMEcTl7V8MI/edit?usp=sharing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document/d/16oQQHftQJuMncM9fVb1nEo7i1_PjHDOSGMEcTl7V8MI/edit?usp=sharing" TargetMode="Externa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rive.google.com/file/d/1GZNwDuGcd0RCCUVNTcNBUHrwXOY4gL0-/view?usp=sharing" TargetMode="External"/><Relationship Id="rId3" Type="http://schemas.openxmlformats.org/officeDocument/2006/relationships/hyperlink" Target="https://drive.google.com/file/d/1oncVRHKQwMrhfE4H083ktKep5NXoSxev/view?usp=sharing" TargetMode="Externa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207023b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207023b58_0_0:notes"/>
          <p:cNvSpPr txBox="1"/>
          <p:nvPr>
            <p:ph idx="1" type="body"/>
          </p:nvPr>
        </p:nvSpPr>
        <p:spPr>
          <a:xfrm>
            <a:off x="685800" y="4343400"/>
            <a:ext cx="5486400" cy="41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5804fc8d0_0_0:notes"/>
          <p:cNvSpPr/>
          <p:nvPr>
            <p:ph idx="2" type="sldImg"/>
          </p:nvPr>
        </p:nvSpPr>
        <p:spPr>
          <a:xfrm>
            <a:off x="1705131" y="687457"/>
            <a:ext cx="344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2" name="Google Shape;122;g55804fc8d0_0_0:notes"/>
          <p:cNvSpPr txBox="1"/>
          <p:nvPr>
            <p:ph idx="1" type="body"/>
          </p:nvPr>
        </p:nvSpPr>
        <p:spPr>
          <a:xfrm>
            <a:off x="686112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</a:rPr>
              <a:t>The cardinality of A is 3. </a:t>
            </a:r>
            <a:r>
              <a:rPr lang="en">
                <a:solidFill>
                  <a:srgbClr val="9900FF"/>
                </a:solidFill>
              </a:rPr>
              <a:t>There are 2^3 = </a:t>
            </a:r>
            <a:r>
              <a:rPr b="1" lang="en">
                <a:solidFill>
                  <a:srgbClr val="9900FF"/>
                </a:solidFill>
              </a:rPr>
              <a:t>8</a:t>
            </a:r>
            <a:r>
              <a:rPr lang="en">
                <a:solidFill>
                  <a:srgbClr val="9900FF"/>
                </a:solidFill>
              </a:rPr>
              <a:t> subsets of A. The empty set is a subset of every set with at least one element.</a:t>
            </a:r>
            <a:endParaRPr>
              <a:solidFill>
                <a:srgbClr val="99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80"/>
                </a:solidFill>
              </a:rPr>
              <a:t>The cardinality of A is 3. There are 2^3 - 1 = </a:t>
            </a:r>
            <a:r>
              <a:rPr b="1" lang="en">
                <a:solidFill>
                  <a:srgbClr val="008080"/>
                </a:solidFill>
              </a:rPr>
              <a:t>7 </a:t>
            </a:r>
            <a:r>
              <a:rPr lang="en">
                <a:solidFill>
                  <a:srgbClr val="008080"/>
                </a:solidFill>
              </a:rPr>
              <a:t>proper subsets of A. The empty set is a proper subset of every set with at least one element.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55804fc8d0_0_0:notes"/>
          <p:cNvSpPr txBox="1"/>
          <p:nvPr>
            <p:ph idx="12" type="sldNum"/>
          </p:nvPr>
        </p:nvSpPr>
        <p:spPr>
          <a:xfrm>
            <a:off x="3884853" y="8685863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44046aec9_0_0:notes"/>
          <p:cNvSpPr/>
          <p:nvPr>
            <p:ph idx="2" type="sldImg"/>
          </p:nvPr>
        </p:nvSpPr>
        <p:spPr>
          <a:xfrm>
            <a:off x="1705131" y="687457"/>
            <a:ext cx="344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9" name="Google Shape;129;g644046aec9_0_0:notes"/>
          <p:cNvSpPr txBox="1"/>
          <p:nvPr>
            <p:ph idx="1" type="body"/>
          </p:nvPr>
        </p:nvSpPr>
        <p:spPr>
          <a:xfrm>
            <a:off x="686112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rgbClr val="9900FF"/>
                </a:solidFill>
              </a:rPr>
              <a:t>First find cardinality. Then calculate subsets. List them.</a:t>
            </a:r>
            <a:endParaRPr sz="1400">
              <a:solidFill>
                <a:srgbClr val="99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rgbClr val="008080"/>
                </a:solidFill>
              </a:rPr>
              <a:t>First find cardinality. Then calculate proper subsets. List them.</a:t>
            </a:r>
            <a:endParaRPr sz="1800">
              <a:solidFill>
                <a:srgbClr val="99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644046aec9_0_0:notes"/>
          <p:cNvSpPr txBox="1"/>
          <p:nvPr>
            <p:ph idx="12" type="sldNum"/>
          </p:nvPr>
        </p:nvSpPr>
        <p:spPr>
          <a:xfrm>
            <a:off x="3884853" y="8685863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d0b2c712b_0_8:notes"/>
          <p:cNvSpPr/>
          <p:nvPr>
            <p:ph idx="2" type="sldImg"/>
          </p:nvPr>
        </p:nvSpPr>
        <p:spPr>
          <a:xfrm>
            <a:off x="1705131" y="687457"/>
            <a:ext cx="344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7" name="Google Shape;137;g5d0b2c712b_0_8:notes"/>
          <p:cNvSpPr txBox="1"/>
          <p:nvPr>
            <p:ph idx="1" type="body"/>
          </p:nvPr>
        </p:nvSpPr>
        <p:spPr>
          <a:xfrm>
            <a:off x="686112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empty set is a subset of any set.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5d0b2c712b_0_8:notes"/>
          <p:cNvSpPr txBox="1"/>
          <p:nvPr>
            <p:ph idx="12" type="sldNum"/>
          </p:nvPr>
        </p:nvSpPr>
        <p:spPr>
          <a:xfrm>
            <a:off x="3884853" y="8685863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207023b58_0_126:notes"/>
          <p:cNvSpPr/>
          <p:nvPr>
            <p:ph idx="2" type="sldImg"/>
          </p:nvPr>
        </p:nvSpPr>
        <p:spPr>
          <a:xfrm>
            <a:off x="1705131" y="687457"/>
            <a:ext cx="344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5" name="Google Shape;145;g5207023b58_0_126:notes"/>
          <p:cNvSpPr txBox="1"/>
          <p:nvPr>
            <p:ph idx="1" type="body"/>
          </p:nvPr>
        </p:nvSpPr>
        <p:spPr>
          <a:xfrm>
            <a:off x="686112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Properties of Sets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5207023b58_0_126:notes"/>
          <p:cNvSpPr txBox="1"/>
          <p:nvPr>
            <p:ph idx="12" type="sldNum"/>
          </p:nvPr>
        </p:nvSpPr>
        <p:spPr>
          <a:xfrm>
            <a:off x="3884853" y="8685863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5d1143245_0_18:notes"/>
          <p:cNvSpPr/>
          <p:nvPr>
            <p:ph idx="2" type="sldImg"/>
          </p:nvPr>
        </p:nvSpPr>
        <p:spPr>
          <a:xfrm>
            <a:off x="1705131" y="687457"/>
            <a:ext cx="344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2" name="Google Shape;152;g55d1143245_0_18:notes"/>
          <p:cNvSpPr txBox="1"/>
          <p:nvPr>
            <p:ph idx="1" type="body"/>
          </p:nvPr>
        </p:nvSpPr>
        <p:spPr>
          <a:xfrm>
            <a:off x="686112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"/>
              <a:t>If both are union or both are intersection, then any grouping will do.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55d1143245_0_18:notes"/>
          <p:cNvSpPr txBox="1"/>
          <p:nvPr>
            <p:ph idx="12" type="sldNum"/>
          </p:nvPr>
        </p:nvSpPr>
        <p:spPr>
          <a:xfrm>
            <a:off x="3884853" y="8685863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5d1143245_0_24:notes"/>
          <p:cNvSpPr/>
          <p:nvPr>
            <p:ph idx="2" type="sldImg"/>
          </p:nvPr>
        </p:nvSpPr>
        <p:spPr>
          <a:xfrm>
            <a:off x="1705131" y="687457"/>
            <a:ext cx="344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9" name="Google Shape;159;g55d1143245_0_24:notes"/>
          <p:cNvSpPr txBox="1"/>
          <p:nvPr>
            <p:ph idx="1" type="body"/>
          </p:nvPr>
        </p:nvSpPr>
        <p:spPr>
          <a:xfrm>
            <a:off x="686112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"/>
              <a:t>The order that we write the union or intersection of sets does not matter.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55d1143245_0_24:notes"/>
          <p:cNvSpPr txBox="1"/>
          <p:nvPr>
            <p:ph idx="12" type="sldNum"/>
          </p:nvPr>
        </p:nvSpPr>
        <p:spPr>
          <a:xfrm>
            <a:off x="3884853" y="8685863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5d1143245_0_30:notes"/>
          <p:cNvSpPr/>
          <p:nvPr>
            <p:ph idx="2" type="sldImg"/>
          </p:nvPr>
        </p:nvSpPr>
        <p:spPr>
          <a:xfrm>
            <a:off x="1705131" y="687457"/>
            <a:ext cx="344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6" name="Google Shape;166;g55d1143245_0_30:notes"/>
          <p:cNvSpPr txBox="1"/>
          <p:nvPr>
            <p:ph idx="1" type="body"/>
          </p:nvPr>
        </p:nvSpPr>
        <p:spPr>
          <a:xfrm>
            <a:off x="686112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"/>
              <a:t>Identity properties from real numbers were:     A + 0 = A          A * 1 = 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55d1143245_0_30:notes"/>
          <p:cNvSpPr txBox="1"/>
          <p:nvPr>
            <p:ph idx="12" type="sldNum"/>
          </p:nvPr>
        </p:nvSpPr>
        <p:spPr>
          <a:xfrm>
            <a:off x="3884853" y="8685863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5d1143245_0_42:notes"/>
          <p:cNvSpPr/>
          <p:nvPr>
            <p:ph idx="2" type="sldImg"/>
          </p:nvPr>
        </p:nvSpPr>
        <p:spPr>
          <a:xfrm>
            <a:off x="1705131" y="687457"/>
            <a:ext cx="344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3" name="Google Shape;173;g55d1143245_0_42:notes"/>
          <p:cNvSpPr txBox="1"/>
          <p:nvPr>
            <p:ph idx="1" type="body"/>
          </p:nvPr>
        </p:nvSpPr>
        <p:spPr>
          <a:xfrm>
            <a:off x="686112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"/>
              <a:t>Two distributive properties for sets.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"/>
              <a:t>Only one distributive property for real numbers:  a * (b + c) = a * b + a * c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55d1143245_0_42:notes"/>
          <p:cNvSpPr txBox="1"/>
          <p:nvPr>
            <p:ph idx="12" type="sldNum"/>
          </p:nvPr>
        </p:nvSpPr>
        <p:spPr>
          <a:xfrm>
            <a:off x="3884853" y="8685863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5d1143245_0_36:notes"/>
          <p:cNvSpPr/>
          <p:nvPr>
            <p:ph idx="2" type="sldImg"/>
          </p:nvPr>
        </p:nvSpPr>
        <p:spPr>
          <a:xfrm>
            <a:off x="1705131" y="687457"/>
            <a:ext cx="344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0" name="Google Shape;180;g55d1143245_0_36:notes"/>
          <p:cNvSpPr txBox="1"/>
          <p:nvPr>
            <p:ph idx="1" type="body"/>
          </p:nvPr>
        </p:nvSpPr>
        <p:spPr>
          <a:xfrm>
            <a:off x="686112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"/>
              <a:t>New to you?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55d1143245_0_36:notes"/>
          <p:cNvSpPr txBox="1"/>
          <p:nvPr>
            <p:ph idx="12" type="sldNum"/>
          </p:nvPr>
        </p:nvSpPr>
        <p:spPr>
          <a:xfrm>
            <a:off x="3884853" y="8685863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5d1143245_0_54:notes"/>
          <p:cNvSpPr/>
          <p:nvPr>
            <p:ph idx="2" type="sldImg"/>
          </p:nvPr>
        </p:nvSpPr>
        <p:spPr>
          <a:xfrm>
            <a:off x="1705131" y="687457"/>
            <a:ext cx="344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7" name="Google Shape;187;g55d1143245_0_54:notes"/>
          <p:cNvSpPr txBox="1"/>
          <p:nvPr>
            <p:ph idx="1" type="body"/>
          </p:nvPr>
        </p:nvSpPr>
        <p:spPr>
          <a:xfrm>
            <a:off x="686112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"/>
              <a:t>See alternatives notations on the </a:t>
            </a:r>
            <a:r>
              <a:rPr lang="en" u="sng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Properties of Sets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55d1143245_0_54:notes"/>
          <p:cNvSpPr txBox="1"/>
          <p:nvPr>
            <p:ph idx="12" type="sldNum"/>
          </p:nvPr>
        </p:nvSpPr>
        <p:spPr>
          <a:xfrm>
            <a:off x="3884853" y="8685863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207023b58_0_5:notes"/>
          <p:cNvSpPr txBox="1"/>
          <p:nvPr>
            <p:ph idx="1" type="body"/>
          </p:nvPr>
        </p:nvSpPr>
        <p:spPr>
          <a:xfrm>
            <a:off x="686112" y="4343713"/>
            <a:ext cx="5485800" cy="41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Sets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Preview: 2</a:t>
            </a:r>
            <a:endParaRPr/>
          </a:p>
        </p:txBody>
      </p:sp>
      <p:sp>
        <p:nvSpPr>
          <p:cNvPr id="64" name="Google Shape;64;g5207023b58_0_5:notes"/>
          <p:cNvSpPr/>
          <p:nvPr>
            <p:ph idx="2" type="sldImg"/>
          </p:nvPr>
        </p:nvSpPr>
        <p:spPr>
          <a:xfrm>
            <a:off x="1705131" y="687457"/>
            <a:ext cx="344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5d1143245_0_60:notes"/>
          <p:cNvSpPr/>
          <p:nvPr>
            <p:ph idx="2" type="sldImg"/>
          </p:nvPr>
        </p:nvSpPr>
        <p:spPr>
          <a:xfrm>
            <a:off x="1705131" y="687457"/>
            <a:ext cx="344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4" name="Google Shape;194;g55d1143245_0_60:notes"/>
          <p:cNvSpPr txBox="1"/>
          <p:nvPr>
            <p:ph idx="1" type="body"/>
          </p:nvPr>
        </p:nvSpPr>
        <p:spPr>
          <a:xfrm>
            <a:off x="686112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"/>
              <a:t>We stay inside the Universe.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55d1143245_0_60:notes"/>
          <p:cNvSpPr txBox="1"/>
          <p:nvPr>
            <p:ph idx="12" type="sldNum"/>
          </p:nvPr>
        </p:nvSpPr>
        <p:spPr>
          <a:xfrm>
            <a:off x="3884853" y="8685863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5d1143245_0_66:notes"/>
          <p:cNvSpPr/>
          <p:nvPr>
            <p:ph idx="2" type="sldImg"/>
          </p:nvPr>
        </p:nvSpPr>
        <p:spPr>
          <a:xfrm>
            <a:off x="1705131" y="687457"/>
            <a:ext cx="344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1" name="Google Shape;201;g55d1143245_0_66:notes"/>
          <p:cNvSpPr txBox="1"/>
          <p:nvPr>
            <p:ph idx="1" type="body"/>
          </p:nvPr>
        </p:nvSpPr>
        <p:spPr>
          <a:xfrm>
            <a:off x="686112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See alternatives notations on the </a:t>
            </a:r>
            <a:r>
              <a:rPr lang="en" u="sng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Properties of Sets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55d1143245_0_66:notes"/>
          <p:cNvSpPr txBox="1"/>
          <p:nvPr>
            <p:ph idx="12" type="sldNum"/>
          </p:nvPr>
        </p:nvSpPr>
        <p:spPr>
          <a:xfrm>
            <a:off x="3884853" y="8685863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207023b58_0_153:notes"/>
          <p:cNvSpPr/>
          <p:nvPr>
            <p:ph idx="2" type="sldImg"/>
          </p:nvPr>
        </p:nvSpPr>
        <p:spPr>
          <a:xfrm>
            <a:off x="1705131" y="687457"/>
            <a:ext cx="344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8" name="Google Shape;208;g5207023b58_0_153:notes"/>
          <p:cNvSpPr txBox="1"/>
          <p:nvPr>
            <p:ph idx="1" type="body"/>
          </p:nvPr>
        </p:nvSpPr>
        <p:spPr>
          <a:xfrm>
            <a:off x="686112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Practice: More Sets</a:t>
            </a:r>
            <a:r>
              <a:rPr lang="en"/>
              <a:t>     </a:t>
            </a:r>
            <a:r>
              <a:rPr lang="en" u="sng">
                <a:solidFill>
                  <a:schemeClr val="hlink"/>
                </a:solidFill>
                <a:hlinkClick r:id="rId3"/>
              </a:rPr>
              <a:t>Solutions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5207023b58_0_153:notes"/>
          <p:cNvSpPr txBox="1"/>
          <p:nvPr>
            <p:ph idx="12" type="sldNum"/>
          </p:nvPr>
        </p:nvSpPr>
        <p:spPr>
          <a:xfrm>
            <a:off x="3884853" y="8685863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cd8bdd5b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cd8bdd5b5_0_114:notes"/>
          <p:cNvSpPr txBox="1"/>
          <p:nvPr>
            <p:ph idx="1" type="body"/>
          </p:nvPr>
        </p:nvSpPr>
        <p:spPr>
          <a:xfrm>
            <a:off x="685800" y="4343400"/>
            <a:ext cx="5486400" cy="41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207023b5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207023b58_0_54:notes"/>
          <p:cNvSpPr txBox="1"/>
          <p:nvPr>
            <p:ph idx="1" type="body"/>
          </p:nvPr>
        </p:nvSpPr>
        <p:spPr>
          <a:xfrm>
            <a:off x="685800" y="4343400"/>
            <a:ext cx="5486400" cy="41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207023b5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5207023b58_0_60:notes"/>
          <p:cNvSpPr txBox="1"/>
          <p:nvPr>
            <p:ph idx="1" type="body"/>
          </p:nvPr>
        </p:nvSpPr>
        <p:spPr>
          <a:xfrm>
            <a:off x="685800" y="4343400"/>
            <a:ext cx="5486400" cy="41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207023b5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207023b58_0_10:notes"/>
          <p:cNvSpPr txBox="1"/>
          <p:nvPr>
            <p:ph idx="1" type="body"/>
          </p:nvPr>
        </p:nvSpPr>
        <p:spPr>
          <a:xfrm>
            <a:off x="685800" y="4343400"/>
            <a:ext cx="5486400" cy="41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5d1143245_0_6:notes"/>
          <p:cNvSpPr/>
          <p:nvPr>
            <p:ph idx="2" type="sldImg"/>
          </p:nvPr>
        </p:nvSpPr>
        <p:spPr>
          <a:xfrm>
            <a:off x="1705131" y="687457"/>
            <a:ext cx="344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7" name="Google Shape;77;g55d1143245_0_6:notes"/>
          <p:cNvSpPr txBox="1"/>
          <p:nvPr>
            <p:ph idx="1" type="body"/>
          </p:nvPr>
        </p:nvSpPr>
        <p:spPr>
          <a:xfrm>
            <a:off x="686112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55d1143245_0_6:notes"/>
          <p:cNvSpPr txBox="1"/>
          <p:nvPr>
            <p:ph idx="12" type="sldNum"/>
          </p:nvPr>
        </p:nvSpPr>
        <p:spPr>
          <a:xfrm>
            <a:off x="3884853" y="8685863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5d1143245_0_12:notes"/>
          <p:cNvSpPr/>
          <p:nvPr>
            <p:ph idx="2" type="sldImg"/>
          </p:nvPr>
        </p:nvSpPr>
        <p:spPr>
          <a:xfrm>
            <a:off x="1705131" y="687457"/>
            <a:ext cx="344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5" name="Google Shape;85;g55d1143245_0_12:notes"/>
          <p:cNvSpPr txBox="1"/>
          <p:nvPr>
            <p:ph idx="1" type="body"/>
          </p:nvPr>
        </p:nvSpPr>
        <p:spPr>
          <a:xfrm>
            <a:off x="686112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"/>
              <a:t>There are a couple of ways to write cardinality.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55d1143245_0_12:notes"/>
          <p:cNvSpPr txBox="1"/>
          <p:nvPr>
            <p:ph idx="12" type="sldNum"/>
          </p:nvPr>
        </p:nvSpPr>
        <p:spPr>
          <a:xfrm>
            <a:off x="3884853" y="8685863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d0b2c712b_0_15:notes"/>
          <p:cNvSpPr/>
          <p:nvPr>
            <p:ph idx="2" type="sldImg"/>
          </p:nvPr>
        </p:nvSpPr>
        <p:spPr>
          <a:xfrm>
            <a:off x="1705131" y="687457"/>
            <a:ext cx="344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2" name="Google Shape;92;g5d0b2c712b_0_15:notes"/>
          <p:cNvSpPr txBox="1"/>
          <p:nvPr>
            <p:ph idx="1" type="body"/>
          </p:nvPr>
        </p:nvSpPr>
        <p:spPr>
          <a:xfrm>
            <a:off x="686112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cardinality of a set is how many elements are in that set.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5d0b2c712b_0_15:notes"/>
          <p:cNvSpPr txBox="1"/>
          <p:nvPr>
            <p:ph idx="12" type="sldNum"/>
          </p:nvPr>
        </p:nvSpPr>
        <p:spPr>
          <a:xfrm>
            <a:off x="3884853" y="8685863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d0b2c712b_0_22:notes"/>
          <p:cNvSpPr/>
          <p:nvPr>
            <p:ph idx="2" type="sldImg"/>
          </p:nvPr>
        </p:nvSpPr>
        <p:spPr>
          <a:xfrm>
            <a:off x="1705131" y="687457"/>
            <a:ext cx="344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0" name="Google Shape;100;g5d0b2c712b_0_22:notes"/>
          <p:cNvSpPr txBox="1"/>
          <p:nvPr>
            <p:ph idx="1" type="body"/>
          </p:nvPr>
        </p:nvSpPr>
        <p:spPr>
          <a:xfrm>
            <a:off x="686112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The cardinality of a set is how many elements are in that set.Those vertical bars indicate cardinality.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5d0b2c712b_0_22:notes"/>
          <p:cNvSpPr txBox="1"/>
          <p:nvPr>
            <p:ph idx="12" type="sldNum"/>
          </p:nvPr>
        </p:nvSpPr>
        <p:spPr>
          <a:xfrm>
            <a:off x="3884853" y="8685863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207023b58_0_16:notes"/>
          <p:cNvSpPr/>
          <p:nvPr>
            <p:ph idx="2" type="sldImg"/>
          </p:nvPr>
        </p:nvSpPr>
        <p:spPr>
          <a:xfrm>
            <a:off x="1705131" y="687457"/>
            <a:ext cx="344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8" name="Google Shape;108;g5207023b58_0_16:notes"/>
          <p:cNvSpPr txBox="1"/>
          <p:nvPr>
            <p:ph idx="1" type="body"/>
          </p:nvPr>
        </p:nvSpPr>
        <p:spPr>
          <a:xfrm>
            <a:off x="686112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008080"/>
                </a:solidFill>
              </a:rPr>
              <a:t>The set A cannot be a proper subset of itself. Think “&lt;”. Proper subsets have strictly fewer elements.</a:t>
            </a:r>
            <a:endParaRPr sz="1200">
              <a:solidFill>
                <a:srgbClr val="00808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FF"/>
                </a:solidFill>
              </a:rPr>
              <a:t>The set A can be a subset of itself. Think “</a:t>
            </a:r>
            <a:r>
              <a:rPr lang="en" sz="1200" u="sng">
                <a:solidFill>
                  <a:srgbClr val="9900FF"/>
                </a:solidFill>
              </a:rPr>
              <a:t>&lt;</a:t>
            </a:r>
            <a:r>
              <a:rPr lang="en" sz="1200">
                <a:solidFill>
                  <a:srgbClr val="9900FF"/>
                </a:solidFill>
              </a:rPr>
              <a:t>”. Subsets can have fewer or the same number of elements.</a:t>
            </a:r>
            <a:endParaRPr sz="1200">
              <a:solidFill>
                <a:srgbClr val="99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5207023b58_0_16:notes"/>
          <p:cNvSpPr txBox="1"/>
          <p:nvPr>
            <p:ph idx="12" type="sldNum"/>
          </p:nvPr>
        </p:nvSpPr>
        <p:spPr>
          <a:xfrm>
            <a:off x="3884853" y="8685863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5d1143245_0_0:notes"/>
          <p:cNvSpPr/>
          <p:nvPr>
            <p:ph idx="2" type="sldImg"/>
          </p:nvPr>
        </p:nvSpPr>
        <p:spPr>
          <a:xfrm>
            <a:off x="1705131" y="687457"/>
            <a:ext cx="344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5" name="Google Shape;115;g55d1143245_0_0:notes"/>
          <p:cNvSpPr txBox="1"/>
          <p:nvPr>
            <p:ph idx="1" type="body"/>
          </p:nvPr>
        </p:nvSpPr>
        <p:spPr>
          <a:xfrm>
            <a:off x="686112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9900FF"/>
                </a:solidFill>
              </a:rPr>
              <a:t>First find cardinality. Then calculate subsets. List them.</a:t>
            </a:r>
            <a:endParaRPr sz="1400">
              <a:solidFill>
                <a:srgbClr val="99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8080"/>
                </a:solidFill>
              </a:rPr>
              <a:t>First find cardinality. Then calculate proper subsets. List them.</a:t>
            </a:r>
            <a:endParaRPr>
              <a:solidFill>
                <a:srgbClr val="99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55d1143245_0_0:notes"/>
          <p:cNvSpPr txBox="1"/>
          <p:nvPr>
            <p:ph idx="12" type="sldNum"/>
          </p:nvPr>
        </p:nvSpPr>
        <p:spPr>
          <a:xfrm>
            <a:off x="3884853" y="8685863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91678"/>
            <a:ext cx="75438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89447"/>
            <a:ext cx="8229600" cy="3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4169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835" lvl="2" marL="1371600" marR="0" rtl="0" algn="l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●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vtc.instructuremedia.com/embed/8461fc55-7ef1-43b2-a627-983622bbffaa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&amp; Logic!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457200" y="91674"/>
            <a:ext cx="75438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30066"/>
                </a:solidFill>
              </a:rPr>
              <a:t>Counting Subsets</a:t>
            </a:r>
            <a:endParaRPr>
              <a:solidFill>
                <a:srgbClr val="330066"/>
              </a:solidFill>
            </a:endParaRPr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= {1, 3, 5}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</a:rPr>
              <a:t>List the subsets of A.</a:t>
            </a:r>
            <a:r>
              <a:rPr lang="en" sz="1800">
                <a:solidFill>
                  <a:srgbClr val="9900FF"/>
                </a:solidFill>
              </a:rPr>
              <a:t>     |A| = 3</a:t>
            </a:r>
            <a:endParaRPr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9900FF"/>
                </a:solidFill>
              </a:rPr>
              <a:t>There are 2^3 = </a:t>
            </a:r>
            <a:r>
              <a:rPr b="1" lang="en" sz="1800">
                <a:solidFill>
                  <a:srgbClr val="9900FF"/>
                </a:solidFill>
              </a:rPr>
              <a:t>8 </a:t>
            </a:r>
            <a:r>
              <a:rPr lang="en" sz="1800">
                <a:solidFill>
                  <a:srgbClr val="9900FF"/>
                </a:solidFill>
              </a:rPr>
              <a:t>subsets of A. { },{1}, {3}, {5}, {1, 3}, {1, 5}, {3, 5}, {1, 3, 5}</a:t>
            </a:r>
            <a:endParaRPr sz="18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80"/>
                </a:solidFill>
              </a:rPr>
              <a:t>List the proper subsets of A.   </a:t>
            </a:r>
            <a:r>
              <a:rPr lang="en" sz="1800">
                <a:solidFill>
                  <a:srgbClr val="008080"/>
                </a:solidFill>
              </a:rPr>
              <a:t>|A| = 3</a:t>
            </a:r>
            <a:endParaRPr>
              <a:solidFill>
                <a:srgbClr val="00808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8080"/>
                </a:solidFill>
              </a:rPr>
              <a:t>There are 2^3 - 1 = </a:t>
            </a:r>
            <a:r>
              <a:rPr b="1" lang="en" sz="1800">
                <a:solidFill>
                  <a:srgbClr val="008080"/>
                </a:solidFill>
              </a:rPr>
              <a:t>7</a:t>
            </a:r>
            <a:r>
              <a:rPr lang="en" sz="1800">
                <a:solidFill>
                  <a:srgbClr val="008080"/>
                </a:solidFill>
              </a:rPr>
              <a:t> proper subsets of A. { }, {1}, {3}, {5}, {1, 3}, {1, 5}, {3, 5}</a:t>
            </a:r>
            <a:endParaRPr sz="1800">
              <a:solidFill>
                <a:srgbClr val="008080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457200" y="91674"/>
            <a:ext cx="75438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30066"/>
                </a:solidFill>
              </a:rPr>
              <a:t>Counting Subsets</a:t>
            </a:r>
            <a:endParaRPr>
              <a:solidFill>
                <a:srgbClr val="330066"/>
              </a:solidFill>
            </a:endParaRPr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</a:rPr>
              <a:t>List the subsets of A∩B.</a:t>
            </a:r>
            <a:endParaRPr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1800">
                <a:solidFill>
                  <a:srgbClr val="9900FF"/>
                </a:solidFill>
              </a:rPr>
            </a:br>
            <a:br>
              <a:rPr lang="en" sz="1800">
                <a:solidFill>
                  <a:srgbClr val="9900FF"/>
                </a:solidFill>
              </a:rPr>
            </a:br>
            <a:br>
              <a:rPr lang="en" sz="1800">
                <a:solidFill>
                  <a:srgbClr val="9900FF"/>
                </a:solidFill>
              </a:rPr>
            </a:br>
            <a:endParaRPr sz="18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80"/>
                </a:solidFill>
              </a:rPr>
              <a:t>List the proper subsets of A∩B.</a:t>
            </a:r>
            <a:endParaRPr>
              <a:solidFill>
                <a:srgbClr val="008080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0900" y="607475"/>
            <a:ext cx="3245775" cy="253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457200" y="91674"/>
            <a:ext cx="75438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30066"/>
                </a:solidFill>
              </a:rPr>
              <a:t>Counting Subsets</a:t>
            </a:r>
            <a:endParaRPr>
              <a:solidFill>
                <a:srgbClr val="330066"/>
              </a:solidFill>
            </a:endParaRPr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</a:rPr>
              <a:t>List the subsets of A∩B.</a:t>
            </a:r>
            <a:endParaRPr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9900FF"/>
                </a:solidFill>
              </a:rPr>
              <a:t>First find cardinality. |A∩B| = 2. </a:t>
            </a:r>
            <a:br>
              <a:rPr lang="en" sz="1800">
                <a:solidFill>
                  <a:srgbClr val="9900FF"/>
                </a:solidFill>
              </a:rPr>
            </a:br>
            <a:r>
              <a:rPr lang="en" sz="1800">
                <a:solidFill>
                  <a:srgbClr val="9900FF"/>
                </a:solidFill>
              </a:rPr>
              <a:t>Then calculate subsets. </a:t>
            </a:r>
            <a:br>
              <a:rPr lang="en" sz="1800">
                <a:solidFill>
                  <a:srgbClr val="9900FF"/>
                </a:solidFill>
              </a:rPr>
            </a:br>
            <a:r>
              <a:rPr lang="en" sz="1800">
                <a:solidFill>
                  <a:srgbClr val="9900FF"/>
                </a:solidFill>
              </a:rPr>
              <a:t>There are 2^2 = </a:t>
            </a:r>
            <a:r>
              <a:rPr b="1" lang="en" sz="1800">
                <a:solidFill>
                  <a:srgbClr val="9900FF"/>
                </a:solidFill>
              </a:rPr>
              <a:t>4</a:t>
            </a:r>
            <a:r>
              <a:rPr lang="en" sz="1800">
                <a:solidFill>
                  <a:srgbClr val="9900FF"/>
                </a:solidFill>
              </a:rPr>
              <a:t> subsets of A∩B. </a:t>
            </a:r>
            <a:br>
              <a:rPr lang="en" sz="1800">
                <a:solidFill>
                  <a:srgbClr val="9900FF"/>
                </a:solidFill>
              </a:rPr>
            </a:br>
            <a:r>
              <a:rPr lang="en" sz="1800">
                <a:solidFill>
                  <a:srgbClr val="9900FF"/>
                </a:solidFill>
              </a:rPr>
              <a:t>List them: { }, {April}, {May}, {April, May}</a:t>
            </a:r>
            <a:endParaRPr sz="18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80"/>
                </a:solidFill>
              </a:rPr>
              <a:t>List the proper subsets of A∩B.</a:t>
            </a:r>
            <a:endParaRPr>
              <a:solidFill>
                <a:srgbClr val="00808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8080"/>
                </a:solidFill>
              </a:rPr>
              <a:t>First find cardinality. |A∩B| = 2. </a:t>
            </a:r>
            <a:br>
              <a:rPr lang="en" sz="1800">
                <a:solidFill>
                  <a:srgbClr val="008080"/>
                </a:solidFill>
              </a:rPr>
            </a:br>
            <a:r>
              <a:rPr lang="en" sz="1800">
                <a:solidFill>
                  <a:srgbClr val="008080"/>
                </a:solidFill>
              </a:rPr>
              <a:t>Then calculate proper subsets. There are 2^2 - 1 = </a:t>
            </a:r>
            <a:r>
              <a:rPr b="1" lang="en" sz="1800">
                <a:solidFill>
                  <a:srgbClr val="008080"/>
                </a:solidFill>
              </a:rPr>
              <a:t>3</a:t>
            </a:r>
            <a:r>
              <a:rPr lang="en" sz="1800">
                <a:solidFill>
                  <a:srgbClr val="008080"/>
                </a:solidFill>
              </a:rPr>
              <a:t> proper subsets of A∩B. List them: { }, {April}, {May}</a:t>
            </a:r>
            <a:endParaRPr sz="1800">
              <a:solidFill>
                <a:srgbClr val="008080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0900" y="607475"/>
            <a:ext cx="3245775" cy="253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457200" y="91674"/>
            <a:ext cx="75438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30066"/>
                </a:solidFill>
              </a:rPr>
              <a:t>Properties</a:t>
            </a:r>
            <a:endParaRPr>
              <a:solidFill>
                <a:srgbClr val="330066"/>
              </a:solidFill>
            </a:endParaRPr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studied properties of real numbers.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Now we study the properties of sets. Some are familiar. Some may be new.</a:t>
            </a:r>
            <a:endParaRPr/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457200" y="91674"/>
            <a:ext cx="75438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30066"/>
                </a:solidFill>
              </a:rPr>
              <a:t>Properties</a:t>
            </a:r>
            <a:endParaRPr>
              <a:solidFill>
                <a:srgbClr val="330066"/>
              </a:solidFill>
            </a:endParaRPr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Associative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∪ (B ∪ C) = (A ∪ B) ∪ C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∩ (B ∩ C) = (A ∩ B) ∩ 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457200" y="91674"/>
            <a:ext cx="75438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30066"/>
                </a:solidFill>
              </a:rPr>
              <a:t>Properties</a:t>
            </a:r>
            <a:endParaRPr>
              <a:solidFill>
                <a:srgbClr val="330066"/>
              </a:solidFill>
            </a:endParaRPr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Commutative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∪ B = B ∪ 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∩ B = B ∩ A</a:t>
            </a:r>
            <a:endParaRPr/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457200" y="91674"/>
            <a:ext cx="75438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30066"/>
                </a:solidFill>
              </a:rPr>
              <a:t>Properties</a:t>
            </a:r>
            <a:endParaRPr>
              <a:solidFill>
                <a:srgbClr val="330066"/>
              </a:solidFill>
            </a:endParaRPr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Identity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∪ ∅ = 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∩ U = A 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457200" y="91674"/>
            <a:ext cx="75438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30066"/>
                </a:solidFill>
              </a:rPr>
              <a:t>Properties</a:t>
            </a:r>
            <a:endParaRPr>
              <a:solidFill>
                <a:srgbClr val="330066"/>
              </a:solidFill>
            </a:endParaRPr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Distributive Properties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∪ (B ∩ C) = (A ∪ B) ∩ (A ∪ C)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∩ (B ∪ C) = (A ∩ B) ∪ (A ∩ C) 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457200" y="91674"/>
            <a:ext cx="75438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30066"/>
                </a:solidFill>
              </a:rPr>
              <a:t>Properties</a:t>
            </a:r>
            <a:endParaRPr>
              <a:solidFill>
                <a:srgbClr val="330066"/>
              </a:solidFill>
            </a:endParaRPr>
          </a:p>
        </p:txBody>
      </p:sp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Idempotent Properties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∪ A = 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∩ A = A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457200" y="91674"/>
            <a:ext cx="75438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30066"/>
                </a:solidFill>
              </a:rPr>
              <a:t>Properties</a:t>
            </a:r>
            <a:endParaRPr>
              <a:solidFill>
                <a:srgbClr val="330066"/>
              </a:solidFill>
            </a:endParaRPr>
          </a:p>
        </p:txBody>
      </p:sp>
      <p:sp>
        <p:nvSpPr>
          <p:cNvPr id="191" name="Google Shape;191;p32"/>
          <p:cNvSpPr txBox="1"/>
          <p:nvPr>
            <p:ph idx="1" type="body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 Morgan Properties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(A ∪ B)</a:t>
            </a:r>
            <a:r>
              <a:rPr baseline="30000" lang="en"/>
              <a:t>c</a:t>
            </a:r>
            <a:r>
              <a:rPr lang="en"/>
              <a:t> = A</a:t>
            </a:r>
            <a:r>
              <a:rPr baseline="30000" lang="en"/>
              <a:t>c</a:t>
            </a:r>
            <a:r>
              <a:rPr lang="en"/>
              <a:t> ∩ B</a:t>
            </a:r>
            <a:r>
              <a:rPr baseline="30000" lang="en"/>
              <a:t>c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(A ∩ B)</a:t>
            </a:r>
            <a:r>
              <a:rPr baseline="30000" lang="en"/>
              <a:t>c</a:t>
            </a:r>
            <a:r>
              <a:rPr lang="en"/>
              <a:t> = A</a:t>
            </a:r>
            <a:r>
              <a:rPr baseline="30000" lang="en"/>
              <a:t>c</a:t>
            </a:r>
            <a:r>
              <a:rPr lang="en"/>
              <a:t> ∪ B</a:t>
            </a:r>
            <a:r>
              <a:rPr baseline="30000" lang="en"/>
              <a:t>c</a:t>
            </a:r>
            <a:endParaRPr/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457200" y="91678"/>
            <a:ext cx="75438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9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57200" y="1289447"/>
            <a:ext cx="8229600" cy="3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Review: What did we do in class last time?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Preview: How many Distributive Properties are there for Sets?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457200" y="91674"/>
            <a:ext cx="75438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30066"/>
                </a:solidFill>
              </a:rPr>
              <a:t>Properties</a:t>
            </a:r>
            <a:endParaRPr>
              <a:solidFill>
                <a:srgbClr val="330066"/>
              </a:solidFill>
            </a:endParaRPr>
          </a:p>
        </p:txBody>
      </p:sp>
      <p:sp>
        <p:nvSpPr>
          <p:cNvPr id="198" name="Google Shape;198;p33"/>
          <p:cNvSpPr txBox="1"/>
          <p:nvPr>
            <p:ph idx="1" type="body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Closure Properties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∩ B ⊆ 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∪ B ⊆ U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type="title"/>
          </p:nvPr>
        </p:nvSpPr>
        <p:spPr>
          <a:xfrm>
            <a:off x="457200" y="91674"/>
            <a:ext cx="75438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30066"/>
                </a:solidFill>
              </a:rPr>
              <a:t>Properties</a:t>
            </a:r>
            <a:endParaRPr>
              <a:solidFill>
                <a:srgbClr val="330066"/>
              </a:solidFill>
            </a:endParaRPr>
          </a:p>
        </p:txBody>
      </p:sp>
      <p:sp>
        <p:nvSpPr>
          <p:cNvPr id="205" name="Google Shape;205;p34"/>
          <p:cNvSpPr txBox="1"/>
          <p:nvPr>
            <p:ph idx="1" type="body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Complement Properties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∪ A</a:t>
            </a:r>
            <a:r>
              <a:rPr baseline="30000" lang="en"/>
              <a:t>c</a:t>
            </a:r>
            <a:r>
              <a:rPr lang="en"/>
              <a:t> = U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∩ A</a:t>
            </a:r>
            <a:r>
              <a:rPr baseline="30000" lang="en"/>
              <a:t>c</a:t>
            </a:r>
            <a:r>
              <a:rPr lang="en"/>
              <a:t> = ∅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(A</a:t>
            </a:r>
            <a:r>
              <a:rPr baseline="30000" lang="en"/>
              <a:t>c</a:t>
            </a:r>
            <a:r>
              <a:rPr lang="en"/>
              <a:t>)</a:t>
            </a:r>
            <a:r>
              <a:rPr baseline="30000" lang="en"/>
              <a:t>c</a:t>
            </a:r>
            <a:r>
              <a:rPr lang="en"/>
              <a:t> = A 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/>
          <p:nvPr>
            <p:ph type="title"/>
          </p:nvPr>
        </p:nvSpPr>
        <p:spPr>
          <a:xfrm>
            <a:off x="457200" y="91674"/>
            <a:ext cx="75438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30066"/>
                </a:solidFill>
              </a:rPr>
              <a:t>Sets</a:t>
            </a:r>
            <a:endParaRPr>
              <a:solidFill>
                <a:srgbClr val="330066"/>
              </a:solidFill>
            </a:endParaRPr>
          </a:p>
        </p:txBody>
      </p:sp>
      <p:sp>
        <p:nvSpPr>
          <p:cNvPr id="212" name="Google Shape;212;p35"/>
          <p:cNvSpPr txBox="1"/>
          <p:nvPr>
            <p:ph idx="1" type="body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Let’s practice now!</a:t>
            </a:r>
            <a:endParaRPr/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330066"/>
                </a:solidFill>
              </a:rPr>
              <a:t>Review</a:t>
            </a:r>
            <a:endParaRPr/>
          </a:p>
        </p:txBody>
      </p:sp>
      <p:sp>
        <p:nvSpPr>
          <p:cNvPr id="218" name="Google Shape;21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900">
              <a:solidFill>
                <a:srgbClr val="330066"/>
              </a:solidFill>
            </a:endParaRPr>
          </a:p>
          <a:p>
            <a:pPr indent="-381000" lvl="0" marL="457200" rtl="0" algn="l">
              <a:spcBef>
                <a:spcPts val="70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Cardinality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Counting Subsets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Properties</a:t>
            </a:r>
            <a:endParaRPr sz="30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219" name="Google Shape;21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Do:</a:t>
            </a:r>
            <a:endParaRPr/>
          </a:p>
        </p:txBody>
      </p:sp>
      <p:sp>
        <p:nvSpPr>
          <p:cNvPr id="225" name="Google Shape;22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-419100" lvl="0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Sets Quiz</a:t>
            </a:r>
            <a:endParaRPr sz="3000">
              <a:solidFill>
                <a:schemeClr val="dk1"/>
              </a:solidFill>
            </a:endParaRPr>
          </a:p>
          <a:p>
            <a:pPr indent="-4191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More </a:t>
            </a:r>
            <a:r>
              <a:rPr lang="en" sz="3000">
                <a:solidFill>
                  <a:schemeClr val="dk1"/>
                </a:solidFill>
              </a:rPr>
              <a:t>Sets Quiz</a:t>
            </a:r>
            <a:endParaRPr sz="3000">
              <a:solidFill>
                <a:schemeClr val="dk1"/>
              </a:solidFill>
            </a:endParaRPr>
          </a:p>
          <a:p>
            <a:pPr indent="-4191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Crash Course 17</a:t>
            </a:r>
            <a:endParaRPr sz="3000">
              <a:solidFill>
                <a:schemeClr val="dk1"/>
              </a:solidFill>
            </a:endParaRPr>
          </a:p>
          <a:p>
            <a:pPr indent="-4191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Crash Course 18</a:t>
            </a:r>
            <a:endParaRPr sz="30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a great day!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remember that every day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CVTC is a great day!</a:t>
            </a:r>
            <a:endParaRPr/>
          </a:p>
        </p:txBody>
      </p:sp>
      <p:sp>
        <p:nvSpPr>
          <p:cNvPr id="232" name="Google Shape;23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Sets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8080"/>
                </a:solidFill>
              </a:rPr>
              <a:t>Competency: </a:t>
            </a:r>
            <a:r>
              <a:rPr lang="en" sz="3000">
                <a:solidFill>
                  <a:srgbClr val="5C8A8A"/>
                </a:solidFill>
              </a:rPr>
              <a:t>Apply principles of set theory</a:t>
            </a:r>
            <a:endParaRPr sz="3000">
              <a:solidFill>
                <a:srgbClr val="008080"/>
              </a:solidFill>
            </a:endParaRPr>
          </a:p>
          <a:p>
            <a:pPr indent="-381000" lvl="0" marL="457200" rtl="0" algn="l">
              <a:spcBef>
                <a:spcPts val="70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Cardinality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Counting Subsets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Properties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		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457200" y="91674"/>
            <a:ext cx="75438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30066"/>
                </a:solidFill>
              </a:rPr>
              <a:t>Cardinality</a:t>
            </a:r>
            <a:endParaRPr>
              <a:solidFill>
                <a:srgbClr val="330066"/>
              </a:solidFill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cardinality of a set is how many elements are in that set.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82" name="Google Shape;82;p1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854" y="4424300"/>
            <a:ext cx="688049" cy="48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457200" y="91674"/>
            <a:ext cx="75438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30066"/>
                </a:solidFill>
              </a:rPr>
              <a:t>Cardinality</a:t>
            </a:r>
            <a:endParaRPr>
              <a:solidFill>
                <a:srgbClr val="330066"/>
              </a:solidFill>
            </a:endParaRPr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Given B = {coffee, tea, milk}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There are a few ways to write cardinality.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n(B) = 3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|B| = 3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457200" y="91674"/>
            <a:ext cx="75438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30066"/>
                </a:solidFill>
              </a:rPr>
              <a:t>Cardinality</a:t>
            </a:r>
            <a:endParaRPr>
              <a:solidFill>
                <a:srgbClr val="330066"/>
              </a:solidFill>
            </a:endParaRPr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|B| = 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|A∩B| =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|B⋃C| =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1100" y="297850"/>
            <a:ext cx="3245775" cy="253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457200" y="91674"/>
            <a:ext cx="75438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30066"/>
                </a:solidFill>
              </a:rPr>
              <a:t>Cardinality</a:t>
            </a:r>
            <a:endParaRPr>
              <a:solidFill>
                <a:srgbClr val="330066"/>
              </a:solidFill>
            </a:endParaRPr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|B| = </a:t>
            </a:r>
            <a:r>
              <a:rPr lang="en">
                <a:solidFill>
                  <a:srgbClr val="B45F06"/>
                </a:solidFill>
              </a:rPr>
              <a:t>4</a:t>
            </a:r>
            <a:endParaRPr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|A∩B| = </a:t>
            </a:r>
            <a:r>
              <a:rPr lang="en">
                <a:solidFill>
                  <a:srgbClr val="B45F06"/>
                </a:solidFill>
              </a:rPr>
              <a:t>2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|B⋃C| = </a:t>
            </a:r>
            <a:r>
              <a:rPr lang="en">
                <a:solidFill>
                  <a:srgbClr val="B45F06"/>
                </a:solidFill>
              </a:rPr>
              <a:t>6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1100" y="297850"/>
            <a:ext cx="3245775" cy="253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457200" y="91674"/>
            <a:ext cx="75438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30066"/>
                </a:solidFill>
              </a:rPr>
              <a:t>Counting Subsets</a:t>
            </a:r>
            <a:endParaRPr>
              <a:solidFill>
                <a:srgbClr val="330066"/>
              </a:solidFill>
            </a:endParaRPr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</a:rPr>
              <a:t>If a set A has n elements, it has 2</a:t>
            </a:r>
            <a:r>
              <a:rPr baseline="30000" lang="en">
                <a:solidFill>
                  <a:srgbClr val="9900FF"/>
                </a:solidFill>
              </a:rPr>
              <a:t>n</a:t>
            </a:r>
            <a:r>
              <a:rPr lang="en">
                <a:solidFill>
                  <a:srgbClr val="9900FF"/>
                </a:solidFill>
              </a:rPr>
              <a:t> subsets.</a:t>
            </a:r>
            <a:endParaRPr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80"/>
                </a:solidFill>
              </a:rPr>
              <a:t>If a set A has n elements, it has 2</a:t>
            </a:r>
            <a:r>
              <a:rPr baseline="30000" lang="en">
                <a:solidFill>
                  <a:srgbClr val="008080"/>
                </a:solidFill>
              </a:rPr>
              <a:t>n </a:t>
            </a:r>
            <a:r>
              <a:rPr lang="en">
                <a:solidFill>
                  <a:srgbClr val="008080"/>
                </a:solidFill>
              </a:rPr>
              <a:t>- 1 proper subsets.</a:t>
            </a:r>
            <a:endParaRPr>
              <a:solidFill>
                <a:srgbClr val="008080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457200" y="91674"/>
            <a:ext cx="75438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30066"/>
                </a:solidFill>
              </a:rPr>
              <a:t>Counting Subsets</a:t>
            </a:r>
            <a:endParaRPr>
              <a:solidFill>
                <a:srgbClr val="330066"/>
              </a:solidFill>
            </a:endParaRPr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= {1, 3, 5}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</a:rPr>
              <a:t>List the subsets of A.</a:t>
            </a:r>
            <a:r>
              <a:rPr lang="en" sz="1800">
                <a:solidFill>
                  <a:srgbClr val="9900FF"/>
                </a:solidFill>
              </a:rPr>
              <a:t>     </a:t>
            </a:r>
            <a:endParaRPr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80"/>
                </a:solidFill>
              </a:rPr>
              <a:t>List the proper subsets of A.  </a:t>
            </a:r>
            <a:endParaRPr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