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K9FDaMYuWAPIXoGWEvi8TEUdjhgAeNBc83OOiEdHcuU/edit?usp=shari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rtofproblemsolving.com/Resources/articles.php?page=hardproblems" TargetMode="External"/><Relationship Id="rId3" Type="http://schemas.openxmlformats.org/officeDocument/2006/relationships/hyperlink" Target="http://www.artofproblemsolving.com/Resources/articles.php?page=hardproblem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023b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023b58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804fc8d0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g55804fc8d0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One way to define the process is to make a flowchart.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5804fc8d0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158b5773_0_7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56158b5773_0_7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56158b5773_0_7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07023b58_0_153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5207023b58_0_153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Flowchart Practice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5207023b58_0_153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fd766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fd766d22_0_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07023b5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07023b58_0_54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07023b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07023b58_0_6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023b58_0_5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… remember the Numbrix puzzle … algebra … number systems … sets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Preview: The 5 Whys  -- multiple points of view</a:t>
            </a:r>
            <a:endParaRPr/>
          </a:p>
        </p:txBody>
      </p:sp>
      <p:sp>
        <p:nvSpPr>
          <p:cNvPr id="64" name="Google Shape;64;g5207023b58_0_5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023b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023b58_0_10:notes"/>
          <p:cNvSpPr txBox="1"/>
          <p:nvPr>
            <p:ph idx="1" type="body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7c7398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7c7398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these strategies have we used this term? What other strategies have we used this term in Math &amp; Logic?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c7398a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c7398a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http://www.artofproblemsolving.com/Resources/articles.php?page=hardproblems</a:t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17443d62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8117443d62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8117443d62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d1143245_0_6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g55d1143245_0_6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5d1143245_0_6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f332e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f332e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d1143245_0_0:notes"/>
          <p:cNvSpPr/>
          <p:nvPr>
            <p:ph idx="2" type="sldImg"/>
          </p:nvPr>
        </p:nvSpPr>
        <p:spPr>
          <a:xfrm>
            <a:off x="1705131" y="687457"/>
            <a:ext cx="3447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" name="Google Shape;112;g55d1143245_0_0:notes"/>
          <p:cNvSpPr txBox="1"/>
          <p:nvPr>
            <p:ph idx="1" type="body"/>
          </p:nvPr>
        </p:nvSpPr>
        <p:spPr>
          <a:xfrm>
            <a:off x="686112" y="434371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 drawback of 5 Whys -- people may point to different causes, and all can be accurate, multiple causes.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5d1143245_0_0:notes"/>
          <p:cNvSpPr txBox="1"/>
          <p:nvPr>
            <p:ph idx="12" type="sldNum"/>
          </p:nvPr>
        </p:nvSpPr>
        <p:spPr>
          <a:xfrm>
            <a:off x="3884853" y="8685863"/>
            <a:ext cx="2971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4169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835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fcit.usf.edu/math/resource/fcat/strat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BEQvq99PZw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38RlXdr4Np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&amp; Logic!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Flowchart Symbols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4092600" y="2741529"/>
            <a:ext cx="958788" cy="639192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3942788" y="1623775"/>
            <a:ext cx="1258416" cy="5274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3942800" y="3854100"/>
            <a:ext cx="1258400" cy="5692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Flowchart Symbols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Terminal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Decision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4092600" y="2741529"/>
            <a:ext cx="958788" cy="639192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942788" y="1623775"/>
            <a:ext cx="1258416" cy="52741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3942800" y="3854100"/>
            <a:ext cx="1258400" cy="5692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Flowchart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Let’s practice now!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30066"/>
                </a:solidFill>
              </a:rPr>
              <a:t>Review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330066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Problem Solving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Root Cause Analysis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Flowcharts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Problem Solving Assignment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Test on Sets and Heuristics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19</a:t>
            </a: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Crash Course 20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great 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remember that every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CVTC is a great day!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Review: What did we do in class last time?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eview: What are some problem solving techniques we have used in Math &amp; Logic this term and the situations where we have applied them?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Preview: Why did the Titanic sink?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Problem Solving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080"/>
                </a:solidFill>
              </a:rPr>
              <a:t>Competency: </a:t>
            </a:r>
            <a:br>
              <a:rPr lang="en" sz="3000">
                <a:solidFill>
                  <a:srgbClr val="008080"/>
                </a:solidFill>
              </a:rPr>
            </a:br>
            <a:r>
              <a:rPr lang="en" sz="3000">
                <a:solidFill>
                  <a:srgbClr val="008080"/>
                </a:solidFill>
              </a:rPr>
              <a:t>Utilize heuristic tools for problem solving</a:t>
            </a:r>
            <a:endParaRPr sz="3000">
              <a:solidFill>
                <a:srgbClr val="008080"/>
              </a:solidFill>
            </a:endParaRPr>
          </a:p>
          <a:p>
            <a:pPr indent="-381000" lvl="0" marL="457200" rtl="0" algn="l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Problem Solving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Root Cause Analysis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Flowcharts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		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197"/>
            <a:ext cx="9143999" cy="499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75" y="0"/>
            <a:ext cx="8916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Problem Solving Strategies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257300"/>
            <a:ext cx="40569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Look for a pattern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Make an organized list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Guess and check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Make a table/chart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Work backwards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http://fcit.usf.edu/math/resource/fcat/strat.htm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0" y="1257300"/>
            <a:ext cx="43626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Use logical reasoning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Draw a diagram/graph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Solve a simpler problem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Use what worked before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rPr lang="en"/>
              <a:t>Eliminate possibilities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Root Cause Analysis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want to solve problems so they do not come back.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Instead of putting band-aids on symptoms, we solve problems at the root cause.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91678"/>
            <a:ext cx="7543800" cy="97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Whys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" y="1289447"/>
            <a:ext cx="8229600" cy="33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Five Whys Jefferson Memorial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57200" y="91674"/>
            <a:ext cx="7543800" cy="12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30066"/>
                </a:solidFill>
              </a:rPr>
              <a:t>Titanic Example</a:t>
            </a:r>
            <a:endParaRPr>
              <a:solidFill>
                <a:srgbClr val="330066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57200" y="1257300"/>
            <a:ext cx="82296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People may point to different causes.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Rivets were not strong enough.</a:t>
            </a:r>
            <a:br>
              <a:rPr lang="en" sz="1800"/>
            </a:br>
            <a:r>
              <a:rPr lang="en" sz="1800"/>
              <a:t>Lookouts saw iceberg too late.</a:t>
            </a:r>
            <a:br>
              <a:rPr lang="en" sz="1800"/>
            </a:br>
            <a:r>
              <a:rPr lang="en" sz="1800"/>
              <a:t>Ship was going too fast.</a:t>
            </a:r>
            <a:endParaRPr sz="18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are accurate.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Nevertheless, the Titanic sank.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https://www.youtube.com/watch?v=38RlXdr4Np0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