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A2F5DA-6503-4EDE-8C6C-E5861BD13C39}">
  <a:tblStyle styleId="{EEA2F5DA-6503-4EDE-8C6C-E5861BD13C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07023b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07023b58_0_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62a1096a_0_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g7562a1096a_0_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en" sz="1200">
                <a:solidFill>
                  <a:schemeClr val="dk1"/>
                </a:solidFill>
              </a:rPr>
              <a:t>(0 + 1) ⦁ (1 + 1) = 1⦁1 = 1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en" sz="1200">
                <a:solidFill>
                  <a:schemeClr val="dk1"/>
                </a:solidFill>
              </a:rPr>
              <a:t>0 ⦁ [(1 + 0) + 1] = 0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en" sz="1200">
                <a:solidFill>
                  <a:schemeClr val="dk1"/>
                </a:solidFill>
              </a:rPr>
              <a:t>[0 + (1 ⦁ 1)] + [(1 ⦁ 0) + (0 ⦁ 1)] = [0 + 1] + [0 + 0] = 1 + 0 = 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7562a1096a_0_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5d1143245_0_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1" name="Google Shape;271;g55d1143245_0_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55d1143245_0_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562a1096a_0_484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g7562a1096a_0_484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Fill in the columns for A + B and A </a:t>
            </a:r>
            <a:r>
              <a:rPr b="1" lang="en" sz="1400"/>
              <a:t>·</a:t>
            </a:r>
            <a:r>
              <a:rPr lang="en"/>
              <a:t> B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7562a1096a_0_484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82b790f2e_0_2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g582b790f2e_0_2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582b790f2e_0_2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13088700b_6_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g513088700b_6_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Which column headings are needed?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Can you draw this network?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513088700b_6_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13088700b_6_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2" name="Google Shape;302;g513088700b_6_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Is there a simpler network that achieves the same outcomes?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513088700b_6_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2c133169_0_14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g582c133169_0_14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column headings are needed?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you draw this network?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582c133169_0_14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82c133169_0_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g582c133169_0_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582c133169_0_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902666e5e_0_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g7902666e5e_0_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Boolean Tables Quiz</a:t>
            </a:r>
            <a:endParaRPr b="1"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7902666e5e_0_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82c133169_0_21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2" name="Google Shape;332;g582c133169_0_21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Instead of open and closed gates, we use variables that can take on 0 or 1.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582c133169_0_21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07023b58_0_5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conditional, biconditional, properties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In Boolean Algebra 1 + 1 = 1</a:t>
            </a:r>
            <a:endParaRPr/>
          </a:p>
        </p:txBody>
      </p:sp>
      <p:sp>
        <p:nvSpPr>
          <p:cNvPr id="64" name="Google Shape;64;g5207023b58_0_5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82c133169_0_39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3" name="Google Shape;343;g582c133169_0_39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582c133169_0_39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562a1096a_0_491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g7562a1096a_0_491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7562a1096a_0_491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562a1096a_0_501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1" name="Google Shape;361;g7562a1096a_0_501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Draw the networks.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7562a1096a_0_501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82c133169_0_49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8" name="Google Shape;368;g582c133169_0_49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Same outcome on the Boolean Tables?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If so, which network is cheaper and faster?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582c133169_0_49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82c133169_0_67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3" name="Google Shape;383;g582c133169_0_67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Draw the networks.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582c133169_0_67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562a1096a_0_515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0" name="Google Shape;390;g7562a1096a_0_515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Same outcome on the Boolean Tables?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so, which network is cheaper and faster?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7562a1096a_0_515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82c133169_0_8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9" name="Google Shape;409;g582c133169_0_8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582c133169_0_8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562a1096a_0_535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1" name="Google Shape;421;g7562a1096a_0_535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7562a1096a_0_535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902666e5e_0_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3" name="Google Shape;433;g7902666e5e_0_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Boolean Assignment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7902666e5e_0_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295fc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295fc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07023b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07023b58_0_1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207023b5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207023b58_0_54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207023b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207023b58_0_6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62a1096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62a1096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62a1096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62a1096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gates are 0 and closed gates are 1. </a:t>
            </a:r>
            <a:r>
              <a:rPr lang="en">
                <a:solidFill>
                  <a:schemeClr val="dk1"/>
                </a:solidFill>
              </a:rPr>
              <a:t>What Boolean expression can be written from this network?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62a1096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62a1096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(0 + 1) ⦁ (1 + 1) = 1⦁1 = 1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62a1096a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62a1096a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Will electricity pass? What Boolean expression can be written from this network?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62a1096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562a1096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0 ⦁ [(1 + 0) + 1] = 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562a1096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562a1096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Will electricity pass? What Boolean expression can be written from this network?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vtc.instructuremedia.com/embed/d30fe974-fcd3-4bcc-b307-d54b0d5d1f2d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vtc.instructuremedia.com/embed/7b751f2f-22ea-492a-aaba-aad26a8093ce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Logic!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type="title"/>
          </p:nvPr>
        </p:nvSpPr>
        <p:spPr>
          <a:xfrm>
            <a:off x="457200" y="91675"/>
            <a:ext cx="8481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Algebra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268" name="Google Shape;268;p23"/>
          <p:cNvSpPr txBox="1"/>
          <p:nvPr>
            <p:ph idx="1" type="body"/>
          </p:nvPr>
        </p:nvSpPr>
        <p:spPr>
          <a:xfrm>
            <a:off x="457200" y="828675"/>
            <a:ext cx="82296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Boolean </a:t>
            </a:r>
            <a:r>
              <a:rPr lang="en"/>
              <a:t>expressions: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a)   (0 + 1) ⦁ (1 + 1)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b)   0 ⦁ [(1 + 0) + 1]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c)   [0 + (1 ⦁ 1)] + [(1 ⦁ 0) + (0 ⦁ 1)]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457200" y="91675"/>
            <a:ext cx="84816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Algebra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275" name="Google Shape;275;p24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elements: 0 and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operations:  addition and multiplication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						  +                   	⦁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Algebra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282" name="Google Shape;282;p25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283" name="Google Shape;283;p2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{EEA2F5DA-6503-4EDE-8C6C-E5861BD13C39}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A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B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A + B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A ⦁ B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0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0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0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0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Algebra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291" name="Google Shape;291;p2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{EEA2F5DA-6503-4EDE-8C6C-E5861BD13C39}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A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B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A + B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A ⦁ B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0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0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0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0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0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0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0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0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</a:t>
                      </a:r>
                      <a:endParaRPr sz="3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Algebra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Boolean table for A ⦁ (Ā + B)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299" name="Google Shape;299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4" y="4402075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Algebra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306" name="Google Shape;306;p28"/>
          <p:cNvSpPr txBox="1"/>
          <p:nvPr>
            <p:ph idx="1" type="body"/>
          </p:nvPr>
        </p:nvSpPr>
        <p:spPr>
          <a:xfrm>
            <a:off x="457200" y="1257300"/>
            <a:ext cx="8229600" cy="3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Boolean table for A ⦁ (Ā + B)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graphicFrame>
        <p:nvGraphicFramePr>
          <p:cNvPr id="307" name="Google Shape;307;p28"/>
          <p:cNvGraphicFramePr/>
          <p:nvPr/>
        </p:nvGraphicFramePr>
        <p:xfrm>
          <a:off x="952500" y="223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{EEA2F5DA-6503-4EDE-8C6C-E5861BD13C39}</a:tableStyleId>
              </a:tblPr>
              <a:tblGrid>
                <a:gridCol w="867700"/>
                <a:gridCol w="867700"/>
                <a:gridCol w="764600"/>
                <a:gridCol w="1628250"/>
                <a:gridCol w="3110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B</a:t>
                      </a:r>
                      <a:endParaRPr sz="2400"/>
                    </a:p>
                  </a:txBody>
                  <a:tcPr marT="91425" marB="91425" marR="91425" marL="91425">
                    <a:lnR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Ā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Ā + 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A ⦁ (Ā + B)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>
                    <a:lnR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lnR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>
                    <a:lnR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lnR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Algebra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Boolean table for </a:t>
            </a:r>
            <a:r>
              <a:rPr lang="en"/>
              <a:t>A ⦁ (B + C)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Algebra   </a:t>
            </a:r>
            <a:r>
              <a:rPr b="0" lang="en" sz="3000">
                <a:solidFill>
                  <a:schemeClr val="dk1"/>
                </a:solidFill>
              </a:rPr>
              <a:t>A ⦁ (B + C)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322" name="Google Shape;322;p30"/>
          <p:cNvGraphicFramePr/>
          <p:nvPr/>
        </p:nvGraphicFramePr>
        <p:xfrm>
          <a:off x="952500" y="13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{EEA2F5DA-6503-4EDE-8C6C-E5861BD13C39}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B+C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⦁ (B + C)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3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Algebra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329" name="Google Shape;329;p31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Networks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+ B     Parallel		 	→ A</a:t>
            </a:r>
            <a:endParaRPr/>
          </a:p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→		 →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→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⦁ B     Series		→ A → B →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337" name="Google Shape;337;p32"/>
          <p:cNvCxnSpPr/>
          <p:nvPr/>
        </p:nvCxnSpPr>
        <p:spPr>
          <a:xfrm>
            <a:off x="4254625" y="178775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2"/>
          <p:cNvCxnSpPr/>
          <p:nvPr/>
        </p:nvCxnSpPr>
        <p:spPr>
          <a:xfrm>
            <a:off x="5225975" y="178775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2"/>
          <p:cNvCxnSpPr/>
          <p:nvPr/>
        </p:nvCxnSpPr>
        <p:spPr>
          <a:xfrm>
            <a:off x="5023650" y="178775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2"/>
          <p:cNvCxnSpPr/>
          <p:nvPr/>
        </p:nvCxnSpPr>
        <p:spPr>
          <a:xfrm>
            <a:off x="4999975" y="269645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Review: What did we do in class last time?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"/>
              <a:t>Preview: In Boolean Algebra, 1 + 1 = ___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30066"/>
                </a:solidFill>
              </a:rPr>
              <a:t>Boolean Networks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347" name="Google Shape;347;p33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A + B)C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network.		 	     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30066"/>
                </a:solidFill>
              </a:rPr>
              <a:t>Boolean Networks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354" name="Google Shape;354;p34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 + B)C 		 	         → A</a:t>
            </a:r>
            <a:endParaRPr/>
          </a:p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→		 → C →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→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355" name="Google Shape;355;p34"/>
          <p:cNvCxnSpPr/>
          <p:nvPr/>
        </p:nvCxnSpPr>
        <p:spPr>
          <a:xfrm>
            <a:off x="4254625" y="178775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4"/>
          <p:cNvCxnSpPr/>
          <p:nvPr/>
        </p:nvCxnSpPr>
        <p:spPr>
          <a:xfrm>
            <a:off x="5225975" y="178775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4"/>
          <p:cNvCxnSpPr/>
          <p:nvPr/>
        </p:nvCxnSpPr>
        <p:spPr>
          <a:xfrm>
            <a:off x="5023650" y="178775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4"/>
          <p:cNvCxnSpPr/>
          <p:nvPr/>
        </p:nvCxnSpPr>
        <p:spPr>
          <a:xfrm>
            <a:off x="4999975" y="269645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30066"/>
                </a:solidFill>
              </a:rPr>
              <a:t>Boolean Networks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 + AB 		 	       </a:t>
            </a:r>
            <a:r>
              <a:rPr lang="en"/>
              <a:t> 							 		 	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A(B + C)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networks.	 	         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 	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30066"/>
                </a:solidFill>
              </a:rPr>
              <a:t>Boolean Networks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372" name="Google Shape;372;p36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 + AB</a:t>
            </a:r>
            <a:r>
              <a:rPr lang="en"/>
              <a:t> 		 	         → A </a:t>
            </a:r>
            <a:r>
              <a:rPr lang="en"/>
              <a:t>→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						 →		 	     →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→ </a:t>
            </a:r>
            <a:r>
              <a:rPr lang="en"/>
              <a:t>A → </a:t>
            </a:r>
            <a:r>
              <a:rPr lang="en"/>
              <a:t>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A(B + C)		 	         → B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 	  → A →		   →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→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373" name="Google Shape;373;p36"/>
          <p:cNvCxnSpPr/>
          <p:nvPr/>
        </p:nvCxnSpPr>
        <p:spPr>
          <a:xfrm>
            <a:off x="4254625" y="178775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36"/>
          <p:cNvCxnSpPr/>
          <p:nvPr/>
        </p:nvCxnSpPr>
        <p:spPr>
          <a:xfrm>
            <a:off x="6157350" y="178775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6"/>
          <p:cNvCxnSpPr/>
          <p:nvPr/>
        </p:nvCxnSpPr>
        <p:spPr>
          <a:xfrm>
            <a:off x="5955025" y="178775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36"/>
          <p:cNvCxnSpPr/>
          <p:nvPr/>
        </p:nvCxnSpPr>
        <p:spPr>
          <a:xfrm>
            <a:off x="5976300" y="269645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6"/>
          <p:cNvCxnSpPr/>
          <p:nvPr/>
        </p:nvCxnSpPr>
        <p:spPr>
          <a:xfrm>
            <a:off x="4254625" y="362290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6"/>
          <p:cNvCxnSpPr/>
          <p:nvPr/>
        </p:nvCxnSpPr>
        <p:spPr>
          <a:xfrm>
            <a:off x="5212225" y="362290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6"/>
          <p:cNvCxnSpPr/>
          <p:nvPr/>
        </p:nvCxnSpPr>
        <p:spPr>
          <a:xfrm>
            <a:off x="5224775" y="453160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6"/>
          <p:cNvCxnSpPr/>
          <p:nvPr/>
        </p:nvCxnSpPr>
        <p:spPr>
          <a:xfrm>
            <a:off x="5421925" y="362290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30066"/>
                </a:solidFill>
              </a:rPr>
              <a:t>Boolean Networks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387" name="Google Shape;387;p37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(A + Ā)⦁(B + C)	 	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 </a:t>
            </a:r>
            <a:endParaRPr/>
          </a:p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	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+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networks.	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                  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 	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30066"/>
                </a:solidFill>
              </a:rPr>
              <a:t>Boolean Networks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394" name="Google Shape;394;p38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(A + Ā)⦁(B + C)	 	     → A		  →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 → 		   → 		   →</a:t>
            </a:r>
            <a:endParaRPr/>
          </a:p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→	 Ā       → C	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+ C						→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 → 		   →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                     → C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 	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395" name="Google Shape;395;p38"/>
          <p:cNvCxnSpPr/>
          <p:nvPr/>
        </p:nvCxnSpPr>
        <p:spPr>
          <a:xfrm>
            <a:off x="4254625" y="178775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38"/>
          <p:cNvCxnSpPr/>
          <p:nvPr/>
        </p:nvCxnSpPr>
        <p:spPr>
          <a:xfrm>
            <a:off x="5395350" y="178775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38"/>
          <p:cNvCxnSpPr/>
          <p:nvPr/>
        </p:nvCxnSpPr>
        <p:spPr>
          <a:xfrm>
            <a:off x="5193025" y="178775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8"/>
          <p:cNvCxnSpPr/>
          <p:nvPr/>
        </p:nvCxnSpPr>
        <p:spPr>
          <a:xfrm>
            <a:off x="5214300" y="269645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8"/>
          <p:cNvCxnSpPr/>
          <p:nvPr/>
        </p:nvCxnSpPr>
        <p:spPr>
          <a:xfrm>
            <a:off x="4254625" y="362290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8"/>
          <p:cNvCxnSpPr/>
          <p:nvPr/>
        </p:nvCxnSpPr>
        <p:spPr>
          <a:xfrm>
            <a:off x="5212225" y="362290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8"/>
          <p:cNvCxnSpPr/>
          <p:nvPr/>
        </p:nvCxnSpPr>
        <p:spPr>
          <a:xfrm>
            <a:off x="5224775" y="453160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8"/>
          <p:cNvCxnSpPr/>
          <p:nvPr/>
        </p:nvCxnSpPr>
        <p:spPr>
          <a:xfrm>
            <a:off x="5421925" y="362290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8"/>
          <p:cNvCxnSpPr/>
          <p:nvPr/>
        </p:nvCxnSpPr>
        <p:spPr>
          <a:xfrm>
            <a:off x="5810375" y="178775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8"/>
          <p:cNvCxnSpPr/>
          <p:nvPr/>
        </p:nvCxnSpPr>
        <p:spPr>
          <a:xfrm>
            <a:off x="6615425" y="178775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8"/>
          <p:cNvCxnSpPr/>
          <p:nvPr/>
        </p:nvCxnSpPr>
        <p:spPr>
          <a:xfrm>
            <a:off x="6567800" y="269645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8"/>
          <p:cNvCxnSpPr/>
          <p:nvPr/>
        </p:nvCxnSpPr>
        <p:spPr>
          <a:xfrm>
            <a:off x="6825125" y="178775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30066"/>
                </a:solidFill>
              </a:rPr>
              <a:t>Boolean Networks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413" name="Google Shape;413;p39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 	     	   					→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  </a:t>
            </a:r>
            <a:r>
              <a:rPr lang="en"/>
              <a:t>→ A </a:t>
            </a:r>
            <a:r>
              <a:rPr lang="en"/>
              <a:t>→ 		    		  →</a:t>
            </a:r>
            <a:endParaRPr/>
          </a:p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→	 C </a:t>
            </a:r>
            <a:r>
              <a:rPr lang="en"/>
              <a:t>→ D</a:t>
            </a:r>
            <a:r>
              <a:rPr lang="en"/>
              <a:t>      	</a:t>
            </a:r>
            <a:endParaRPr/>
          </a:p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network, write a Boolean expression.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 	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414" name="Google Shape;414;p39"/>
          <p:cNvCxnSpPr/>
          <p:nvPr/>
        </p:nvCxnSpPr>
        <p:spPr>
          <a:xfrm>
            <a:off x="4254625" y="178775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9"/>
          <p:cNvCxnSpPr/>
          <p:nvPr/>
        </p:nvCxnSpPr>
        <p:spPr>
          <a:xfrm>
            <a:off x="5214300" y="269645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9"/>
          <p:cNvCxnSpPr/>
          <p:nvPr/>
        </p:nvCxnSpPr>
        <p:spPr>
          <a:xfrm>
            <a:off x="6229475" y="178775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9"/>
          <p:cNvCxnSpPr/>
          <p:nvPr/>
        </p:nvCxnSpPr>
        <p:spPr>
          <a:xfrm>
            <a:off x="6019775" y="269645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9"/>
          <p:cNvCxnSpPr/>
          <p:nvPr/>
        </p:nvCxnSpPr>
        <p:spPr>
          <a:xfrm>
            <a:off x="5111750" y="1787750"/>
            <a:ext cx="111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30066"/>
                </a:solidFill>
              </a:rPr>
              <a:t>Boolean Networks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425" name="Google Shape;425;p40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     	   					→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  → A → 		    		  →</a:t>
            </a:r>
            <a:endParaRPr/>
          </a:p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→	 C → D      	</a:t>
            </a:r>
            <a:endParaRPr/>
          </a:p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A(B + CD)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 	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426" name="Google Shape;426;p40"/>
          <p:cNvCxnSpPr/>
          <p:nvPr/>
        </p:nvCxnSpPr>
        <p:spPr>
          <a:xfrm>
            <a:off x="4254625" y="178775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0"/>
          <p:cNvCxnSpPr/>
          <p:nvPr/>
        </p:nvCxnSpPr>
        <p:spPr>
          <a:xfrm>
            <a:off x="5214300" y="269645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0"/>
          <p:cNvCxnSpPr/>
          <p:nvPr/>
        </p:nvCxnSpPr>
        <p:spPr>
          <a:xfrm>
            <a:off x="6229475" y="1787750"/>
            <a:ext cx="0" cy="9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0"/>
          <p:cNvCxnSpPr/>
          <p:nvPr/>
        </p:nvCxnSpPr>
        <p:spPr>
          <a:xfrm>
            <a:off x="6019775" y="2696450"/>
            <a:ext cx="2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40"/>
          <p:cNvCxnSpPr/>
          <p:nvPr/>
        </p:nvCxnSpPr>
        <p:spPr>
          <a:xfrm>
            <a:off x="5111750" y="1787750"/>
            <a:ext cx="111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Networks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437" name="Google Shape;437;p41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443" name="Google Shape;44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Boolean Operations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Boolean Expressions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Boolean Tables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Boolean Networks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44" name="Google Shape;44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Logic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Competency: Apply symbolic logic principles</a:t>
            </a:r>
            <a:endParaRPr sz="3000">
              <a:solidFill>
                <a:srgbClr val="008080"/>
              </a:solidFill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Boolean Operations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Boolean Expressions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Boolean Tables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Boolean Networks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	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</a:t>
            </a:r>
            <a:endParaRPr/>
          </a:p>
        </p:txBody>
      </p:sp>
      <p:sp>
        <p:nvSpPr>
          <p:cNvPr id="450" name="Google Shape;45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Boolean Tables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Boolean Assignment 2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23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24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CVTC is a great day!</a:t>
            </a:r>
            <a:endParaRPr/>
          </a:p>
        </p:txBody>
      </p:sp>
      <p:sp>
        <p:nvSpPr>
          <p:cNvPr id="457" name="Google Shape;45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Algebra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" y="1104900"/>
            <a:ext cx="8229600" cy="349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electricity pass?</a:t>
            </a:r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917975" y="29312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7"/>
          <p:cNvCxnSpPr/>
          <p:nvPr/>
        </p:nvCxnSpPr>
        <p:spPr>
          <a:xfrm>
            <a:off x="1443375" y="34382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7"/>
          <p:cNvCxnSpPr/>
          <p:nvPr/>
        </p:nvCxnSpPr>
        <p:spPr>
          <a:xfrm>
            <a:off x="1443375" y="24221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7"/>
          <p:cNvCxnSpPr/>
          <p:nvPr/>
        </p:nvCxnSpPr>
        <p:spPr>
          <a:xfrm>
            <a:off x="1452575" y="242412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7"/>
          <p:cNvCxnSpPr/>
          <p:nvPr/>
        </p:nvCxnSpPr>
        <p:spPr>
          <a:xfrm flipH="1" rot="10800000">
            <a:off x="1982775" y="2186025"/>
            <a:ext cx="455700" cy="23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>
            <a:off x="1982775" y="34382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87" name="Google Shape;87;p17"/>
          <p:cNvCxnSpPr/>
          <p:nvPr/>
        </p:nvCxnSpPr>
        <p:spPr>
          <a:xfrm>
            <a:off x="2522175" y="24221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7"/>
          <p:cNvCxnSpPr/>
          <p:nvPr/>
        </p:nvCxnSpPr>
        <p:spPr>
          <a:xfrm>
            <a:off x="2522175" y="34382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3061575" y="242412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/>
          <p:nvPr/>
        </p:nvCxnSpPr>
        <p:spPr>
          <a:xfrm>
            <a:off x="3061575" y="29074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/>
          <p:nvPr/>
        </p:nvCxnSpPr>
        <p:spPr>
          <a:xfrm>
            <a:off x="3600975" y="240032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3605775" y="24003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/>
          <p:nvPr/>
        </p:nvCxnSpPr>
        <p:spPr>
          <a:xfrm>
            <a:off x="3600975" y="34146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/>
          <p:nvPr/>
        </p:nvCxnSpPr>
        <p:spPr>
          <a:xfrm>
            <a:off x="4145175" y="34146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>
            <a:off x="4145175" y="24003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96" name="Google Shape;96;p17"/>
          <p:cNvCxnSpPr/>
          <p:nvPr/>
        </p:nvCxnSpPr>
        <p:spPr>
          <a:xfrm>
            <a:off x="4660550" y="24003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4674975" y="34146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5199950" y="240032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5205175" y="29074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0" name="Google Shape;100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4" y="4402075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30066"/>
                </a:solidFill>
              </a:rPr>
              <a:t>Boolean Algebra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57200" y="1104900"/>
            <a:ext cx="8229600" cy="349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Will electricity pass?</a:t>
            </a:r>
            <a:endParaRPr/>
          </a:p>
        </p:txBody>
      </p:sp>
      <p:cxnSp>
        <p:nvCxnSpPr>
          <p:cNvPr id="107" name="Google Shape;107;p18"/>
          <p:cNvCxnSpPr/>
          <p:nvPr/>
        </p:nvCxnSpPr>
        <p:spPr>
          <a:xfrm>
            <a:off x="917975" y="29312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1443375" y="34382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1443375" y="24221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/>
          <p:nvPr/>
        </p:nvCxnSpPr>
        <p:spPr>
          <a:xfrm>
            <a:off x="1452575" y="242412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8"/>
          <p:cNvCxnSpPr/>
          <p:nvPr/>
        </p:nvCxnSpPr>
        <p:spPr>
          <a:xfrm flipH="1" rot="10800000">
            <a:off x="1982775" y="2186025"/>
            <a:ext cx="455700" cy="23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1982775" y="34382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2522175" y="24221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2522175" y="34382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3061575" y="242412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3061575" y="29074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8"/>
          <p:cNvCxnSpPr/>
          <p:nvPr/>
        </p:nvCxnSpPr>
        <p:spPr>
          <a:xfrm>
            <a:off x="3600975" y="240032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3605775" y="24003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3600975" y="34146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4145175" y="34146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4145175" y="24003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2" name="Google Shape;122;p18"/>
          <p:cNvCxnSpPr/>
          <p:nvPr/>
        </p:nvCxnSpPr>
        <p:spPr>
          <a:xfrm>
            <a:off x="4660550" y="24003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/>
          <p:nvPr/>
        </p:nvCxnSpPr>
        <p:spPr>
          <a:xfrm>
            <a:off x="4674975" y="34146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5199950" y="240032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5205175" y="29074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 txBox="1"/>
          <p:nvPr/>
        </p:nvSpPr>
        <p:spPr>
          <a:xfrm>
            <a:off x="4219575" y="2076450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1</a:t>
            </a:r>
            <a:endParaRPr b="1">
              <a:solidFill>
                <a:srgbClr val="008080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219575" y="3109225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1</a:t>
            </a:r>
            <a:endParaRPr b="1">
              <a:solidFill>
                <a:srgbClr val="008080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067675" y="3133025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1</a:t>
            </a:r>
            <a:endParaRPr b="1">
              <a:solidFill>
                <a:srgbClr val="008080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067675" y="1945500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0</a:t>
            </a:r>
            <a:endParaRPr b="1">
              <a:solidFill>
                <a:srgbClr val="00808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Algebra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57200" y="1104900"/>
            <a:ext cx="8229600" cy="349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electricity pass?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(0 + 1) ⦁ (1 + 1)</a:t>
            </a:r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917975" y="29312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1443375" y="34382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/>
          <p:nvPr/>
        </p:nvCxnSpPr>
        <p:spPr>
          <a:xfrm>
            <a:off x="1443375" y="24221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1452575" y="242412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 flipH="1" rot="10800000">
            <a:off x="1982775" y="2186025"/>
            <a:ext cx="455700" cy="23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1982775" y="34382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2522175" y="24221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2522175" y="34382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3061575" y="242412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3061575" y="29074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3600975" y="240032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/>
          <p:nvPr/>
        </p:nvCxnSpPr>
        <p:spPr>
          <a:xfrm>
            <a:off x="3605775" y="24003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3600975" y="34146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4145175" y="34146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50" name="Google Shape;150;p19"/>
          <p:cNvCxnSpPr/>
          <p:nvPr/>
        </p:nvCxnSpPr>
        <p:spPr>
          <a:xfrm>
            <a:off x="4145175" y="24003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4660550" y="24003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4674975" y="34146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5199950" y="240032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5205175" y="29074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9"/>
          <p:cNvSpPr txBox="1"/>
          <p:nvPr/>
        </p:nvSpPr>
        <p:spPr>
          <a:xfrm>
            <a:off x="4219575" y="2076450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1</a:t>
            </a:r>
            <a:endParaRPr b="1">
              <a:solidFill>
                <a:srgbClr val="008080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4219575" y="3109225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1</a:t>
            </a:r>
            <a:endParaRPr b="1">
              <a:solidFill>
                <a:srgbClr val="008080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2067675" y="3133025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1</a:t>
            </a:r>
            <a:endParaRPr b="1">
              <a:solidFill>
                <a:srgbClr val="008080"/>
              </a:solidFill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067675" y="1945500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0</a:t>
            </a:r>
            <a:endParaRPr b="1">
              <a:solidFill>
                <a:srgbClr val="00808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Algebra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457200" y="1319800"/>
            <a:ext cx="8229600" cy="32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>
            <a:off x="917975" y="29312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3552975" y="34363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67" name="Google Shape;167;p20"/>
          <p:cNvCxnSpPr/>
          <p:nvPr/>
        </p:nvCxnSpPr>
        <p:spPr>
          <a:xfrm>
            <a:off x="1911375" y="29174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5130675" y="240032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0"/>
          <p:cNvCxnSpPr/>
          <p:nvPr/>
        </p:nvCxnSpPr>
        <p:spPr>
          <a:xfrm flipH="1" rot="10800000">
            <a:off x="1443375" y="2695175"/>
            <a:ext cx="455700" cy="23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0" name="Google Shape;170;p20"/>
          <p:cNvCxnSpPr/>
          <p:nvPr/>
        </p:nvCxnSpPr>
        <p:spPr>
          <a:xfrm flipH="1" rot="10800000">
            <a:off x="2450775" y="3434225"/>
            <a:ext cx="11022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0"/>
          <p:cNvCxnSpPr/>
          <p:nvPr/>
        </p:nvCxnSpPr>
        <p:spPr>
          <a:xfrm flipH="1" rot="10800000">
            <a:off x="4084275" y="3434225"/>
            <a:ext cx="10497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0"/>
          <p:cNvCxnSpPr/>
          <p:nvPr/>
        </p:nvCxnSpPr>
        <p:spPr>
          <a:xfrm>
            <a:off x="2450775" y="242412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0"/>
          <p:cNvCxnSpPr/>
          <p:nvPr/>
        </p:nvCxnSpPr>
        <p:spPr>
          <a:xfrm>
            <a:off x="3007275" y="29074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0"/>
          <p:cNvCxnSpPr/>
          <p:nvPr/>
        </p:nvCxnSpPr>
        <p:spPr>
          <a:xfrm>
            <a:off x="2990175" y="189317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0"/>
          <p:cNvCxnSpPr/>
          <p:nvPr/>
        </p:nvCxnSpPr>
        <p:spPr>
          <a:xfrm>
            <a:off x="2450775" y="24003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0"/>
          <p:cNvCxnSpPr/>
          <p:nvPr/>
        </p:nvCxnSpPr>
        <p:spPr>
          <a:xfrm>
            <a:off x="3529575" y="18931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7" name="Google Shape;177;p20"/>
          <p:cNvCxnSpPr/>
          <p:nvPr/>
        </p:nvCxnSpPr>
        <p:spPr>
          <a:xfrm>
            <a:off x="4068975" y="29074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0"/>
          <p:cNvCxnSpPr/>
          <p:nvPr/>
        </p:nvCxnSpPr>
        <p:spPr>
          <a:xfrm>
            <a:off x="2994975" y="18931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0"/>
          <p:cNvCxnSpPr/>
          <p:nvPr/>
        </p:nvCxnSpPr>
        <p:spPr>
          <a:xfrm>
            <a:off x="4068975" y="18931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0"/>
          <p:cNvCxnSpPr/>
          <p:nvPr/>
        </p:nvCxnSpPr>
        <p:spPr>
          <a:xfrm>
            <a:off x="4608300" y="24003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0"/>
          <p:cNvCxnSpPr/>
          <p:nvPr/>
        </p:nvCxnSpPr>
        <p:spPr>
          <a:xfrm>
            <a:off x="4603575" y="189317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5130675" y="29074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0"/>
          <p:cNvSpPr txBox="1"/>
          <p:nvPr/>
        </p:nvSpPr>
        <p:spPr>
          <a:xfrm>
            <a:off x="3614475" y="1511575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1</a:t>
            </a:r>
            <a:endParaRPr b="1">
              <a:solidFill>
                <a:srgbClr val="008080"/>
              </a:solidFill>
            </a:endParaRPr>
          </a:p>
        </p:txBody>
      </p:sp>
      <p:cxnSp>
        <p:nvCxnSpPr>
          <p:cNvPr id="184" name="Google Shape;184;p20"/>
          <p:cNvCxnSpPr/>
          <p:nvPr/>
        </p:nvCxnSpPr>
        <p:spPr>
          <a:xfrm flipH="1" rot="10800000">
            <a:off x="3529575" y="2671375"/>
            <a:ext cx="455700" cy="23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85" name="Google Shape;185;p20"/>
          <p:cNvSpPr txBox="1"/>
          <p:nvPr/>
        </p:nvSpPr>
        <p:spPr>
          <a:xfrm>
            <a:off x="3650175" y="3109225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1</a:t>
            </a:r>
            <a:endParaRPr b="1">
              <a:solidFill>
                <a:srgbClr val="008080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3653925" y="2419050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0</a:t>
            </a:r>
            <a:endParaRPr b="1">
              <a:solidFill>
                <a:srgbClr val="008080"/>
              </a:solidFill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1536975" y="2466675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0</a:t>
            </a:r>
            <a:endParaRPr b="1">
              <a:solidFill>
                <a:srgbClr val="008080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733425" y="3729625"/>
            <a:ext cx="43053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Algebra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457200" y="1319800"/>
            <a:ext cx="8229600" cy="32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1"/>
          <p:cNvCxnSpPr/>
          <p:nvPr/>
        </p:nvCxnSpPr>
        <p:spPr>
          <a:xfrm>
            <a:off x="917975" y="29312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1"/>
          <p:cNvCxnSpPr/>
          <p:nvPr/>
        </p:nvCxnSpPr>
        <p:spPr>
          <a:xfrm>
            <a:off x="3552975" y="34363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97" name="Google Shape;197;p21"/>
          <p:cNvCxnSpPr/>
          <p:nvPr/>
        </p:nvCxnSpPr>
        <p:spPr>
          <a:xfrm>
            <a:off x="1911375" y="29174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1"/>
          <p:cNvCxnSpPr/>
          <p:nvPr/>
        </p:nvCxnSpPr>
        <p:spPr>
          <a:xfrm>
            <a:off x="5130675" y="240032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1"/>
          <p:cNvCxnSpPr/>
          <p:nvPr/>
        </p:nvCxnSpPr>
        <p:spPr>
          <a:xfrm flipH="1" rot="10800000">
            <a:off x="1443375" y="2695175"/>
            <a:ext cx="455700" cy="23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00" name="Google Shape;200;p21"/>
          <p:cNvCxnSpPr/>
          <p:nvPr/>
        </p:nvCxnSpPr>
        <p:spPr>
          <a:xfrm flipH="1" rot="10800000">
            <a:off x="2450775" y="3434225"/>
            <a:ext cx="11022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1"/>
          <p:cNvCxnSpPr/>
          <p:nvPr/>
        </p:nvCxnSpPr>
        <p:spPr>
          <a:xfrm flipH="1" rot="10800000">
            <a:off x="4084275" y="3434225"/>
            <a:ext cx="10497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1"/>
          <p:cNvCxnSpPr/>
          <p:nvPr/>
        </p:nvCxnSpPr>
        <p:spPr>
          <a:xfrm>
            <a:off x="2450775" y="242412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1"/>
          <p:cNvCxnSpPr/>
          <p:nvPr/>
        </p:nvCxnSpPr>
        <p:spPr>
          <a:xfrm>
            <a:off x="3007275" y="29074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1"/>
          <p:cNvCxnSpPr/>
          <p:nvPr/>
        </p:nvCxnSpPr>
        <p:spPr>
          <a:xfrm>
            <a:off x="2990175" y="189317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1"/>
          <p:cNvCxnSpPr/>
          <p:nvPr/>
        </p:nvCxnSpPr>
        <p:spPr>
          <a:xfrm>
            <a:off x="2450775" y="24003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1"/>
          <p:cNvCxnSpPr/>
          <p:nvPr/>
        </p:nvCxnSpPr>
        <p:spPr>
          <a:xfrm>
            <a:off x="3529575" y="18931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07" name="Google Shape;207;p21"/>
          <p:cNvCxnSpPr/>
          <p:nvPr/>
        </p:nvCxnSpPr>
        <p:spPr>
          <a:xfrm>
            <a:off x="4068975" y="29074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1"/>
          <p:cNvCxnSpPr/>
          <p:nvPr/>
        </p:nvCxnSpPr>
        <p:spPr>
          <a:xfrm>
            <a:off x="2994975" y="18931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1"/>
          <p:cNvCxnSpPr/>
          <p:nvPr/>
        </p:nvCxnSpPr>
        <p:spPr>
          <a:xfrm>
            <a:off x="4068975" y="18931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1"/>
          <p:cNvCxnSpPr/>
          <p:nvPr/>
        </p:nvCxnSpPr>
        <p:spPr>
          <a:xfrm>
            <a:off x="4608300" y="24003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1"/>
          <p:cNvCxnSpPr/>
          <p:nvPr/>
        </p:nvCxnSpPr>
        <p:spPr>
          <a:xfrm>
            <a:off x="4603575" y="1893175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1"/>
          <p:cNvCxnSpPr/>
          <p:nvPr/>
        </p:nvCxnSpPr>
        <p:spPr>
          <a:xfrm>
            <a:off x="5130675" y="29074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1"/>
          <p:cNvSpPr txBox="1"/>
          <p:nvPr/>
        </p:nvSpPr>
        <p:spPr>
          <a:xfrm>
            <a:off x="3614475" y="1511575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1</a:t>
            </a:r>
            <a:endParaRPr b="1">
              <a:solidFill>
                <a:srgbClr val="008080"/>
              </a:solidFill>
            </a:endParaRPr>
          </a:p>
        </p:txBody>
      </p:sp>
      <p:cxnSp>
        <p:nvCxnSpPr>
          <p:cNvPr id="214" name="Google Shape;214;p21"/>
          <p:cNvCxnSpPr/>
          <p:nvPr/>
        </p:nvCxnSpPr>
        <p:spPr>
          <a:xfrm flipH="1" rot="10800000">
            <a:off x="3529575" y="2671375"/>
            <a:ext cx="455700" cy="23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15" name="Google Shape;215;p21"/>
          <p:cNvSpPr txBox="1"/>
          <p:nvPr/>
        </p:nvSpPr>
        <p:spPr>
          <a:xfrm>
            <a:off x="3650175" y="3109225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1</a:t>
            </a:r>
            <a:endParaRPr b="1">
              <a:solidFill>
                <a:srgbClr val="008080"/>
              </a:solidFill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3653925" y="2419050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0</a:t>
            </a:r>
            <a:endParaRPr b="1">
              <a:solidFill>
                <a:srgbClr val="008080"/>
              </a:solidFill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1536975" y="2466675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0</a:t>
            </a:r>
            <a:endParaRPr b="1">
              <a:solidFill>
                <a:srgbClr val="008080"/>
              </a:solidFill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695325" y="3737275"/>
            <a:ext cx="43053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0 ⦁ [(1 + 0) + 1]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Algebra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457200" y="1104900"/>
            <a:ext cx="8229600" cy="349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22"/>
          <p:cNvCxnSpPr/>
          <p:nvPr/>
        </p:nvCxnSpPr>
        <p:spPr>
          <a:xfrm>
            <a:off x="917975" y="29312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2"/>
          <p:cNvCxnSpPr/>
          <p:nvPr/>
        </p:nvCxnSpPr>
        <p:spPr>
          <a:xfrm>
            <a:off x="1485900" y="37456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2"/>
          <p:cNvCxnSpPr/>
          <p:nvPr/>
        </p:nvCxnSpPr>
        <p:spPr>
          <a:xfrm>
            <a:off x="1485900" y="2107800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2"/>
          <p:cNvCxnSpPr/>
          <p:nvPr/>
        </p:nvCxnSpPr>
        <p:spPr>
          <a:xfrm>
            <a:off x="1485900" y="2116925"/>
            <a:ext cx="0" cy="162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2"/>
          <p:cNvCxnSpPr/>
          <p:nvPr/>
        </p:nvCxnSpPr>
        <p:spPr>
          <a:xfrm flipH="1" rot="10800000">
            <a:off x="3103425" y="1392600"/>
            <a:ext cx="455700" cy="23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30" name="Google Shape;230;p22"/>
          <p:cNvCxnSpPr/>
          <p:nvPr/>
        </p:nvCxnSpPr>
        <p:spPr>
          <a:xfrm>
            <a:off x="2044075" y="3209900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2"/>
          <p:cNvCxnSpPr/>
          <p:nvPr/>
        </p:nvCxnSpPr>
        <p:spPr>
          <a:xfrm>
            <a:off x="4726425" y="2107800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2"/>
          <p:cNvCxnSpPr/>
          <p:nvPr/>
        </p:nvCxnSpPr>
        <p:spPr>
          <a:xfrm>
            <a:off x="4721625" y="3717050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2"/>
          <p:cNvCxnSpPr/>
          <p:nvPr/>
        </p:nvCxnSpPr>
        <p:spPr>
          <a:xfrm>
            <a:off x="2025300" y="1600650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2"/>
          <p:cNvCxnSpPr/>
          <p:nvPr/>
        </p:nvCxnSpPr>
        <p:spPr>
          <a:xfrm>
            <a:off x="2025300" y="1602550"/>
            <a:ext cx="10704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2"/>
          <p:cNvCxnSpPr/>
          <p:nvPr/>
        </p:nvCxnSpPr>
        <p:spPr>
          <a:xfrm>
            <a:off x="2025300" y="26098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2"/>
          <p:cNvCxnSpPr/>
          <p:nvPr/>
        </p:nvCxnSpPr>
        <p:spPr>
          <a:xfrm>
            <a:off x="2048875" y="4224200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2"/>
          <p:cNvCxnSpPr/>
          <p:nvPr/>
        </p:nvCxnSpPr>
        <p:spPr>
          <a:xfrm>
            <a:off x="2564025" y="2617400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38" name="Google Shape;238;p22"/>
          <p:cNvCxnSpPr/>
          <p:nvPr/>
        </p:nvCxnSpPr>
        <p:spPr>
          <a:xfrm>
            <a:off x="4182225" y="2622150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2"/>
          <p:cNvCxnSpPr/>
          <p:nvPr/>
        </p:nvCxnSpPr>
        <p:spPr>
          <a:xfrm>
            <a:off x="4182225" y="4224200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2"/>
          <p:cNvCxnSpPr/>
          <p:nvPr/>
        </p:nvCxnSpPr>
        <p:spPr>
          <a:xfrm>
            <a:off x="4721625" y="1607850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5278300" y="293127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2"/>
          <p:cNvSpPr txBox="1"/>
          <p:nvPr/>
        </p:nvSpPr>
        <p:spPr>
          <a:xfrm>
            <a:off x="2648925" y="2312025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1</a:t>
            </a:r>
            <a:endParaRPr b="1">
              <a:solidFill>
                <a:srgbClr val="008080"/>
              </a:solidFill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2648925" y="2875125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1</a:t>
            </a:r>
            <a:endParaRPr b="1">
              <a:solidFill>
                <a:srgbClr val="008080"/>
              </a:solidFill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3791600" y="3918800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1</a:t>
            </a:r>
            <a:endParaRPr b="1">
              <a:solidFill>
                <a:srgbClr val="008080"/>
              </a:solidFill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3188325" y="1172900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0</a:t>
            </a:r>
            <a:endParaRPr b="1">
              <a:solidFill>
                <a:srgbClr val="008080"/>
              </a:solidFill>
            </a:endParaRPr>
          </a:p>
        </p:txBody>
      </p:sp>
      <p:cxnSp>
        <p:nvCxnSpPr>
          <p:cNvPr id="246" name="Google Shape;246;p22"/>
          <p:cNvCxnSpPr/>
          <p:nvPr/>
        </p:nvCxnSpPr>
        <p:spPr>
          <a:xfrm>
            <a:off x="3642825" y="26174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47" name="Google Shape;247;p22"/>
          <p:cNvCxnSpPr/>
          <p:nvPr/>
        </p:nvCxnSpPr>
        <p:spPr>
          <a:xfrm>
            <a:off x="3103425" y="26174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2"/>
          <p:cNvSpPr txBox="1"/>
          <p:nvPr/>
        </p:nvSpPr>
        <p:spPr>
          <a:xfrm>
            <a:off x="3727725" y="2312025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1</a:t>
            </a:r>
            <a:endParaRPr b="1">
              <a:solidFill>
                <a:srgbClr val="008080"/>
              </a:solidFill>
            </a:endParaRPr>
          </a:p>
        </p:txBody>
      </p:sp>
      <p:cxnSp>
        <p:nvCxnSpPr>
          <p:cNvPr id="249" name="Google Shape;249;p22"/>
          <p:cNvCxnSpPr/>
          <p:nvPr/>
        </p:nvCxnSpPr>
        <p:spPr>
          <a:xfrm>
            <a:off x="3642825" y="1602550"/>
            <a:ext cx="10704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2"/>
          <p:cNvCxnSpPr/>
          <p:nvPr/>
        </p:nvCxnSpPr>
        <p:spPr>
          <a:xfrm>
            <a:off x="2044075" y="3209900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2"/>
          <p:cNvCxnSpPr/>
          <p:nvPr/>
        </p:nvCxnSpPr>
        <p:spPr>
          <a:xfrm>
            <a:off x="2564025" y="3209900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52" name="Google Shape;252;p22"/>
          <p:cNvCxnSpPr/>
          <p:nvPr/>
        </p:nvCxnSpPr>
        <p:spPr>
          <a:xfrm>
            <a:off x="3103425" y="3209900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2"/>
          <p:cNvCxnSpPr/>
          <p:nvPr/>
        </p:nvCxnSpPr>
        <p:spPr>
          <a:xfrm>
            <a:off x="3642825" y="4224200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54" name="Google Shape;254;p22"/>
          <p:cNvCxnSpPr/>
          <p:nvPr/>
        </p:nvCxnSpPr>
        <p:spPr>
          <a:xfrm flipH="1" rot="10800000">
            <a:off x="3642825" y="2973800"/>
            <a:ext cx="455700" cy="23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55" name="Google Shape;255;p22"/>
          <p:cNvCxnSpPr/>
          <p:nvPr/>
        </p:nvCxnSpPr>
        <p:spPr>
          <a:xfrm flipH="1" rot="10800000">
            <a:off x="2583475" y="3988100"/>
            <a:ext cx="455700" cy="23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56" name="Google Shape;256;p22"/>
          <p:cNvCxnSpPr/>
          <p:nvPr/>
        </p:nvCxnSpPr>
        <p:spPr>
          <a:xfrm>
            <a:off x="3103425" y="4224200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2"/>
          <p:cNvCxnSpPr/>
          <p:nvPr/>
        </p:nvCxnSpPr>
        <p:spPr>
          <a:xfrm>
            <a:off x="4182225" y="3219425"/>
            <a:ext cx="5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2"/>
          <p:cNvCxnSpPr/>
          <p:nvPr/>
        </p:nvCxnSpPr>
        <p:spPr>
          <a:xfrm>
            <a:off x="4721625" y="3209900"/>
            <a:ext cx="4800" cy="10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2"/>
          <p:cNvSpPr txBox="1"/>
          <p:nvPr/>
        </p:nvSpPr>
        <p:spPr>
          <a:xfrm>
            <a:off x="2648925" y="3782750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0</a:t>
            </a:r>
            <a:endParaRPr b="1">
              <a:solidFill>
                <a:srgbClr val="008080"/>
              </a:solidFill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3727725" y="2754775"/>
            <a:ext cx="28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0</a:t>
            </a:r>
            <a:endParaRPr b="1">
              <a:solidFill>
                <a:srgbClr val="008080"/>
              </a:solidFill>
            </a:endParaRPr>
          </a:p>
        </p:txBody>
      </p:sp>
      <p:cxnSp>
        <p:nvCxnSpPr>
          <p:cNvPr id="261" name="Google Shape;261;p22"/>
          <p:cNvCxnSpPr/>
          <p:nvPr/>
        </p:nvCxnSpPr>
        <p:spPr>
          <a:xfrm>
            <a:off x="5261025" y="2093125"/>
            <a:ext cx="0" cy="162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