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9" r:id="rId4"/>
    <p:sldId id="271" r:id="rId5"/>
    <p:sldId id="259" r:id="rId6"/>
    <p:sldId id="257" r:id="rId7"/>
    <p:sldId id="273" r:id="rId8"/>
    <p:sldId id="274" r:id="rId9"/>
    <p:sldId id="275" r:id="rId10"/>
    <p:sldId id="265" r:id="rId11"/>
    <p:sldId id="264" r:id="rId12"/>
    <p:sldId id="263" r:id="rId13"/>
    <p:sldId id="276" r:id="rId14"/>
    <p:sldId id="270" r:id="rId15"/>
    <p:sldId id="267" r:id="rId16"/>
    <p:sldId id="268" r:id="rId17"/>
    <p:sldId id="269" r:id="rId18"/>
    <p:sldId id="261" r:id="rId19"/>
    <p:sldId id="27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varScale="1">
        <p:scale>
          <a:sx n="101" d="100"/>
          <a:sy n="101" d="100"/>
        </p:scale>
        <p:origin x="13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1E269-9DC8-434D-831F-F8568E086190}"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92793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E269-9DC8-434D-831F-F8568E086190}"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1930266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E269-9DC8-434D-831F-F8568E086190}"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273546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1E269-9DC8-434D-831F-F8568E086190}"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31136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41E269-9DC8-434D-831F-F8568E086190}"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35600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1E269-9DC8-434D-831F-F8568E086190}"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180753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1E269-9DC8-434D-831F-F8568E086190}"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140391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1E269-9DC8-434D-831F-F8568E086190}" type="datetimeFigureOut">
              <a:rPr lang="en-US" smtClean="0"/>
              <a:t>2/26/2020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21712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1E269-9DC8-434D-831F-F8568E086190}" type="datetimeFigureOut">
              <a:rPr lang="en-US" smtClean="0"/>
              <a:t>2/26/2020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329111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41E269-9DC8-434D-831F-F8568E086190}"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285174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41E269-9DC8-434D-831F-F8568E086190}"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C2D3D-F6F8-403C-80DB-D9E7E588BCC9}" type="slidenum">
              <a:rPr lang="en-US" smtClean="0"/>
              <a:t>‹#›</a:t>
            </a:fld>
            <a:endParaRPr lang="en-US"/>
          </a:p>
        </p:txBody>
      </p:sp>
    </p:spTree>
    <p:extLst>
      <p:ext uri="{BB962C8B-B14F-4D97-AF65-F5344CB8AC3E}">
        <p14:creationId xmlns:p14="http://schemas.microsoft.com/office/powerpoint/2010/main" val="170612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1E269-9DC8-434D-831F-F8568E086190}" type="datetimeFigureOut">
              <a:rPr lang="en-US" smtClean="0"/>
              <a:t>2/26/2020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C2D3D-F6F8-403C-80DB-D9E7E588BCC9}" type="slidenum">
              <a:rPr lang="en-US" smtClean="0"/>
              <a:t>‹#›</a:t>
            </a:fld>
            <a:endParaRPr lang="en-US"/>
          </a:p>
        </p:txBody>
      </p:sp>
    </p:spTree>
    <p:extLst>
      <p:ext uri="{BB962C8B-B14F-4D97-AF65-F5344CB8AC3E}">
        <p14:creationId xmlns:p14="http://schemas.microsoft.com/office/powerpoint/2010/main" val="280715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olidFill>
              </a:rPr>
              <a:t>Sample Size: Overview and Applications </a:t>
            </a:r>
            <a:endParaRPr lang="en-US" dirty="0">
              <a:solidFill>
                <a:schemeClr val="tx2"/>
              </a:solidFill>
            </a:endParaRPr>
          </a:p>
        </p:txBody>
      </p:sp>
      <p:sp>
        <p:nvSpPr>
          <p:cNvPr id="3" name="Subtitle 2"/>
          <p:cNvSpPr>
            <a:spLocks noGrp="1"/>
          </p:cNvSpPr>
          <p:nvPr>
            <p:ph type="subTitle" idx="1"/>
          </p:nvPr>
        </p:nvSpPr>
        <p:spPr/>
        <p:txBody>
          <a:bodyPr/>
          <a:lstStyle/>
          <a:p>
            <a:r>
              <a:rPr lang="en-US" dirty="0" smtClean="0"/>
              <a:t>Jon Davis</a:t>
            </a:r>
          </a:p>
          <a:p>
            <a:r>
              <a:rPr lang="en-US" dirty="0" smtClean="0"/>
              <a:t>Injury Prevention Research Center </a:t>
            </a:r>
            <a:endParaRPr lang="en-US" dirty="0"/>
          </a:p>
        </p:txBody>
      </p:sp>
    </p:spTree>
    <p:extLst>
      <p:ext uri="{BB962C8B-B14F-4D97-AF65-F5344CB8AC3E}">
        <p14:creationId xmlns:p14="http://schemas.microsoft.com/office/powerpoint/2010/main" val="30365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Intraclass</a:t>
            </a:r>
            <a:r>
              <a:rPr lang="en-US" dirty="0" smtClean="0"/>
              <a:t> Correlation Coefficient and Loss to Follow-up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ICC:</a:t>
            </a:r>
          </a:p>
          <a:p>
            <a:pPr marL="0" indent="0">
              <a:buNone/>
            </a:pPr>
            <a:r>
              <a:rPr lang="en-US" dirty="0" smtClean="0"/>
              <a:t>N = n</a:t>
            </a:r>
            <a:r>
              <a:rPr lang="en-US" baseline="-25000" dirty="0" smtClean="0"/>
              <a:t>s</a:t>
            </a:r>
            <a:r>
              <a:rPr lang="en-US" dirty="0" smtClean="0"/>
              <a:t> / [1+ρ(m-1)]</a:t>
            </a:r>
          </a:p>
          <a:p>
            <a:pPr marL="0" indent="0">
              <a:buNone/>
            </a:pPr>
            <a:r>
              <a:rPr lang="en-US" dirty="0" smtClean="0"/>
              <a:t>	N - </a:t>
            </a:r>
            <a:r>
              <a:rPr lang="en-US" dirty="0"/>
              <a:t>adjusted sample </a:t>
            </a:r>
            <a:r>
              <a:rPr lang="en-US" dirty="0" smtClean="0"/>
              <a:t>size </a:t>
            </a:r>
          </a:p>
          <a:p>
            <a:pPr marL="0" indent="0">
              <a:buNone/>
            </a:pPr>
            <a:r>
              <a:rPr lang="en-US" dirty="0" smtClean="0"/>
              <a:t>	</a:t>
            </a:r>
            <a:r>
              <a:rPr lang="el-GR" dirty="0" smtClean="0"/>
              <a:t>ρ</a:t>
            </a:r>
            <a:r>
              <a:rPr lang="en-US" dirty="0" smtClean="0"/>
              <a:t>  -  ICC</a:t>
            </a:r>
            <a:br>
              <a:rPr lang="en-US" dirty="0" smtClean="0"/>
            </a:br>
            <a:r>
              <a:rPr lang="en-US" dirty="0" smtClean="0"/>
              <a:t>	m - people per </a:t>
            </a:r>
            <a:r>
              <a:rPr lang="en-US" dirty="0"/>
              <a:t>cluster</a:t>
            </a:r>
            <a:r>
              <a:rPr lang="en-US" dirty="0" smtClean="0"/>
              <a:t>.</a:t>
            </a:r>
          </a:p>
          <a:p>
            <a:endParaRPr lang="en-US" dirty="0"/>
          </a:p>
          <a:p>
            <a:endParaRPr lang="en-US" dirty="0" smtClean="0"/>
          </a:p>
          <a:p>
            <a:pPr marL="0" indent="0">
              <a:buNone/>
            </a:pPr>
            <a:r>
              <a:rPr lang="en-US" dirty="0" smtClean="0"/>
              <a:t>LTF : </a:t>
            </a:r>
          </a:p>
          <a:p>
            <a:pPr marL="0" indent="0">
              <a:buNone/>
            </a:pPr>
            <a:r>
              <a:rPr lang="en-US" dirty="0" smtClean="0"/>
              <a:t>N = n</a:t>
            </a:r>
            <a:r>
              <a:rPr lang="en-US" baseline="-25000" dirty="0" smtClean="0"/>
              <a:t>s</a:t>
            </a:r>
            <a:r>
              <a:rPr lang="en-US" dirty="0" smtClean="0"/>
              <a:t> / (1 - % LTF) </a:t>
            </a:r>
            <a:endParaRPr lang="en-US" dirty="0"/>
          </a:p>
        </p:txBody>
      </p:sp>
    </p:spTree>
    <p:extLst>
      <p:ext uri="{BB962C8B-B14F-4D97-AF65-F5344CB8AC3E}">
        <p14:creationId xmlns:p14="http://schemas.microsoft.com/office/powerpoint/2010/main" val="227779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Fleiss Continuity </a:t>
            </a:r>
            <a:r>
              <a:rPr lang="en-US" dirty="0" smtClean="0"/>
              <a:t>Correction </a:t>
            </a:r>
            <a:endParaRPr lang="en-US" dirty="0"/>
          </a:p>
        </p:txBody>
      </p:sp>
      <p:pic>
        <p:nvPicPr>
          <p:cNvPr id="4" name="Content Placeholder 3"/>
          <p:cNvPicPr>
            <a:picLocks noGrp="1" noChangeAspect="1"/>
          </p:cNvPicPr>
          <p:nvPr>
            <p:ph idx="1"/>
          </p:nvPr>
        </p:nvPicPr>
        <p:blipFill>
          <a:blip r:embed="rId2"/>
          <a:stretch>
            <a:fillRect/>
          </a:stretch>
        </p:blipFill>
        <p:spPr>
          <a:xfrm>
            <a:off x="985943" y="2155348"/>
            <a:ext cx="3967224" cy="1807052"/>
          </a:xfrm>
          <a:prstGeom prst="rect">
            <a:avLst/>
          </a:prstGeom>
        </p:spPr>
      </p:pic>
    </p:spTree>
    <p:extLst>
      <p:ext uri="{BB962C8B-B14F-4D97-AF65-F5344CB8AC3E}">
        <p14:creationId xmlns:p14="http://schemas.microsoft.com/office/powerpoint/2010/main" val="291367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and Multivariable Models</a:t>
            </a:r>
            <a:endParaRPr lang="en-US" dirty="0"/>
          </a:p>
        </p:txBody>
      </p:sp>
      <p:sp>
        <p:nvSpPr>
          <p:cNvPr id="3" name="Content Placeholder 2"/>
          <p:cNvSpPr>
            <a:spLocks noGrp="1"/>
          </p:cNvSpPr>
          <p:nvPr>
            <p:ph idx="1"/>
          </p:nvPr>
        </p:nvSpPr>
        <p:spPr/>
        <p:txBody>
          <a:bodyPr/>
          <a:lstStyle/>
          <a:p>
            <a:r>
              <a:rPr lang="en-US" dirty="0" smtClean="0"/>
              <a:t>1:M matching</a:t>
            </a:r>
            <a:br>
              <a:rPr lang="en-US" dirty="0" smtClean="0"/>
            </a:br>
            <a:r>
              <a:rPr lang="en-US" dirty="0" smtClean="0"/>
              <a:t>Degree of Matching and Gain in Power and Efficiency in Case-Control Studies (</a:t>
            </a:r>
            <a:r>
              <a:rPr lang="en-US" dirty="0" err="1" smtClean="0"/>
              <a:t>Sturmer</a:t>
            </a:r>
            <a:r>
              <a:rPr lang="en-US" dirty="0" smtClean="0"/>
              <a:t> 2001)</a:t>
            </a:r>
          </a:p>
          <a:p>
            <a:endParaRPr lang="en-US" dirty="0"/>
          </a:p>
          <a:p>
            <a:r>
              <a:rPr lang="en-US" dirty="0" smtClean="0"/>
              <a:t>Multivariable Models</a:t>
            </a:r>
            <a:br>
              <a:rPr lang="en-US" dirty="0" smtClean="0"/>
            </a:br>
            <a:r>
              <a:rPr lang="en-US" dirty="0" smtClean="0"/>
              <a:t>10 events per variable </a:t>
            </a:r>
            <a:br>
              <a:rPr lang="en-US" dirty="0" smtClean="0"/>
            </a:br>
            <a:r>
              <a:rPr lang="en-US" dirty="0" smtClean="0"/>
              <a:t>Unpredictable biased regression coefficients and variance estimates</a:t>
            </a:r>
            <a:br>
              <a:rPr lang="en-US" dirty="0" smtClean="0"/>
            </a:br>
            <a:r>
              <a:rPr lang="en-US" dirty="0" smtClean="0"/>
              <a:t>(</a:t>
            </a:r>
            <a:r>
              <a:rPr lang="en-US" dirty="0" err="1" smtClean="0"/>
              <a:t>Peduzzi</a:t>
            </a:r>
            <a:r>
              <a:rPr lang="en-US" dirty="0" smtClean="0"/>
              <a:t> 1985) </a:t>
            </a:r>
          </a:p>
          <a:p>
            <a:endParaRPr lang="en-US" dirty="0" smtClean="0"/>
          </a:p>
          <a:p>
            <a:endParaRPr lang="en-US" dirty="0"/>
          </a:p>
        </p:txBody>
      </p:sp>
    </p:spTree>
    <p:extLst>
      <p:ext uri="{BB962C8B-B14F-4D97-AF65-F5344CB8AC3E}">
        <p14:creationId xmlns:p14="http://schemas.microsoft.com/office/powerpoint/2010/main" val="264789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up Sample Size Estimates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2254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 Section</a:t>
            </a:r>
            <a:endParaRPr lang="en-US" dirty="0"/>
          </a:p>
        </p:txBody>
      </p:sp>
      <p:sp>
        <p:nvSpPr>
          <p:cNvPr id="3" name="Content Placeholder 2"/>
          <p:cNvSpPr>
            <a:spLocks noGrp="1"/>
          </p:cNvSpPr>
          <p:nvPr>
            <p:ph idx="1"/>
          </p:nvPr>
        </p:nvSpPr>
        <p:spPr/>
        <p:txBody>
          <a:bodyPr/>
          <a:lstStyle/>
          <a:p>
            <a:r>
              <a:rPr lang="en-US" dirty="0" smtClean="0"/>
              <a:t>What are you estimating the sample size for?</a:t>
            </a:r>
          </a:p>
          <a:p>
            <a:pPr lvl="1"/>
            <a:r>
              <a:rPr lang="en-US" dirty="0" smtClean="0"/>
              <a:t>Include: </a:t>
            </a:r>
            <a:r>
              <a:rPr lang="el-GR" dirty="0" smtClean="0"/>
              <a:t>α</a:t>
            </a:r>
            <a:r>
              <a:rPr lang="en-US" dirty="0" smtClean="0"/>
              <a:t>, Power (1-</a:t>
            </a:r>
            <a:r>
              <a:rPr lang="el-GR" dirty="0" smtClean="0"/>
              <a:t>β</a:t>
            </a:r>
            <a:r>
              <a:rPr lang="en-US" dirty="0" smtClean="0"/>
              <a:t>)</a:t>
            </a:r>
          </a:p>
          <a:p>
            <a:pPr lvl="1"/>
            <a:endParaRPr lang="en-US" dirty="0" smtClean="0"/>
          </a:p>
          <a:p>
            <a:r>
              <a:rPr lang="en-US" dirty="0" smtClean="0"/>
              <a:t>Defense of choses variables</a:t>
            </a:r>
          </a:p>
          <a:p>
            <a:pPr lvl="1"/>
            <a:r>
              <a:rPr lang="en-US" dirty="0" smtClean="0"/>
              <a:t>Frequency of Exposure and Effect Estimate </a:t>
            </a:r>
          </a:p>
          <a:p>
            <a:pPr lvl="1"/>
            <a:r>
              <a:rPr lang="en-US" dirty="0" smtClean="0"/>
              <a:t>Means and Standard Deviation </a:t>
            </a:r>
          </a:p>
          <a:p>
            <a:pPr lvl="1"/>
            <a:endParaRPr lang="en-US" dirty="0" smtClean="0"/>
          </a:p>
          <a:p>
            <a:r>
              <a:rPr lang="en-US" dirty="0" smtClean="0"/>
              <a:t>Adjustments for follow-up, ICC</a:t>
            </a:r>
          </a:p>
          <a:p>
            <a:endParaRPr lang="en-US" dirty="0"/>
          </a:p>
        </p:txBody>
      </p:sp>
    </p:spTree>
    <p:extLst>
      <p:ext uri="{BB962C8B-B14F-4D97-AF65-F5344CB8AC3E}">
        <p14:creationId xmlns:p14="http://schemas.microsoft.com/office/powerpoint/2010/main" val="302383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Pilot – Farm Vehicle Crash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“Because reaction times among senior drivers are not reported in the literature for medication exposures, the proposed study is powered using mean reaction time differences and standard deviations of alcohol exposures among older adults and more general biological life events that can hamper optimal brain functioning (e.g., general anesthesia) [32, 43]. </a:t>
            </a:r>
            <a:endParaRPr lang="en-US" dirty="0"/>
          </a:p>
        </p:txBody>
      </p:sp>
    </p:spTree>
    <p:extLst>
      <p:ext uri="{BB962C8B-B14F-4D97-AF65-F5344CB8AC3E}">
        <p14:creationId xmlns:p14="http://schemas.microsoft.com/office/powerpoint/2010/main" val="153157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Pilot – Farm Vehicle Crash</a:t>
            </a:r>
            <a:endParaRPr lang="en-US" dirty="0"/>
          </a:p>
        </p:txBody>
      </p:sp>
      <p:pic>
        <p:nvPicPr>
          <p:cNvPr id="4" name="Content Placeholder 3"/>
          <p:cNvPicPr>
            <a:picLocks noGrp="1" noChangeAspect="1"/>
          </p:cNvPicPr>
          <p:nvPr>
            <p:ph idx="1"/>
          </p:nvPr>
        </p:nvPicPr>
        <p:blipFill>
          <a:blip r:embed="rId2"/>
          <a:stretch>
            <a:fillRect/>
          </a:stretch>
        </p:blipFill>
        <p:spPr>
          <a:xfrm>
            <a:off x="723899" y="4027488"/>
            <a:ext cx="10401301" cy="1427794"/>
          </a:xfrm>
          <a:prstGeom prst="rect">
            <a:avLst/>
          </a:prstGeom>
        </p:spPr>
      </p:pic>
      <p:sp>
        <p:nvSpPr>
          <p:cNvPr id="6" name="Rectangle 5"/>
          <p:cNvSpPr/>
          <p:nvPr/>
        </p:nvSpPr>
        <p:spPr>
          <a:xfrm>
            <a:off x="952499" y="1473200"/>
            <a:ext cx="9677401" cy="2246769"/>
          </a:xfrm>
          <a:prstGeom prst="rect">
            <a:avLst/>
          </a:prstGeom>
        </p:spPr>
        <p:txBody>
          <a:bodyPr wrap="square">
            <a:spAutoFit/>
          </a:bodyPr>
          <a:lstStyle/>
          <a:p>
            <a:r>
              <a:rPr lang="en-US" sz="2800" dirty="0" smtClean="0"/>
              <a:t>“Assuming alpha at the 0.05 level and mean differences in reaction rimes ranging from 51.5 milliseconds (</a:t>
            </a:r>
            <a:r>
              <a:rPr lang="en-US" sz="2800" dirty="0" err="1" smtClean="0"/>
              <a:t>sd</a:t>
            </a:r>
            <a:r>
              <a:rPr lang="en-US" sz="2800" dirty="0" smtClean="0"/>
              <a:t>=47.0) (alcohol) to 118.3 milliseconds (</a:t>
            </a:r>
            <a:r>
              <a:rPr lang="en-US" sz="2800" dirty="0" err="1" smtClean="0"/>
              <a:t>sd</a:t>
            </a:r>
            <a:r>
              <a:rPr lang="en-US" sz="2800" dirty="0" smtClean="0"/>
              <a:t>=173.8) (biological events), I will have between 0.921 and 0.999 power to conduct the proposed study with 100 subjects.</a:t>
            </a:r>
            <a:endParaRPr lang="en-US" sz="2800" dirty="0"/>
          </a:p>
        </p:txBody>
      </p:sp>
    </p:spTree>
    <p:extLst>
      <p:ext uri="{BB962C8B-B14F-4D97-AF65-F5344CB8AC3E}">
        <p14:creationId xmlns:p14="http://schemas.microsoft.com/office/powerpoint/2010/main" val="227313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NCIPC – </a:t>
            </a:r>
            <a:r>
              <a:rPr lang="en-US" dirty="0" err="1" smtClean="0"/>
              <a:t>Deprescribing</a:t>
            </a:r>
            <a:r>
              <a:rPr lang="en-US" dirty="0" smtClean="0"/>
              <a:t> and 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“Sample size was estimated to detect the effect of the individualized medication care plan on patients experiencing a medically-treated fall over a two-year period, with a power of 0.80 and α of 0.05</a:t>
            </a:r>
          </a:p>
          <a:p>
            <a:pPr marL="0" indent="0">
              <a:buNone/>
            </a:pPr>
            <a:endParaRPr lang="en-US" dirty="0"/>
          </a:p>
          <a:p>
            <a:pPr marL="0" indent="0">
              <a:buNone/>
            </a:pPr>
            <a:r>
              <a:rPr lang="en-US" dirty="0" smtClean="0"/>
              <a:t>“These studies also suggest that about 20% of the older adult population will be lost to follow-up due to death or loss of contact, and this rate was taken into consideration in the sample size calculation</a:t>
            </a:r>
          </a:p>
          <a:p>
            <a:pPr marL="0" indent="0">
              <a:buNone/>
            </a:pPr>
            <a:endParaRPr lang="en-US" dirty="0"/>
          </a:p>
          <a:p>
            <a:pPr marL="0" indent="0">
              <a:buNone/>
            </a:pPr>
            <a:r>
              <a:rPr lang="en-US" dirty="0" smtClean="0"/>
              <a:t>Cluster Design: Includes ICC</a:t>
            </a:r>
            <a:endParaRPr lang="en-US" dirty="0"/>
          </a:p>
        </p:txBody>
      </p:sp>
    </p:spTree>
    <p:extLst>
      <p:ext uri="{BB962C8B-B14F-4D97-AF65-F5344CB8AC3E}">
        <p14:creationId xmlns:p14="http://schemas.microsoft.com/office/powerpoint/2010/main" val="2006365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Poor Statements </a:t>
            </a:r>
            <a:endParaRPr lang="en-US" dirty="0"/>
          </a:p>
        </p:txBody>
      </p:sp>
      <p:sp>
        <p:nvSpPr>
          <p:cNvPr id="3" name="Content Placeholder 2"/>
          <p:cNvSpPr>
            <a:spLocks noGrp="1"/>
          </p:cNvSpPr>
          <p:nvPr>
            <p:ph idx="1"/>
          </p:nvPr>
        </p:nvSpPr>
        <p:spPr/>
        <p:txBody>
          <a:bodyPr/>
          <a:lstStyle/>
          <a:p>
            <a:pPr marL="0" indent="0">
              <a:buNone/>
            </a:pPr>
            <a:r>
              <a:rPr lang="en-US" dirty="0" smtClean="0"/>
              <a:t>"A previous study in this area recruited 150 subjects and found highly significant results (p=0.014), and therefore a similar sample size should be sufficient here." –Previous studies may have been 'lucky' to find significant results, due to random sampling variation</a:t>
            </a:r>
          </a:p>
          <a:p>
            <a:endParaRPr lang="en-US" dirty="0" smtClean="0"/>
          </a:p>
          <a:p>
            <a:pPr marL="0" indent="0">
              <a:buNone/>
            </a:pPr>
            <a:r>
              <a:rPr lang="en-US" dirty="0" smtClean="0"/>
              <a:t>"Sample sizes are not provided because there is no prior information on which to base them</a:t>
            </a:r>
            <a:endParaRPr lang="en-US" dirty="0"/>
          </a:p>
          <a:p>
            <a:pPr lvl="1"/>
            <a:r>
              <a:rPr lang="en-US" dirty="0" smtClean="0"/>
              <a:t>Pilot study may be acceptable </a:t>
            </a:r>
          </a:p>
        </p:txBody>
      </p:sp>
    </p:spTree>
    <p:extLst>
      <p:ext uri="{BB962C8B-B14F-4D97-AF65-F5344CB8AC3E}">
        <p14:creationId xmlns:p14="http://schemas.microsoft.com/office/powerpoint/2010/main" val="3146430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 </a:t>
            </a:r>
            <a:endParaRPr lang="en-US" dirty="0"/>
          </a:p>
        </p:txBody>
      </p:sp>
      <p:sp>
        <p:nvSpPr>
          <p:cNvPr id="3" name="Content Placeholder 2"/>
          <p:cNvSpPr>
            <a:spLocks noGrp="1"/>
          </p:cNvSpPr>
          <p:nvPr>
            <p:ph idx="1"/>
          </p:nvPr>
        </p:nvSpPr>
        <p:spPr/>
        <p:txBody>
          <a:bodyPr/>
          <a:lstStyle/>
          <a:p>
            <a:r>
              <a:rPr lang="en-US" dirty="0" smtClean="0"/>
              <a:t>Sample size calculations are an important step in developing a research project</a:t>
            </a:r>
          </a:p>
          <a:p>
            <a:endParaRPr lang="en-US" dirty="0" smtClean="0"/>
          </a:p>
          <a:p>
            <a:r>
              <a:rPr lang="en-US" dirty="0" smtClean="0"/>
              <a:t>Results are estimates - simple formulas perform well </a:t>
            </a:r>
          </a:p>
          <a:p>
            <a:endParaRPr lang="en-US" dirty="0"/>
          </a:p>
          <a:p>
            <a:r>
              <a:rPr lang="en-US" dirty="0" smtClean="0"/>
              <a:t>Well written write-ups increase the probability of funding </a:t>
            </a:r>
            <a:endParaRPr lang="en-US" dirty="0"/>
          </a:p>
        </p:txBody>
      </p:sp>
    </p:spTree>
    <p:extLst>
      <p:ext uri="{BB962C8B-B14F-4D97-AF65-F5344CB8AC3E}">
        <p14:creationId xmlns:p14="http://schemas.microsoft.com/office/powerpoint/2010/main" val="105906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lstStyle/>
          <a:p>
            <a:r>
              <a:rPr lang="en-US" dirty="0" smtClean="0"/>
              <a:t>Review of Type 1 and Type 2 error</a:t>
            </a:r>
          </a:p>
          <a:p>
            <a:endParaRPr lang="en-US" dirty="0" smtClean="0"/>
          </a:p>
          <a:p>
            <a:r>
              <a:rPr lang="en-US" dirty="0" smtClean="0"/>
              <a:t>Sample Size Calculation in SAS and </a:t>
            </a:r>
            <a:r>
              <a:rPr lang="en-US" dirty="0" err="1" smtClean="0"/>
              <a:t>OpenEpi</a:t>
            </a:r>
            <a:endParaRPr lang="en-US" dirty="0" smtClean="0"/>
          </a:p>
          <a:p>
            <a:endParaRPr lang="en-US" dirty="0" smtClean="0"/>
          </a:p>
          <a:p>
            <a:r>
              <a:rPr lang="en-US" dirty="0" smtClean="0"/>
              <a:t>How to include sample size in </a:t>
            </a:r>
            <a:r>
              <a:rPr lang="en-US" smtClean="0"/>
              <a:t>grant proposal </a:t>
            </a:r>
            <a:endParaRPr lang="en-US" dirty="0" smtClean="0"/>
          </a:p>
          <a:p>
            <a:endParaRPr lang="en-US" dirty="0" smtClean="0"/>
          </a:p>
          <a:p>
            <a:endParaRPr lang="en-US" dirty="0"/>
          </a:p>
        </p:txBody>
      </p:sp>
    </p:spTree>
    <p:extLst>
      <p:ext uri="{BB962C8B-B14F-4D97-AF65-F5344CB8AC3E}">
        <p14:creationId xmlns:p14="http://schemas.microsoft.com/office/powerpoint/2010/main" val="126974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521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and Significance </a:t>
            </a:r>
            <a:endParaRPr lang="en-US" dirty="0"/>
          </a:p>
        </p:txBody>
      </p:sp>
      <p:sp>
        <p:nvSpPr>
          <p:cNvPr id="3" name="Content Placeholder 2"/>
          <p:cNvSpPr>
            <a:spLocks noGrp="1"/>
          </p:cNvSpPr>
          <p:nvPr>
            <p:ph idx="1"/>
          </p:nvPr>
        </p:nvSpPr>
        <p:spPr/>
        <p:txBody>
          <a:bodyPr/>
          <a:lstStyle/>
          <a:p>
            <a:r>
              <a:rPr lang="en-US" dirty="0" smtClean="0"/>
              <a:t>Significance level (α) </a:t>
            </a:r>
            <a:r>
              <a:rPr lang="pt-BR" dirty="0" smtClean="0"/>
              <a:t>P( reject H </a:t>
            </a:r>
            <a:r>
              <a:rPr lang="pt-BR" baseline="-25000" dirty="0" smtClean="0"/>
              <a:t>0</a:t>
            </a:r>
            <a:r>
              <a:rPr lang="pt-BR" dirty="0" smtClean="0"/>
              <a:t> | H </a:t>
            </a:r>
            <a:r>
              <a:rPr lang="pt-BR" baseline="-25000" dirty="0" smtClean="0"/>
              <a:t>0</a:t>
            </a:r>
            <a:r>
              <a:rPr lang="pt-BR" dirty="0" smtClean="0"/>
              <a:t> true, no effect )</a:t>
            </a:r>
            <a:endParaRPr lang="en-US" dirty="0" smtClean="0"/>
          </a:p>
          <a:p>
            <a:pPr marL="457200" lvl="1" indent="0">
              <a:buNone/>
            </a:pPr>
            <a:r>
              <a:rPr lang="en-US" dirty="0" smtClean="0"/>
              <a:t>Sets the standard for how extreme the data must be before we can reject null</a:t>
            </a:r>
            <a:endParaRPr lang="en-US" dirty="0"/>
          </a:p>
          <a:p>
            <a:pPr marL="457200" lvl="1" indent="0">
              <a:buNone/>
            </a:pPr>
            <a:r>
              <a:rPr lang="en-US" dirty="0" smtClean="0"/>
              <a:t>p-value indicates how extreme the data are</a:t>
            </a:r>
          </a:p>
          <a:p>
            <a:pPr marL="457200" lvl="1" indent="0">
              <a:buNone/>
            </a:pPr>
            <a:endParaRPr lang="en-US" dirty="0" smtClean="0"/>
          </a:p>
          <a:p>
            <a:r>
              <a:rPr lang="pt-BR" dirty="0"/>
              <a:t>Power = 1- β = P( reject H </a:t>
            </a:r>
            <a:r>
              <a:rPr lang="pt-BR" baseline="-25000" dirty="0"/>
              <a:t>0</a:t>
            </a:r>
            <a:r>
              <a:rPr lang="pt-BR" dirty="0"/>
              <a:t> | H </a:t>
            </a:r>
            <a:r>
              <a:rPr lang="pt-BR" baseline="-25000" dirty="0"/>
              <a:t>1</a:t>
            </a:r>
            <a:r>
              <a:rPr lang="pt-BR" dirty="0"/>
              <a:t> true, effect )</a:t>
            </a:r>
          </a:p>
          <a:p>
            <a:pPr marL="457200" lvl="1" indent="0">
              <a:buNone/>
            </a:pPr>
            <a:r>
              <a:rPr lang="en-US" dirty="0"/>
              <a:t>“Probability of rejecting the null hypothesis if the alternative hypothesis is true.” </a:t>
            </a:r>
          </a:p>
          <a:p>
            <a:pPr marL="457200" lvl="1" indent="0">
              <a:buNone/>
            </a:pPr>
            <a:endParaRPr lang="en-US" dirty="0" smtClean="0"/>
          </a:p>
        </p:txBody>
      </p:sp>
    </p:spTree>
    <p:extLst>
      <p:ext uri="{BB962C8B-B14F-4D97-AF65-F5344CB8AC3E}">
        <p14:creationId xmlns:p14="http://schemas.microsoft.com/office/powerpoint/2010/main" val="334751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a:t>
            </a:r>
            <a:endParaRPr lang="en-US" dirty="0"/>
          </a:p>
        </p:txBody>
      </p:sp>
      <p:pic>
        <p:nvPicPr>
          <p:cNvPr id="1028" name="Picture 4" descr="https://keydifferences.com/wp-content/uploads/2017/01/possible-outcom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070" y="2078831"/>
            <a:ext cx="8684430" cy="314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3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dp8v87cz8a7qa.cloudfront.net/45396/5bd20d032406115404925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2975390"/>
            <a:ext cx="7629406" cy="36032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Things that effect Power</a:t>
            </a:r>
            <a:endParaRPr lang="en-US" dirty="0"/>
          </a:p>
        </p:txBody>
      </p:sp>
      <p:sp>
        <p:nvSpPr>
          <p:cNvPr id="3" name="Content Placeholder 2"/>
          <p:cNvSpPr>
            <a:spLocks noGrp="1"/>
          </p:cNvSpPr>
          <p:nvPr>
            <p:ph idx="1"/>
          </p:nvPr>
        </p:nvSpPr>
        <p:spPr>
          <a:xfrm>
            <a:off x="838200" y="1825625"/>
            <a:ext cx="9715500" cy="4351338"/>
          </a:xfrm>
        </p:spPr>
        <p:txBody>
          <a:bodyPr>
            <a:normAutofit/>
          </a:bodyPr>
          <a:lstStyle/>
          <a:p>
            <a:pPr marL="457200" lvl="1" indent="0">
              <a:buNone/>
            </a:pPr>
            <a:endParaRPr lang="en-US" dirty="0" smtClean="0"/>
          </a:p>
          <a:p>
            <a:pPr marL="0" indent="0">
              <a:buNone/>
            </a:pPr>
            <a:r>
              <a:rPr lang="en-US" dirty="0" smtClean="0"/>
              <a:t>More Subjects</a:t>
            </a:r>
          </a:p>
          <a:p>
            <a:pPr marL="0" indent="0">
              <a:buNone/>
            </a:pPr>
            <a:r>
              <a:rPr lang="en-US" dirty="0" smtClean="0"/>
              <a:t>Variation in the outcome (σ</a:t>
            </a:r>
            <a:r>
              <a:rPr lang="en-US" baseline="30000" dirty="0" smtClean="0"/>
              <a:t> 2</a:t>
            </a:r>
            <a:r>
              <a:rPr lang="en-US" dirty="0" smtClean="0"/>
              <a:t>)</a:t>
            </a:r>
          </a:p>
          <a:p>
            <a:pPr marL="457200" lvl="1" indent="0">
              <a:buNone/>
            </a:pPr>
            <a:r>
              <a:rPr lang="en-US" dirty="0" smtClean="0"/>
              <a:t>– ↓ σ</a:t>
            </a:r>
            <a:r>
              <a:rPr lang="en-US" baseline="30000" dirty="0" smtClean="0"/>
              <a:t> 2 </a:t>
            </a:r>
          </a:p>
          <a:p>
            <a:pPr marL="0" indent="0">
              <a:buNone/>
            </a:pPr>
            <a:r>
              <a:rPr lang="en-US" dirty="0" smtClean="0"/>
              <a:t>Significance level (α) </a:t>
            </a:r>
          </a:p>
          <a:p>
            <a:pPr marL="457200" lvl="1" indent="0">
              <a:buNone/>
            </a:pPr>
            <a:r>
              <a:rPr lang="en-US" dirty="0" smtClean="0"/>
              <a:t>– ↑ α</a:t>
            </a:r>
          </a:p>
          <a:p>
            <a:pPr marL="0" indent="0">
              <a:buNone/>
            </a:pPr>
            <a:r>
              <a:rPr lang="en-US" dirty="0" smtClean="0"/>
              <a:t>Effect Difference (δ)</a:t>
            </a:r>
          </a:p>
          <a:p>
            <a:pPr marL="457200" lvl="1" indent="0">
              <a:buNone/>
            </a:pPr>
            <a:r>
              <a:rPr lang="en-US" dirty="0" smtClean="0"/>
              <a:t>– ↑δ</a:t>
            </a:r>
            <a:endParaRPr lang="en-US" dirty="0"/>
          </a:p>
        </p:txBody>
      </p:sp>
    </p:spTree>
    <p:extLst>
      <p:ext uri="{BB962C8B-B14F-4D97-AF65-F5344CB8AC3E}">
        <p14:creationId xmlns:p14="http://schemas.microsoft.com/office/powerpoint/2010/main" val="123069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vs. Analytical </a:t>
            </a:r>
            <a:endParaRPr lang="en-US" dirty="0"/>
          </a:p>
        </p:txBody>
      </p:sp>
      <p:sp>
        <p:nvSpPr>
          <p:cNvPr id="3" name="Content Placeholder 2"/>
          <p:cNvSpPr>
            <a:spLocks noGrp="1"/>
          </p:cNvSpPr>
          <p:nvPr>
            <p:ph idx="1"/>
          </p:nvPr>
        </p:nvSpPr>
        <p:spPr/>
        <p:txBody>
          <a:bodyPr/>
          <a:lstStyle/>
          <a:p>
            <a:r>
              <a:rPr lang="en-US" dirty="0" smtClean="0"/>
              <a:t>Descriptive: Surveys, needs assessments, chart review</a:t>
            </a:r>
          </a:p>
          <a:p>
            <a:r>
              <a:rPr lang="en-US" dirty="0" smtClean="0"/>
              <a:t>Analytical: Case-Control, Cohort</a:t>
            </a:r>
          </a:p>
          <a:p>
            <a:endParaRPr lang="en-US" dirty="0"/>
          </a:p>
          <a:p>
            <a:r>
              <a:rPr lang="en-US" dirty="0" smtClean="0"/>
              <a:t>Are you using a statistical test? Are p-values relevant?</a:t>
            </a:r>
          </a:p>
          <a:p>
            <a:endParaRPr lang="en-US" dirty="0"/>
          </a:p>
        </p:txBody>
      </p:sp>
    </p:spTree>
    <p:extLst>
      <p:ext uri="{BB962C8B-B14F-4D97-AF65-F5344CB8AC3E}">
        <p14:creationId xmlns:p14="http://schemas.microsoft.com/office/powerpoint/2010/main" val="41182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OpenEpi</a:t>
            </a:r>
            <a:endParaRPr lang="en-US" dirty="0"/>
          </a:p>
        </p:txBody>
      </p:sp>
      <p:sp>
        <p:nvSpPr>
          <p:cNvPr id="3" name="Content Placeholder 2"/>
          <p:cNvSpPr>
            <a:spLocks noGrp="1"/>
          </p:cNvSpPr>
          <p:nvPr>
            <p:ph idx="1"/>
          </p:nvPr>
        </p:nvSpPr>
        <p:spPr/>
        <p:txBody>
          <a:bodyPr/>
          <a:lstStyle/>
          <a:p>
            <a:pPr marL="0" indent="0">
              <a:buNone/>
            </a:pPr>
            <a:r>
              <a:rPr lang="en-US" dirty="0" smtClean="0"/>
              <a:t>https://www.openepi.com/Menu/OE_Menu.htm</a:t>
            </a:r>
            <a:endParaRPr lang="en-US" dirty="0"/>
          </a:p>
        </p:txBody>
      </p:sp>
    </p:spTree>
    <p:extLst>
      <p:ext uri="{BB962C8B-B14F-4D97-AF65-F5344CB8AC3E}">
        <p14:creationId xmlns:p14="http://schemas.microsoft.com/office/powerpoint/2010/main" val="276226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a:t>
            </a:r>
            <a:r>
              <a:rPr lang="en-US" dirty="0" err="1" smtClean="0"/>
              <a:t>Proc</a:t>
            </a:r>
            <a:r>
              <a:rPr lang="en-US" dirty="0" smtClean="0"/>
              <a:t> Power</a:t>
            </a:r>
            <a:endParaRPr lang="en-US" dirty="0"/>
          </a:p>
        </p:txBody>
      </p:sp>
      <p:sp>
        <p:nvSpPr>
          <p:cNvPr id="3" name="Content Placeholder 2"/>
          <p:cNvSpPr>
            <a:spLocks noGrp="1"/>
          </p:cNvSpPr>
          <p:nvPr>
            <p:ph idx="1"/>
          </p:nvPr>
        </p:nvSpPr>
        <p:spPr/>
        <p:txBody>
          <a:bodyPr/>
          <a:lstStyle/>
          <a:p>
            <a:r>
              <a:rPr lang="en-US" dirty="0" smtClean="0"/>
              <a:t>Increase Control Group (first number) Weight</a:t>
            </a:r>
          </a:p>
          <a:p>
            <a:endParaRPr lang="en-US" dirty="0" smtClean="0"/>
          </a:p>
          <a:p>
            <a:r>
              <a:rPr lang="en-US" dirty="0" smtClean="0"/>
              <a:t>Decrease Odds Ratio</a:t>
            </a:r>
          </a:p>
          <a:p>
            <a:endParaRPr lang="en-US" dirty="0" smtClean="0"/>
          </a:p>
          <a:p>
            <a:r>
              <a:rPr lang="en-US" dirty="0" smtClean="0"/>
              <a:t>Change exposure in reference proportion </a:t>
            </a:r>
            <a:endParaRPr lang="en-US" dirty="0"/>
          </a:p>
        </p:txBody>
      </p:sp>
    </p:spTree>
    <p:extLst>
      <p:ext uri="{BB962C8B-B14F-4D97-AF65-F5344CB8AC3E}">
        <p14:creationId xmlns:p14="http://schemas.microsoft.com/office/powerpoint/2010/main" val="278113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 Considerations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6858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2772</TotalTime>
  <Words>646</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Sample Size: Overview and Applications </vt:lpstr>
      <vt:lpstr>Lecture Outline</vt:lpstr>
      <vt:lpstr>Power and Significance </vt:lpstr>
      <vt:lpstr>Types of Error</vt:lpstr>
      <vt:lpstr>Things that effect Power</vt:lpstr>
      <vt:lpstr>Descriptive vs. Analytical </vt:lpstr>
      <vt:lpstr>OpenEpi</vt:lpstr>
      <vt:lpstr>SAS Proc Power</vt:lpstr>
      <vt:lpstr>Special Considerations  </vt:lpstr>
      <vt:lpstr>Intraclass Correlation Coefficient and Loss to Follow-up</vt:lpstr>
      <vt:lpstr>Fleiss Continuity Correction </vt:lpstr>
      <vt:lpstr>Matching and Multivariable Models</vt:lpstr>
      <vt:lpstr>Writing up Sample Size Estimates </vt:lpstr>
      <vt:lpstr>Sample Size Section</vt:lpstr>
      <vt:lpstr>Student Pilot – Farm Vehicle Crash</vt:lpstr>
      <vt:lpstr>Student Pilot – Farm Vehicle Crash</vt:lpstr>
      <vt:lpstr>NCIPC – Deprescribing and Falls</vt:lpstr>
      <vt:lpstr>Poor Statements </vt:lpstr>
      <vt:lpstr>Concluding Thoughts </vt:lpstr>
      <vt:lpstr>Questions </vt:lpstr>
    </vt:vector>
  </TitlesOfParts>
  <Company>University of Iowa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Jonathan A</dc:creator>
  <cp:lastModifiedBy>Davis, Jonathan A</cp:lastModifiedBy>
  <cp:revision>30</cp:revision>
  <dcterms:created xsi:type="dcterms:W3CDTF">2019-03-11T20:32:25Z</dcterms:created>
  <dcterms:modified xsi:type="dcterms:W3CDTF">2020-02-26T19:11:02Z</dcterms:modified>
</cp:coreProperties>
</file>