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Calibri" panose="020F0502020204030204" pitchFamily="34" charset="0"/>
      <p:regular r:id="rId11"/>
      <p:bold r:id="rId12"/>
      <p:italic r:id="rId13"/>
      <p:boldItalic r:id="rId14"/>
    </p:embeddedFont>
    <p:embeddedFont>
      <p:font typeface="Open Sauce Light" pitchFamily="2" charset="77"/>
      <p:regular r:id="rId15"/>
    </p:embeddedFont>
    <p:embeddedFont>
      <p:font typeface="Open Sauce Light Bold" pitchFamily="2" charset="77"/>
      <p:regular r:id="rId16"/>
    </p:embeddedFont>
    <p:embeddedFont>
      <p:font typeface="Open Sauce SemiBold" pitchFamily="2" charset="77"/>
      <p:regular r:id="rId17"/>
      <p:bold r:id="rId18"/>
    </p:embeddedFont>
    <p:embeddedFont>
      <p:font typeface="Open Sauce SemiBold Bold" pitchFamily="2" charset="77"/>
      <p:regular r:id="rId19"/>
      <p:bold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autoAdjust="0"/>
    <p:restoredTop sz="94558" autoAdjust="0"/>
  </p:normalViewPr>
  <p:slideViewPr>
    <p:cSldViewPr>
      <p:cViewPr varScale="1">
        <p:scale>
          <a:sx n="80" d="100"/>
          <a:sy n="80" d="100"/>
        </p:scale>
        <p:origin x="824"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11/30/21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11/30/21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11/30/21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11/30/21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63537"/>
        </a:solidFill>
        <a:effectLst/>
      </p:bgPr>
    </p:bg>
    <p:spTree>
      <p:nvGrpSpPr>
        <p:cNvPr id="1" name=""/>
        <p:cNvGrpSpPr/>
        <p:nvPr/>
      </p:nvGrpSpPr>
      <p:grpSpPr>
        <a:xfrm>
          <a:off x="0" y="0"/>
          <a:ext cx="0" cy="0"/>
          <a:chOff x="0" y="0"/>
          <a:chExt cx="0" cy="0"/>
        </a:xfrm>
      </p:grpSpPr>
      <p:sp>
        <p:nvSpPr>
          <p:cNvPr id="2" name="AutoShape 2"/>
          <p:cNvSpPr/>
          <p:nvPr/>
        </p:nvSpPr>
        <p:spPr>
          <a:xfrm>
            <a:off x="1646084" y="-96446"/>
            <a:ext cx="9525" cy="10623253"/>
          </a:xfrm>
          <a:prstGeom prst="rect">
            <a:avLst/>
          </a:prstGeom>
          <a:solidFill>
            <a:srgbClr val="FFFFFF">
              <a:alpha val="29804"/>
            </a:srgbClr>
          </a:solidFill>
        </p:spPr>
      </p:sp>
      <p:grpSp>
        <p:nvGrpSpPr>
          <p:cNvPr id="3" name="Group 3"/>
          <p:cNvGrpSpPr/>
          <p:nvPr/>
        </p:nvGrpSpPr>
        <p:grpSpPr>
          <a:xfrm rot="-5400000">
            <a:off x="-160652" y="5065925"/>
            <a:ext cx="1948417" cy="155149"/>
            <a:chOff x="0" y="0"/>
            <a:chExt cx="1913890" cy="152400"/>
          </a:xfrm>
        </p:grpSpPr>
        <p:sp>
          <p:nvSpPr>
            <p:cNvPr id="4" name="Freeform 4"/>
            <p:cNvSpPr/>
            <p:nvPr/>
          </p:nvSpPr>
          <p:spPr>
            <a:xfrm>
              <a:off x="0" y="0"/>
              <a:ext cx="1913890" cy="152400"/>
            </a:xfrm>
            <a:custGeom>
              <a:avLst/>
              <a:gdLst/>
              <a:ahLst/>
              <a:cxnLst/>
              <a:rect l="l" t="t" r="r" b="b"/>
              <a:pathLst>
                <a:path w="1913890" h="152400">
                  <a:moveTo>
                    <a:pt x="0" y="0"/>
                  </a:moveTo>
                  <a:lnTo>
                    <a:pt x="1913890" y="0"/>
                  </a:lnTo>
                  <a:lnTo>
                    <a:pt x="1913890" y="152400"/>
                  </a:lnTo>
                  <a:lnTo>
                    <a:pt x="0" y="152400"/>
                  </a:lnTo>
                  <a:close/>
                </a:path>
              </a:pathLst>
            </a:custGeom>
            <a:solidFill>
              <a:srgbClr val="FF7500"/>
            </a:solidFill>
          </p:spPr>
        </p:sp>
      </p:grpSp>
      <p:pic>
        <p:nvPicPr>
          <p:cNvPr id="5" name="Picture 5"/>
          <p:cNvPicPr>
            <a:picLocks noChangeAspect="1"/>
          </p:cNvPicPr>
          <p:nvPr/>
        </p:nvPicPr>
        <p:blipFill>
          <a:blip r:embed="rId2"/>
          <a:srcRect/>
          <a:stretch>
            <a:fillRect/>
          </a:stretch>
        </p:blipFill>
        <p:spPr>
          <a:xfrm>
            <a:off x="11390756" y="1300397"/>
            <a:ext cx="5868544" cy="7829567"/>
          </a:xfrm>
          <a:prstGeom prst="rect">
            <a:avLst/>
          </a:prstGeom>
        </p:spPr>
      </p:pic>
      <p:grpSp>
        <p:nvGrpSpPr>
          <p:cNvPr id="6" name="Group 6"/>
          <p:cNvGrpSpPr/>
          <p:nvPr/>
        </p:nvGrpSpPr>
        <p:grpSpPr>
          <a:xfrm>
            <a:off x="2858823" y="3755687"/>
            <a:ext cx="10245141" cy="2775625"/>
            <a:chOff x="0" y="0"/>
            <a:chExt cx="13660188" cy="3700833"/>
          </a:xfrm>
        </p:grpSpPr>
        <p:sp>
          <p:nvSpPr>
            <p:cNvPr id="7" name="TextBox 7"/>
            <p:cNvSpPr txBox="1"/>
            <p:nvPr/>
          </p:nvSpPr>
          <p:spPr>
            <a:xfrm>
              <a:off x="0" y="0"/>
              <a:ext cx="13660188" cy="2601080"/>
            </a:xfrm>
            <a:prstGeom prst="rect">
              <a:avLst/>
            </a:prstGeom>
          </p:spPr>
          <p:txBody>
            <a:bodyPr lIns="0" tIns="0" rIns="0" bIns="0" rtlCol="0" anchor="t">
              <a:spAutoFit/>
            </a:bodyPr>
            <a:lstStyle/>
            <a:p>
              <a:pPr>
                <a:lnSpc>
                  <a:spcPts val="7680"/>
                </a:lnSpc>
              </a:pPr>
              <a:r>
                <a:rPr lang="en-US" sz="6400">
                  <a:solidFill>
                    <a:srgbClr val="FFFFFF"/>
                  </a:solidFill>
                  <a:latin typeface="Open Sauce SemiBold Bold"/>
                </a:rPr>
                <a:t>GEOG 202</a:t>
              </a:r>
            </a:p>
            <a:p>
              <a:pPr>
                <a:lnSpc>
                  <a:spcPts val="7679"/>
                </a:lnSpc>
              </a:pPr>
              <a:r>
                <a:rPr lang="en-US" sz="6400">
                  <a:solidFill>
                    <a:srgbClr val="FFFFFF"/>
                  </a:solidFill>
                  <a:latin typeface="Open Sauce SemiBold Bold"/>
                </a:rPr>
                <a:t>Final </a:t>
              </a:r>
              <a:r>
                <a:rPr lang="en-US" sz="6399">
                  <a:solidFill>
                    <a:srgbClr val="FFFFFF"/>
                  </a:solidFill>
                  <a:latin typeface="Open Sauce SemiBold Bold"/>
                </a:rPr>
                <a:t>Presentation</a:t>
              </a:r>
            </a:p>
          </p:txBody>
        </p:sp>
        <p:sp>
          <p:nvSpPr>
            <p:cNvPr id="8" name="TextBox 8"/>
            <p:cNvSpPr txBox="1"/>
            <p:nvPr/>
          </p:nvSpPr>
          <p:spPr>
            <a:xfrm>
              <a:off x="0" y="3174606"/>
              <a:ext cx="7003471" cy="526227"/>
            </a:xfrm>
            <a:prstGeom prst="rect">
              <a:avLst/>
            </a:prstGeom>
          </p:spPr>
          <p:txBody>
            <a:bodyPr lIns="0" tIns="0" rIns="0" bIns="0" rtlCol="0" anchor="t">
              <a:spAutoFit/>
            </a:bodyPr>
            <a:lstStyle/>
            <a:p>
              <a:pPr>
                <a:lnSpc>
                  <a:spcPts val="3365"/>
                </a:lnSpc>
                <a:spcBef>
                  <a:spcPct val="0"/>
                </a:spcBef>
              </a:pPr>
              <a:r>
                <a:rPr lang="en-US" sz="2404" spc="240">
                  <a:solidFill>
                    <a:srgbClr val="FFFFFF"/>
                  </a:solidFill>
                  <a:latin typeface="Open Sauce Light Bold"/>
                </a:rPr>
                <a:t>DAVIS COVER</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sp>
        <p:nvSpPr>
          <p:cNvPr id="2" name="AutoShape 2"/>
          <p:cNvSpPr/>
          <p:nvPr/>
        </p:nvSpPr>
        <p:spPr>
          <a:xfrm>
            <a:off x="16083165" y="-96446"/>
            <a:ext cx="9525" cy="10623253"/>
          </a:xfrm>
          <a:prstGeom prst="rect">
            <a:avLst/>
          </a:prstGeom>
          <a:solidFill>
            <a:srgbClr val="FFFFFF"/>
          </a:solidFill>
        </p:spPr>
      </p:sp>
      <p:sp>
        <p:nvSpPr>
          <p:cNvPr id="3" name="AutoShape 3"/>
          <p:cNvSpPr/>
          <p:nvPr/>
        </p:nvSpPr>
        <p:spPr>
          <a:xfrm rot="5400000">
            <a:off x="8971111" y="-49064"/>
            <a:ext cx="9525" cy="18624253"/>
          </a:xfrm>
          <a:prstGeom prst="rect">
            <a:avLst/>
          </a:prstGeom>
          <a:solidFill>
            <a:srgbClr val="FFFFFF"/>
          </a:solidFill>
        </p:spPr>
      </p:sp>
      <p:pic>
        <p:nvPicPr>
          <p:cNvPr id="4" name="Picture 4"/>
          <p:cNvPicPr>
            <a:picLocks noChangeAspect="1"/>
          </p:cNvPicPr>
          <p:nvPr/>
        </p:nvPicPr>
        <p:blipFill>
          <a:blip r:embed="rId2"/>
          <a:srcRect/>
          <a:stretch>
            <a:fillRect/>
          </a:stretch>
        </p:blipFill>
        <p:spPr>
          <a:xfrm>
            <a:off x="2367070" y="4583549"/>
            <a:ext cx="5837631" cy="4027558"/>
          </a:xfrm>
          <a:prstGeom prst="rect">
            <a:avLst/>
          </a:prstGeom>
        </p:spPr>
      </p:pic>
      <p:pic>
        <p:nvPicPr>
          <p:cNvPr id="5" name="Picture 5"/>
          <p:cNvPicPr>
            <a:picLocks noChangeAspect="1"/>
          </p:cNvPicPr>
          <p:nvPr/>
        </p:nvPicPr>
        <p:blipFill>
          <a:blip r:embed="rId3"/>
          <a:srcRect/>
          <a:stretch>
            <a:fillRect/>
          </a:stretch>
        </p:blipFill>
        <p:spPr>
          <a:xfrm>
            <a:off x="9563554" y="2217285"/>
            <a:ext cx="6126018" cy="6393822"/>
          </a:xfrm>
          <a:prstGeom prst="rect">
            <a:avLst/>
          </a:prstGeom>
        </p:spPr>
      </p:pic>
      <p:sp>
        <p:nvSpPr>
          <p:cNvPr id="6" name="TextBox 6"/>
          <p:cNvSpPr txBox="1"/>
          <p:nvPr/>
        </p:nvSpPr>
        <p:spPr>
          <a:xfrm>
            <a:off x="1514098" y="1529445"/>
            <a:ext cx="2751552" cy="365777"/>
          </a:xfrm>
          <a:prstGeom prst="rect">
            <a:avLst/>
          </a:prstGeom>
        </p:spPr>
        <p:txBody>
          <a:bodyPr lIns="0" tIns="0" rIns="0" bIns="0" rtlCol="0" anchor="t">
            <a:spAutoFit/>
          </a:bodyPr>
          <a:lstStyle/>
          <a:p>
            <a:pPr>
              <a:lnSpc>
                <a:spcPts val="2880"/>
              </a:lnSpc>
            </a:pPr>
            <a:r>
              <a:rPr lang="en-US" sz="2400" spc="240">
                <a:solidFill>
                  <a:srgbClr val="303030"/>
                </a:solidFill>
                <a:latin typeface="Open Sauce SemiBold"/>
              </a:rPr>
              <a:t>INTRODUCTION</a:t>
            </a:r>
          </a:p>
        </p:txBody>
      </p:sp>
      <p:sp>
        <p:nvSpPr>
          <p:cNvPr id="7" name="TextBox 7"/>
          <p:cNvSpPr txBox="1"/>
          <p:nvPr/>
        </p:nvSpPr>
        <p:spPr>
          <a:xfrm>
            <a:off x="1514098" y="2207760"/>
            <a:ext cx="7804021" cy="1837879"/>
          </a:xfrm>
          <a:prstGeom prst="rect">
            <a:avLst/>
          </a:prstGeom>
        </p:spPr>
        <p:txBody>
          <a:bodyPr lIns="0" tIns="0" rIns="0" bIns="0" rtlCol="0" anchor="t">
            <a:spAutoFit/>
          </a:bodyPr>
          <a:lstStyle/>
          <a:p>
            <a:pPr>
              <a:lnSpc>
                <a:spcPts val="4800"/>
              </a:lnSpc>
            </a:pPr>
            <a:r>
              <a:rPr lang="en-US" sz="4000">
                <a:solidFill>
                  <a:srgbClr val="303030"/>
                </a:solidFill>
                <a:latin typeface="Open Sauce SemiBold Bold"/>
              </a:rPr>
              <a:t>Analyzing patterns of pedestrian collisions in Metro Atlanta, Georgia, USA</a:t>
            </a:r>
          </a:p>
        </p:txBody>
      </p:sp>
      <p:sp>
        <p:nvSpPr>
          <p:cNvPr id="8" name="TextBox 8"/>
          <p:cNvSpPr txBox="1"/>
          <p:nvPr/>
        </p:nvSpPr>
        <p:spPr>
          <a:xfrm>
            <a:off x="5771666" y="8818710"/>
            <a:ext cx="9917906" cy="253305"/>
          </a:xfrm>
          <a:prstGeom prst="rect">
            <a:avLst/>
          </a:prstGeom>
        </p:spPr>
        <p:txBody>
          <a:bodyPr lIns="0" tIns="0" rIns="0" bIns="0" rtlCol="0" anchor="t">
            <a:spAutoFit/>
          </a:bodyPr>
          <a:lstStyle/>
          <a:p>
            <a:pPr>
              <a:lnSpc>
                <a:spcPts val="1919"/>
              </a:lnSpc>
              <a:spcBef>
                <a:spcPct val="0"/>
              </a:spcBef>
            </a:pPr>
            <a:r>
              <a:rPr lang="en-US" sz="1599">
                <a:solidFill>
                  <a:srgbClr val="303030"/>
                </a:solidFill>
                <a:latin typeface="Open Sauce SemiBold"/>
              </a:rPr>
              <a:t>Source: Dangerous By Design (2021), National Complete Streets Coalition &amp; Smart Growth America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sp>
        <p:nvSpPr>
          <p:cNvPr id="2" name="TextBox 2"/>
          <p:cNvSpPr txBox="1"/>
          <p:nvPr/>
        </p:nvSpPr>
        <p:spPr>
          <a:xfrm>
            <a:off x="1179071" y="926703"/>
            <a:ext cx="2362067" cy="639626"/>
          </a:xfrm>
          <a:prstGeom prst="rect">
            <a:avLst/>
          </a:prstGeom>
        </p:spPr>
        <p:txBody>
          <a:bodyPr lIns="0" tIns="0" rIns="0" bIns="0" rtlCol="0" anchor="t">
            <a:spAutoFit/>
          </a:bodyPr>
          <a:lstStyle/>
          <a:p>
            <a:pPr>
              <a:lnSpc>
                <a:spcPts val="5040"/>
              </a:lnSpc>
            </a:pPr>
            <a:r>
              <a:rPr lang="en-US" sz="4200">
                <a:solidFill>
                  <a:srgbClr val="303030"/>
                </a:solidFill>
                <a:latin typeface="Open Sauce SemiBold"/>
              </a:rPr>
              <a:t>Datasets</a:t>
            </a:r>
          </a:p>
        </p:txBody>
      </p:sp>
      <p:sp>
        <p:nvSpPr>
          <p:cNvPr id="3" name="TextBox 3"/>
          <p:cNvSpPr txBox="1"/>
          <p:nvPr/>
        </p:nvSpPr>
        <p:spPr>
          <a:xfrm>
            <a:off x="6382354" y="926703"/>
            <a:ext cx="7932908" cy="639626"/>
          </a:xfrm>
          <a:prstGeom prst="rect">
            <a:avLst/>
          </a:prstGeom>
        </p:spPr>
        <p:txBody>
          <a:bodyPr lIns="0" tIns="0" rIns="0" bIns="0" rtlCol="0" anchor="t">
            <a:spAutoFit/>
          </a:bodyPr>
          <a:lstStyle/>
          <a:p>
            <a:pPr>
              <a:lnSpc>
                <a:spcPts val="5040"/>
              </a:lnSpc>
            </a:pPr>
            <a:r>
              <a:rPr lang="en-US" sz="4200">
                <a:solidFill>
                  <a:srgbClr val="303030"/>
                </a:solidFill>
                <a:latin typeface="Open Sauce SemiBold"/>
              </a:rPr>
              <a:t>Research Questions/Methods</a:t>
            </a:r>
          </a:p>
        </p:txBody>
      </p:sp>
      <p:grpSp>
        <p:nvGrpSpPr>
          <p:cNvPr id="4" name="Group 4"/>
          <p:cNvGrpSpPr/>
          <p:nvPr/>
        </p:nvGrpSpPr>
        <p:grpSpPr>
          <a:xfrm>
            <a:off x="6382354" y="2787404"/>
            <a:ext cx="1150247" cy="91592"/>
            <a:chOff x="0" y="0"/>
            <a:chExt cx="1913890" cy="152400"/>
          </a:xfrm>
        </p:grpSpPr>
        <p:sp>
          <p:nvSpPr>
            <p:cNvPr id="5" name="Freeform 5"/>
            <p:cNvSpPr/>
            <p:nvPr/>
          </p:nvSpPr>
          <p:spPr>
            <a:xfrm>
              <a:off x="0" y="0"/>
              <a:ext cx="1913890" cy="152400"/>
            </a:xfrm>
            <a:custGeom>
              <a:avLst/>
              <a:gdLst/>
              <a:ahLst/>
              <a:cxnLst/>
              <a:rect l="l" t="t" r="r" b="b"/>
              <a:pathLst>
                <a:path w="1913890" h="152400">
                  <a:moveTo>
                    <a:pt x="0" y="0"/>
                  </a:moveTo>
                  <a:lnTo>
                    <a:pt x="1913890" y="0"/>
                  </a:lnTo>
                  <a:lnTo>
                    <a:pt x="1913890" y="152400"/>
                  </a:lnTo>
                  <a:lnTo>
                    <a:pt x="0" y="152400"/>
                  </a:lnTo>
                  <a:close/>
                </a:path>
              </a:pathLst>
            </a:custGeom>
            <a:solidFill>
              <a:srgbClr val="FF7500"/>
            </a:solidFill>
          </p:spPr>
        </p:sp>
      </p:grpSp>
      <p:grpSp>
        <p:nvGrpSpPr>
          <p:cNvPr id="6" name="Group 6"/>
          <p:cNvGrpSpPr/>
          <p:nvPr/>
        </p:nvGrpSpPr>
        <p:grpSpPr>
          <a:xfrm>
            <a:off x="1179071" y="2787404"/>
            <a:ext cx="1150247" cy="91592"/>
            <a:chOff x="0" y="0"/>
            <a:chExt cx="1913890" cy="152400"/>
          </a:xfrm>
        </p:grpSpPr>
        <p:sp>
          <p:nvSpPr>
            <p:cNvPr id="7" name="Freeform 7"/>
            <p:cNvSpPr/>
            <p:nvPr/>
          </p:nvSpPr>
          <p:spPr>
            <a:xfrm>
              <a:off x="0" y="0"/>
              <a:ext cx="1913890" cy="152400"/>
            </a:xfrm>
            <a:custGeom>
              <a:avLst/>
              <a:gdLst/>
              <a:ahLst/>
              <a:cxnLst/>
              <a:rect l="l" t="t" r="r" b="b"/>
              <a:pathLst>
                <a:path w="1913890" h="152400">
                  <a:moveTo>
                    <a:pt x="0" y="0"/>
                  </a:moveTo>
                  <a:lnTo>
                    <a:pt x="1913890" y="0"/>
                  </a:lnTo>
                  <a:lnTo>
                    <a:pt x="1913890" y="152400"/>
                  </a:lnTo>
                  <a:lnTo>
                    <a:pt x="0" y="152400"/>
                  </a:lnTo>
                  <a:close/>
                </a:path>
              </a:pathLst>
            </a:custGeom>
            <a:solidFill>
              <a:srgbClr val="FF7500"/>
            </a:solidFill>
          </p:spPr>
        </p:sp>
      </p:grpSp>
      <p:sp>
        <p:nvSpPr>
          <p:cNvPr id="8" name="TextBox 8"/>
          <p:cNvSpPr txBox="1"/>
          <p:nvPr/>
        </p:nvSpPr>
        <p:spPr>
          <a:xfrm>
            <a:off x="1154411" y="3278970"/>
            <a:ext cx="5227943" cy="367546"/>
          </a:xfrm>
          <a:prstGeom prst="rect">
            <a:avLst/>
          </a:prstGeom>
        </p:spPr>
        <p:txBody>
          <a:bodyPr lIns="0" tIns="0" rIns="0" bIns="0" rtlCol="0" anchor="t">
            <a:spAutoFit/>
          </a:bodyPr>
          <a:lstStyle/>
          <a:p>
            <a:pPr>
              <a:lnSpc>
                <a:spcPts val="2940"/>
              </a:lnSpc>
            </a:pPr>
            <a:endParaRPr/>
          </a:p>
        </p:txBody>
      </p:sp>
      <p:sp>
        <p:nvSpPr>
          <p:cNvPr id="9" name="TextBox 9"/>
          <p:cNvSpPr txBox="1"/>
          <p:nvPr/>
        </p:nvSpPr>
        <p:spPr>
          <a:xfrm>
            <a:off x="1179071" y="3448455"/>
            <a:ext cx="3043916" cy="3276104"/>
          </a:xfrm>
          <a:prstGeom prst="rect">
            <a:avLst/>
          </a:prstGeom>
        </p:spPr>
        <p:txBody>
          <a:bodyPr lIns="0" tIns="0" rIns="0" bIns="0" rtlCol="0" anchor="t">
            <a:spAutoFit/>
          </a:bodyPr>
          <a:lstStyle/>
          <a:p>
            <a:pPr marL="431799" lvl="1" indent="-215899">
              <a:lnSpc>
                <a:spcPts val="2799"/>
              </a:lnSpc>
              <a:buFont typeface="Arial"/>
              <a:buChar char="•"/>
            </a:pPr>
            <a:r>
              <a:rPr lang="en-US" sz="1999">
                <a:solidFill>
                  <a:srgbClr val="303030"/>
                </a:solidFill>
                <a:latin typeface="Open Sauce Light"/>
              </a:rPr>
              <a:t>2019 American Community Survey 5-year estimates by census tract </a:t>
            </a:r>
          </a:p>
          <a:p>
            <a:pPr>
              <a:lnSpc>
                <a:spcPts val="3499"/>
              </a:lnSpc>
            </a:pPr>
            <a:endParaRPr lang="en-US" sz="1999">
              <a:solidFill>
                <a:srgbClr val="303030"/>
              </a:solidFill>
              <a:latin typeface="Open Sauce Light"/>
            </a:endParaRPr>
          </a:p>
          <a:p>
            <a:pPr marL="431799" lvl="1" indent="-215899">
              <a:lnSpc>
                <a:spcPts val="2799"/>
              </a:lnSpc>
              <a:buFont typeface="Arial"/>
              <a:buChar char="•"/>
            </a:pPr>
            <a:r>
              <a:rPr lang="en-US" sz="1999">
                <a:solidFill>
                  <a:srgbClr val="303030"/>
                </a:solidFill>
                <a:latin typeface="Open Sauce Light"/>
              </a:rPr>
              <a:t>Georgia State Department of Transportation crash reports 2016-2020</a:t>
            </a:r>
          </a:p>
        </p:txBody>
      </p:sp>
      <p:sp>
        <p:nvSpPr>
          <p:cNvPr id="10" name="AutoShape 10"/>
          <p:cNvSpPr/>
          <p:nvPr/>
        </p:nvSpPr>
        <p:spPr>
          <a:xfrm rot="5400000">
            <a:off x="9307364" y="-7030551"/>
            <a:ext cx="9525" cy="18624253"/>
          </a:xfrm>
          <a:prstGeom prst="rect">
            <a:avLst/>
          </a:prstGeom>
          <a:solidFill>
            <a:srgbClr val="FFFFFF"/>
          </a:solidFill>
        </p:spPr>
      </p:sp>
      <p:sp>
        <p:nvSpPr>
          <p:cNvPr id="11" name="AutoShape 11"/>
          <p:cNvSpPr/>
          <p:nvPr/>
        </p:nvSpPr>
        <p:spPr>
          <a:xfrm>
            <a:off x="5230379" y="-336253"/>
            <a:ext cx="9525" cy="10623253"/>
          </a:xfrm>
          <a:prstGeom prst="rect">
            <a:avLst/>
          </a:prstGeom>
          <a:solidFill>
            <a:srgbClr val="FFFFFF"/>
          </a:solidFill>
        </p:spPr>
      </p:sp>
      <p:sp>
        <p:nvSpPr>
          <p:cNvPr id="12" name="TextBox 12"/>
          <p:cNvSpPr txBox="1"/>
          <p:nvPr/>
        </p:nvSpPr>
        <p:spPr>
          <a:xfrm>
            <a:off x="6382354" y="3448455"/>
            <a:ext cx="10584316" cy="5047506"/>
          </a:xfrm>
          <a:prstGeom prst="rect">
            <a:avLst/>
          </a:prstGeom>
        </p:spPr>
        <p:txBody>
          <a:bodyPr lIns="0" tIns="0" rIns="0" bIns="0" rtlCol="0" anchor="t">
            <a:spAutoFit/>
          </a:bodyPr>
          <a:lstStyle/>
          <a:p>
            <a:pPr>
              <a:lnSpc>
                <a:spcPts val="2799"/>
              </a:lnSpc>
            </a:pPr>
            <a:r>
              <a:rPr lang="en-US" sz="1999" dirty="0">
                <a:solidFill>
                  <a:srgbClr val="303030"/>
                </a:solidFill>
                <a:latin typeface="Open Sauce Light"/>
              </a:rPr>
              <a:t>1.</a:t>
            </a:r>
            <a:r>
              <a:rPr lang="en-US" sz="1999" dirty="0">
                <a:solidFill>
                  <a:srgbClr val="303030"/>
                </a:solidFill>
                <a:latin typeface="Open Sauce Light Bold"/>
              </a:rPr>
              <a:t> Do census tracts with lower incomes experience more pedestrian-car collisions?</a:t>
            </a:r>
          </a:p>
          <a:p>
            <a:pPr algn="ctr">
              <a:lnSpc>
                <a:spcPts val="2799"/>
              </a:lnSpc>
            </a:pPr>
            <a:r>
              <a:rPr lang="en-US" sz="1999" dirty="0">
                <a:solidFill>
                  <a:srgbClr val="303030"/>
                </a:solidFill>
                <a:latin typeface="Open Sauce Light"/>
              </a:rPr>
              <a:t>Method: Correlation test &amp; simple linear regression</a:t>
            </a:r>
          </a:p>
          <a:p>
            <a:pPr>
              <a:lnSpc>
                <a:spcPts val="2799"/>
              </a:lnSpc>
            </a:pPr>
            <a:r>
              <a:rPr lang="en-US" sz="1999" dirty="0">
                <a:solidFill>
                  <a:srgbClr val="303030"/>
                </a:solidFill>
                <a:latin typeface="Open Sauce Light"/>
              </a:rPr>
              <a:t>2. </a:t>
            </a:r>
            <a:r>
              <a:rPr lang="en-US" sz="1999" dirty="0">
                <a:solidFill>
                  <a:srgbClr val="303030"/>
                </a:solidFill>
                <a:latin typeface="Open Sauce Light Bold"/>
              </a:rPr>
              <a:t>Do census tracts with higher population density experience more pedestrian-car collisions?</a:t>
            </a:r>
          </a:p>
          <a:p>
            <a:pPr algn="ctr">
              <a:lnSpc>
                <a:spcPts val="2799"/>
              </a:lnSpc>
            </a:pPr>
            <a:r>
              <a:rPr lang="en-US" sz="1999" dirty="0">
                <a:solidFill>
                  <a:srgbClr val="303030"/>
                </a:solidFill>
                <a:latin typeface="Open Sauce Light"/>
              </a:rPr>
              <a:t>Method: Correlation test</a:t>
            </a:r>
          </a:p>
          <a:p>
            <a:pPr>
              <a:lnSpc>
                <a:spcPts val="2799"/>
              </a:lnSpc>
            </a:pPr>
            <a:r>
              <a:rPr lang="en-US" sz="1999" dirty="0">
                <a:solidFill>
                  <a:srgbClr val="303030"/>
                </a:solidFill>
                <a:latin typeface="Open Sauce Light"/>
              </a:rPr>
              <a:t>3. </a:t>
            </a:r>
            <a:r>
              <a:rPr lang="en-US" sz="1999" dirty="0">
                <a:solidFill>
                  <a:srgbClr val="303030"/>
                </a:solidFill>
                <a:latin typeface="Open Sauce Light Bold"/>
              </a:rPr>
              <a:t>Is there an association between census tracts with high percentages of commuters by foot/public transportation and pedestrian-car collisions?</a:t>
            </a:r>
          </a:p>
          <a:p>
            <a:pPr algn="ctr">
              <a:lnSpc>
                <a:spcPts val="2799"/>
              </a:lnSpc>
            </a:pPr>
            <a:r>
              <a:rPr lang="en-US" sz="1999" dirty="0">
                <a:solidFill>
                  <a:srgbClr val="303030"/>
                </a:solidFill>
                <a:latin typeface="Open Sauce Light"/>
              </a:rPr>
              <a:t>Method: Correlation test</a:t>
            </a:r>
          </a:p>
          <a:p>
            <a:pPr>
              <a:lnSpc>
                <a:spcPts val="2799"/>
              </a:lnSpc>
            </a:pPr>
            <a:r>
              <a:rPr lang="en-US" sz="1999" dirty="0">
                <a:solidFill>
                  <a:srgbClr val="303030"/>
                </a:solidFill>
                <a:latin typeface="Open Sauce Light"/>
              </a:rPr>
              <a:t>4. </a:t>
            </a:r>
            <a:r>
              <a:rPr lang="en-US" sz="1999" dirty="0">
                <a:solidFill>
                  <a:srgbClr val="303030"/>
                </a:solidFill>
                <a:latin typeface="Open Sauce Light Bold"/>
              </a:rPr>
              <a:t>Are pedestrian-car collisions clustered within the three counties Atlanta encompasses?</a:t>
            </a:r>
          </a:p>
          <a:p>
            <a:pPr algn="ctr">
              <a:lnSpc>
                <a:spcPts val="2799"/>
              </a:lnSpc>
            </a:pPr>
            <a:r>
              <a:rPr lang="en-US" sz="1999" dirty="0">
                <a:solidFill>
                  <a:srgbClr val="303030"/>
                </a:solidFill>
                <a:latin typeface="Open Sauce Light"/>
              </a:rPr>
              <a:t>Methods: Refined nearest neighbor (G-function) &amp; hot spot analysis</a:t>
            </a:r>
          </a:p>
          <a:p>
            <a:pPr>
              <a:lnSpc>
                <a:spcPts val="2799"/>
              </a:lnSpc>
            </a:pPr>
            <a:r>
              <a:rPr lang="en-US" sz="1999" dirty="0">
                <a:solidFill>
                  <a:srgbClr val="303030"/>
                </a:solidFill>
                <a:latin typeface="Open Sauce Light"/>
              </a:rPr>
              <a:t>5. </a:t>
            </a:r>
            <a:r>
              <a:rPr lang="en-US" sz="1999" dirty="0">
                <a:solidFill>
                  <a:srgbClr val="303030"/>
                </a:solidFill>
                <a:latin typeface="Open Sauce Light Bold"/>
              </a:rPr>
              <a:t>Is there a statistically significant difference in collisions by county? </a:t>
            </a:r>
          </a:p>
          <a:p>
            <a:pPr algn="ctr">
              <a:lnSpc>
                <a:spcPts val="2799"/>
              </a:lnSpc>
            </a:pPr>
            <a:r>
              <a:rPr lang="en-US" sz="1999" dirty="0">
                <a:solidFill>
                  <a:srgbClr val="303030"/>
                </a:solidFill>
                <a:latin typeface="Open Sauce Light"/>
              </a:rPr>
              <a:t>Method: Kruskal-Wallis &amp; Dunn test</a:t>
            </a:r>
          </a:p>
          <a:p>
            <a:pPr>
              <a:lnSpc>
                <a:spcPts val="3499"/>
              </a:lnSpc>
            </a:pPr>
            <a:endParaRPr lang="en-US" sz="1999" dirty="0">
              <a:solidFill>
                <a:srgbClr val="303030"/>
              </a:solidFill>
              <a:latin typeface="Open Sauce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63537"/>
        </a:solidFill>
        <a:effectLst/>
      </p:bgPr>
    </p:bg>
    <p:spTree>
      <p:nvGrpSpPr>
        <p:cNvPr id="1" name=""/>
        <p:cNvGrpSpPr/>
        <p:nvPr/>
      </p:nvGrpSpPr>
      <p:grpSpPr>
        <a:xfrm>
          <a:off x="0" y="0"/>
          <a:ext cx="0" cy="0"/>
          <a:chOff x="0" y="0"/>
          <a:chExt cx="0" cy="0"/>
        </a:xfrm>
      </p:grpSpPr>
      <p:sp>
        <p:nvSpPr>
          <p:cNvPr id="2" name="AutoShape 2"/>
          <p:cNvSpPr/>
          <p:nvPr/>
        </p:nvSpPr>
        <p:spPr>
          <a:xfrm rot="5400000">
            <a:off x="8883043" y="-7466469"/>
            <a:ext cx="9525" cy="19551815"/>
          </a:xfrm>
          <a:prstGeom prst="rect">
            <a:avLst/>
          </a:prstGeom>
          <a:solidFill>
            <a:srgbClr val="FFFFFF">
              <a:alpha val="29804"/>
            </a:srgbClr>
          </a:solidFill>
        </p:spPr>
      </p:sp>
      <p:sp>
        <p:nvSpPr>
          <p:cNvPr id="3" name="TextBox 3"/>
          <p:cNvSpPr txBox="1"/>
          <p:nvPr/>
        </p:nvSpPr>
        <p:spPr>
          <a:xfrm>
            <a:off x="1603824" y="908052"/>
            <a:ext cx="6839448" cy="639626"/>
          </a:xfrm>
          <a:prstGeom prst="rect">
            <a:avLst/>
          </a:prstGeom>
        </p:spPr>
        <p:txBody>
          <a:bodyPr lIns="0" tIns="0" rIns="0" bIns="0" rtlCol="0" anchor="t">
            <a:spAutoFit/>
          </a:bodyPr>
          <a:lstStyle/>
          <a:p>
            <a:pPr>
              <a:lnSpc>
                <a:spcPts val="5040"/>
              </a:lnSpc>
            </a:pPr>
            <a:r>
              <a:rPr lang="en-US" sz="4200">
                <a:solidFill>
                  <a:srgbClr val="E6E6E6"/>
                </a:solidFill>
                <a:latin typeface="Open Sauce SemiBold"/>
              </a:rPr>
              <a:t>Results: Correlation Tests</a:t>
            </a:r>
          </a:p>
        </p:txBody>
      </p:sp>
      <p:grpSp>
        <p:nvGrpSpPr>
          <p:cNvPr id="4" name="Group 4"/>
          <p:cNvGrpSpPr/>
          <p:nvPr/>
        </p:nvGrpSpPr>
        <p:grpSpPr>
          <a:xfrm>
            <a:off x="1028700" y="3024731"/>
            <a:ext cx="16230600" cy="6659484"/>
            <a:chOff x="0" y="0"/>
            <a:chExt cx="21640800" cy="8879311"/>
          </a:xfrm>
        </p:grpSpPr>
        <p:grpSp>
          <p:nvGrpSpPr>
            <p:cNvPr id="5" name="Group 5"/>
            <p:cNvGrpSpPr/>
            <p:nvPr/>
          </p:nvGrpSpPr>
          <p:grpSpPr>
            <a:xfrm>
              <a:off x="0" y="0"/>
              <a:ext cx="1533663" cy="122123"/>
              <a:chOff x="0" y="0"/>
              <a:chExt cx="1913890" cy="152400"/>
            </a:xfrm>
          </p:grpSpPr>
          <p:sp>
            <p:nvSpPr>
              <p:cNvPr id="6" name="Freeform 6"/>
              <p:cNvSpPr/>
              <p:nvPr/>
            </p:nvSpPr>
            <p:spPr>
              <a:xfrm>
                <a:off x="0" y="0"/>
                <a:ext cx="1913890" cy="152400"/>
              </a:xfrm>
              <a:custGeom>
                <a:avLst/>
                <a:gdLst/>
                <a:ahLst/>
                <a:cxnLst/>
                <a:rect l="l" t="t" r="r" b="b"/>
                <a:pathLst>
                  <a:path w="1913890" h="152400">
                    <a:moveTo>
                      <a:pt x="0" y="0"/>
                    </a:moveTo>
                    <a:lnTo>
                      <a:pt x="1913890" y="0"/>
                    </a:lnTo>
                    <a:lnTo>
                      <a:pt x="1913890" y="152400"/>
                    </a:lnTo>
                    <a:lnTo>
                      <a:pt x="0" y="152400"/>
                    </a:lnTo>
                    <a:close/>
                  </a:path>
                </a:pathLst>
              </a:custGeom>
              <a:solidFill>
                <a:srgbClr val="FF7500"/>
              </a:solidFill>
            </p:spPr>
          </p:sp>
        </p:grpSp>
        <p:grpSp>
          <p:nvGrpSpPr>
            <p:cNvPr id="7" name="Group 7"/>
            <p:cNvGrpSpPr/>
            <p:nvPr/>
          </p:nvGrpSpPr>
          <p:grpSpPr>
            <a:xfrm>
              <a:off x="7688083" y="61062"/>
              <a:ext cx="1533663" cy="122123"/>
              <a:chOff x="0" y="0"/>
              <a:chExt cx="1913890" cy="152400"/>
            </a:xfrm>
          </p:grpSpPr>
          <p:sp>
            <p:nvSpPr>
              <p:cNvPr id="8" name="Freeform 8"/>
              <p:cNvSpPr/>
              <p:nvPr/>
            </p:nvSpPr>
            <p:spPr>
              <a:xfrm>
                <a:off x="0" y="0"/>
                <a:ext cx="1913890" cy="152400"/>
              </a:xfrm>
              <a:custGeom>
                <a:avLst/>
                <a:gdLst/>
                <a:ahLst/>
                <a:cxnLst/>
                <a:rect l="l" t="t" r="r" b="b"/>
                <a:pathLst>
                  <a:path w="1913890" h="152400">
                    <a:moveTo>
                      <a:pt x="0" y="0"/>
                    </a:moveTo>
                    <a:lnTo>
                      <a:pt x="1913890" y="0"/>
                    </a:lnTo>
                    <a:lnTo>
                      <a:pt x="1913890" y="152400"/>
                    </a:lnTo>
                    <a:lnTo>
                      <a:pt x="0" y="152400"/>
                    </a:lnTo>
                    <a:close/>
                  </a:path>
                </a:pathLst>
              </a:custGeom>
              <a:solidFill>
                <a:srgbClr val="FDBE43"/>
              </a:solidFill>
            </p:spPr>
          </p:sp>
        </p:grpSp>
        <p:grpSp>
          <p:nvGrpSpPr>
            <p:cNvPr id="9" name="Group 9"/>
            <p:cNvGrpSpPr/>
            <p:nvPr/>
          </p:nvGrpSpPr>
          <p:grpSpPr>
            <a:xfrm>
              <a:off x="15376165" y="122123"/>
              <a:ext cx="1533663" cy="122123"/>
              <a:chOff x="0" y="0"/>
              <a:chExt cx="1913890" cy="152400"/>
            </a:xfrm>
          </p:grpSpPr>
          <p:sp>
            <p:nvSpPr>
              <p:cNvPr id="10" name="Freeform 10"/>
              <p:cNvSpPr/>
              <p:nvPr/>
            </p:nvSpPr>
            <p:spPr>
              <a:xfrm>
                <a:off x="0" y="0"/>
                <a:ext cx="1913890" cy="152400"/>
              </a:xfrm>
              <a:custGeom>
                <a:avLst/>
                <a:gdLst/>
                <a:ahLst/>
                <a:cxnLst/>
                <a:rect l="l" t="t" r="r" b="b"/>
                <a:pathLst>
                  <a:path w="1913890" h="152400">
                    <a:moveTo>
                      <a:pt x="0" y="0"/>
                    </a:moveTo>
                    <a:lnTo>
                      <a:pt x="1913890" y="0"/>
                    </a:lnTo>
                    <a:lnTo>
                      <a:pt x="1913890" y="152400"/>
                    </a:lnTo>
                    <a:lnTo>
                      <a:pt x="0" y="152400"/>
                    </a:lnTo>
                    <a:close/>
                  </a:path>
                </a:pathLst>
              </a:custGeom>
              <a:solidFill>
                <a:srgbClr val="0092D0"/>
              </a:solidFill>
            </p:spPr>
          </p:sp>
        </p:grpSp>
        <p:pic>
          <p:nvPicPr>
            <p:cNvPr id="11" name="Picture 11"/>
            <p:cNvPicPr>
              <a:picLocks noChangeAspect="1"/>
            </p:cNvPicPr>
            <p:nvPr/>
          </p:nvPicPr>
          <p:blipFill>
            <a:blip r:embed="rId2"/>
            <a:srcRect/>
            <a:stretch>
              <a:fillRect/>
            </a:stretch>
          </p:blipFill>
          <p:spPr>
            <a:xfrm>
              <a:off x="7688083" y="4021558"/>
              <a:ext cx="5679585" cy="4857754"/>
            </a:xfrm>
            <a:prstGeom prst="rect">
              <a:avLst/>
            </a:prstGeom>
          </p:spPr>
        </p:pic>
        <p:pic>
          <p:nvPicPr>
            <p:cNvPr id="12" name="Picture 12"/>
            <p:cNvPicPr>
              <a:picLocks noChangeAspect="1"/>
            </p:cNvPicPr>
            <p:nvPr/>
          </p:nvPicPr>
          <p:blipFill>
            <a:blip r:embed="rId3"/>
            <a:srcRect/>
            <a:stretch>
              <a:fillRect/>
            </a:stretch>
          </p:blipFill>
          <p:spPr>
            <a:xfrm>
              <a:off x="15376165" y="4021558"/>
              <a:ext cx="5679585" cy="4857754"/>
            </a:xfrm>
            <a:prstGeom prst="rect">
              <a:avLst/>
            </a:prstGeom>
          </p:spPr>
        </p:pic>
        <p:pic>
          <p:nvPicPr>
            <p:cNvPr id="13" name="Picture 13"/>
            <p:cNvPicPr>
              <a:picLocks noChangeAspect="1"/>
            </p:cNvPicPr>
            <p:nvPr/>
          </p:nvPicPr>
          <p:blipFill>
            <a:blip r:embed="rId4"/>
            <a:srcRect/>
            <a:stretch>
              <a:fillRect/>
            </a:stretch>
          </p:blipFill>
          <p:spPr>
            <a:xfrm>
              <a:off x="0" y="4021558"/>
              <a:ext cx="5679585" cy="4857754"/>
            </a:xfrm>
            <a:prstGeom prst="rect">
              <a:avLst/>
            </a:prstGeom>
          </p:spPr>
        </p:pic>
        <p:sp>
          <p:nvSpPr>
            <p:cNvPr id="14" name="TextBox 14"/>
            <p:cNvSpPr txBox="1"/>
            <p:nvPr/>
          </p:nvSpPr>
          <p:spPr>
            <a:xfrm>
              <a:off x="0" y="531027"/>
              <a:ext cx="6264635" cy="473884"/>
            </a:xfrm>
            <a:prstGeom prst="rect">
              <a:avLst/>
            </a:prstGeom>
          </p:spPr>
          <p:txBody>
            <a:bodyPr lIns="0" tIns="0" rIns="0" bIns="0" rtlCol="0" anchor="t">
              <a:spAutoFit/>
            </a:bodyPr>
            <a:lstStyle/>
            <a:p>
              <a:pPr>
                <a:lnSpc>
                  <a:spcPts val="2940"/>
                </a:lnSpc>
              </a:pPr>
              <a:r>
                <a:rPr lang="en-US" sz="2100" spc="153">
                  <a:solidFill>
                    <a:srgbClr val="FFFFFF"/>
                  </a:solidFill>
                  <a:latin typeface="Open Sauce SemiBold Bold"/>
                </a:rPr>
                <a:t>Median Household Income</a:t>
              </a:r>
            </a:p>
          </p:txBody>
        </p:sp>
        <p:sp>
          <p:nvSpPr>
            <p:cNvPr id="15" name="TextBox 15"/>
            <p:cNvSpPr txBox="1"/>
            <p:nvPr/>
          </p:nvSpPr>
          <p:spPr>
            <a:xfrm>
              <a:off x="0" y="1545811"/>
              <a:ext cx="6264635" cy="2106000"/>
            </a:xfrm>
            <a:prstGeom prst="rect">
              <a:avLst/>
            </a:prstGeom>
          </p:spPr>
          <p:txBody>
            <a:bodyPr lIns="0" tIns="0" rIns="0" bIns="0" rtlCol="0" anchor="t">
              <a:spAutoFit/>
            </a:bodyPr>
            <a:lstStyle/>
            <a:p>
              <a:pPr>
                <a:lnSpc>
                  <a:spcPts val="2520"/>
                </a:lnSpc>
              </a:pPr>
              <a:r>
                <a:rPr lang="en-US" sz="1800">
                  <a:solidFill>
                    <a:srgbClr val="E6E6E6"/>
                  </a:solidFill>
                  <a:latin typeface="Open Sauce Light"/>
                </a:rPr>
                <a:t>Result: Correlation coefficient of -0.28, </a:t>
              </a:r>
            </a:p>
            <a:p>
              <a:pPr>
                <a:lnSpc>
                  <a:spcPts val="2520"/>
                </a:lnSpc>
              </a:pPr>
              <a:r>
                <a:rPr lang="en-US" sz="1800">
                  <a:solidFill>
                    <a:srgbClr val="E6E6E6"/>
                  </a:solidFill>
                  <a:latin typeface="Open Sauce Light"/>
                </a:rPr>
                <a:t>p-value of &lt; 0.001</a:t>
              </a:r>
            </a:p>
            <a:p>
              <a:pPr>
                <a:lnSpc>
                  <a:spcPts val="2520"/>
                </a:lnSpc>
              </a:pPr>
              <a:endParaRPr lang="en-US" sz="1800">
                <a:solidFill>
                  <a:srgbClr val="E6E6E6"/>
                </a:solidFill>
                <a:latin typeface="Open Sauce Light"/>
              </a:endParaRPr>
            </a:p>
            <a:p>
              <a:pPr>
                <a:lnSpc>
                  <a:spcPts val="2520"/>
                </a:lnSpc>
              </a:pPr>
              <a:r>
                <a:rPr lang="en-US" sz="1800">
                  <a:solidFill>
                    <a:srgbClr val="E6E6E6"/>
                  </a:solidFill>
                  <a:latin typeface="Open Sauce Light"/>
                </a:rPr>
                <a:t>Also ran simple linear regression model: </a:t>
              </a:r>
            </a:p>
            <a:p>
              <a:pPr>
                <a:lnSpc>
                  <a:spcPts val="2520"/>
                </a:lnSpc>
              </a:pPr>
              <a:r>
                <a:rPr lang="en-US" sz="1800">
                  <a:solidFill>
                    <a:srgbClr val="E6E6E6"/>
                  </a:solidFill>
                  <a:latin typeface="Open Sauce Light"/>
                </a:rPr>
                <a:t>Multiple R-squared of 0.08, p-value &lt; 0.001</a:t>
              </a:r>
            </a:p>
          </p:txBody>
        </p:sp>
        <p:sp>
          <p:nvSpPr>
            <p:cNvPr id="16" name="TextBox 16"/>
            <p:cNvSpPr txBox="1"/>
            <p:nvPr/>
          </p:nvSpPr>
          <p:spPr>
            <a:xfrm>
              <a:off x="7688083" y="531027"/>
              <a:ext cx="6812729" cy="473884"/>
            </a:xfrm>
            <a:prstGeom prst="rect">
              <a:avLst/>
            </a:prstGeom>
          </p:spPr>
          <p:txBody>
            <a:bodyPr lIns="0" tIns="0" rIns="0" bIns="0" rtlCol="0" anchor="t">
              <a:spAutoFit/>
            </a:bodyPr>
            <a:lstStyle/>
            <a:p>
              <a:pPr>
                <a:lnSpc>
                  <a:spcPts val="2940"/>
                </a:lnSpc>
              </a:pPr>
              <a:r>
                <a:rPr lang="en-US" sz="2100" spc="153">
                  <a:solidFill>
                    <a:srgbClr val="FFFFFF"/>
                  </a:solidFill>
                  <a:latin typeface="Open Sauce SemiBold Bold"/>
                </a:rPr>
                <a:t>% Public Transportation</a:t>
              </a:r>
            </a:p>
          </p:txBody>
        </p:sp>
        <p:sp>
          <p:nvSpPr>
            <p:cNvPr id="17" name="TextBox 17"/>
            <p:cNvSpPr txBox="1"/>
            <p:nvPr/>
          </p:nvSpPr>
          <p:spPr>
            <a:xfrm>
              <a:off x="7688083" y="1543875"/>
              <a:ext cx="6264635" cy="2106000"/>
            </a:xfrm>
            <a:prstGeom prst="rect">
              <a:avLst/>
            </a:prstGeom>
          </p:spPr>
          <p:txBody>
            <a:bodyPr lIns="0" tIns="0" rIns="0" bIns="0" rtlCol="0" anchor="t">
              <a:spAutoFit/>
            </a:bodyPr>
            <a:lstStyle/>
            <a:p>
              <a:pPr>
                <a:lnSpc>
                  <a:spcPts val="2520"/>
                </a:lnSpc>
              </a:pPr>
              <a:r>
                <a:rPr lang="en-US" sz="1800">
                  <a:solidFill>
                    <a:srgbClr val="E6E6E6"/>
                  </a:solidFill>
                  <a:latin typeface="Open Sauce Light"/>
                </a:rPr>
                <a:t>Result: Visually, appears to be a negative correlation. </a:t>
              </a:r>
            </a:p>
            <a:p>
              <a:pPr>
                <a:lnSpc>
                  <a:spcPts val="2520"/>
                </a:lnSpc>
              </a:pPr>
              <a:endParaRPr lang="en-US" sz="1800">
                <a:solidFill>
                  <a:srgbClr val="E6E6E6"/>
                </a:solidFill>
                <a:latin typeface="Open Sauce Light"/>
              </a:endParaRPr>
            </a:p>
            <a:p>
              <a:pPr>
                <a:lnSpc>
                  <a:spcPts val="2520"/>
                </a:lnSpc>
              </a:pPr>
              <a:r>
                <a:rPr lang="en-US" sz="1800">
                  <a:solidFill>
                    <a:srgbClr val="E6E6E6"/>
                  </a:solidFill>
                  <a:latin typeface="Open Sauce Light"/>
                </a:rPr>
                <a:t>However, correlation test gave a coefficient of 0.05, p-value of 0.32</a:t>
              </a:r>
            </a:p>
          </p:txBody>
        </p:sp>
        <p:sp>
          <p:nvSpPr>
            <p:cNvPr id="18" name="TextBox 18"/>
            <p:cNvSpPr txBox="1"/>
            <p:nvPr/>
          </p:nvSpPr>
          <p:spPr>
            <a:xfrm>
              <a:off x="15376165" y="531027"/>
              <a:ext cx="6264635" cy="473884"/>
            </a:xfrm>
            <a:prstGeom prst="rect">
              <a:avLst/>
            </a:prstGeom>
          </p:spPr>
          <p:txBody>
            <a:bodyPr lIns="0" tIns="0" rIns="0" bIns="0" rtlCol="0" anchor="t">
              <a:spAutoFit/>
            </a:bodyPr>
            <a:lstStyle/>
            <a:p>
              <a:pPr>
                <a:lnSpc>
                  <a:spcPts val="2940"/>
                </a:lnSpc>
              </a:pPr>
              <a:r>
                <a:rPr lang="en-US" sz="2100" spc="153">
                  <a:solidFill>
                    <a:srgbClr val="FFFFFF"/>
                  </a:solidFill>
                  <a:latin typeface="Open Sauce SemiBold Bold"/>
                </a:rPr>
                <a:t>Population Density</a:t>
              </a:r>
            </a:p>
          </p:txBody>
        </p:sp>
        <p:sp>
          <p:nvSpPr>
            <p:cNvPr id="19" name="TextBox 19"/>
            <p:cNvSpPr txBox="1"/>
            <p:nvPr/>
          </p:nvSpPr>
          <p:spPr>
            <a:xfrm>
              <a:off x="15376165" y="1543875"/>
              <a:ext cx="6264635" cy="2106000"/>
            </a:xfrm>
            <a:prstGeom prst="rect">
              <a:avLst/>
            </a:prstGeom>
          </p:spPr>
          <p:txBody>
            <a:bodyPr lIns="0" tIns="0" rIns="0" bIns="0" rtlCol="0" anchor="t">
              <a:spAutoFit/>
            </a:bodyPr>
            <a:lstStyle/>
            <a:p>
              <a:pPr>
                <a:lnSpc>
                  <a:spcPts val="2520"/>
                </a:lnSpc>
              </a:pPr>
              <a:r>
                <a:rPr lang="en-US" sz="1800">
                  <a:solidFill>
                    <a:srgbClr val="E6E6E6"/>
                  </a:solidFill>
                  <a:latin typeface="Open Sauce Light"/>
                </a:rPr>
                <a:t>Result: Visually, also appears to be a negative correlation.</a:t>
              </a:r>
            </a:p>
            <a:p>
              <a:pPr>
                <a:lnSpc>
                  <a:spcPts val="2520"/>
                </a:lnSpc>
              </a:pPr>
              <a:endParaRPr lang="en-US" sz="1800">
                <a:solidFill>
                  <a:srgbClr val="E6E6E6"/>
                </a:solidFill>
                <a:latin typeface="Open Sauce Light"/>
              </a:endParaRPr>
            </a:p>
            <a:p>
              <a:pPr>
                <a:lnSpc>
                  <a:spcPts val="2520"/>
                </a:lnSpc>
              </a:pPr>
              <a:r>
                <a:rPr lang="en-US" sz="1800">
                  <a:solidFill>
                    <a:srgbClr val="E6E6E6"/>
                  </a:solidFill>
                  <a:latin typeface="Open Sauce Light"/>
                </a:rPr>
                <a:t>However, correlation test gave a coefficient of -0.0092, p-value of 0.86</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63537"/>
        </a:solidFill>
        <a:effectLst/>
      </p:bgPr>
    </p:bg>
    <p:spTree>
      <p:nvGrpSpPr>
        <p:cNvPr id="1" name=""/>
        <p:cNvGrpSpPr/>
        <p:nvPr/>
      </p:nvGrpSpPr>
      <p:grpSpPr>
        <a:xfrm>
          <a:off x="0" y="0"/>
          <a:ext cx="0" cy="0"/>
          <a:chOff x="0" y="0"/>
          <a:chExt cx="0" cy="0"/>
        </a:xfrm>
      </p:grpSpPr>
      <p:grpSp>
        <p:nvGrpSpPr>
          <p:cNvPr id="2" name="Group 2"/>
          <p:cNvGrpSpPr/>
          <p:nvPr/>
        </p:nvGrpSpPr>
        <p:grpSpPr>
          <a:xfrm>
            <a:off x="2019882" y="2916329"/>
            <a:ext cx="13735846" cy="6526850"/>
            <a:chOff x="0" y="0"/>
            <a:chExt cx="18314462" cy="8702467"/>
          </a:xfrm>
        </p:grpSpPr>
        <p:grpSp>
          <p:nvGrpSpPr>
            <p:cNvPr id="3" name="Group 3"/>
            <p:cNvGrpSpPr/>
            <p:nvPr/>
          </p:nvGrpSpPr>
          <p:grpSpPr>
            <a:xfrm>
              <a:off x="0" y="0"/>
              <a:ext cx="1773513" cy="141222"/>
              <a:chOff x="0" y="0"/>
              <a:chExt cx="1913890" cy="152400"/>
            </a:xfrm>
          </p:grpSpPr>
          <p:sp>
            <p:nvSpPr>
              <p:cNvPr id="4" name="Freeform 4"/>
              <p:cNvSpPr/>
              <p:nvPr/>
            </p:nvSpPr>
            <p:spPr>
              <a:xfrm>
                <a:off x="0" y="0"/>
                <a:ext cx="1913890" cy="152400"/>
              </a:xfrm>
              <a:custGeom>
                <a:avLst/>
                <a:gdLst/>
                <a:ahLst/>
                <a:cxnLst/>
                <a:rect l="l" t="t" r="r" b="b"/>
                <a:pathLst>
                  <a:path w="1913890" h="152400">
                    <a:moveTo>
                      <a:pt x="0" y="0"/>
                    </a:moveTo>
                    <a:lnTo>
                      <a:pt x="1913890" y="0"/>
                    </a:lnTo>
                    <a:lnTo>
                      <a:pt x="1913890" y="152400"/>
                    </a:lnTo>
                    <a:lnTo>
                      <a:pt x="0" y="152400"/>
                    </a:lnTo>
                    <a:close/>
                  </a:path>
                </a:pathLst>
              </a:custGeom>
              <a:solidFill>
                <a:srgbClr val="FF7500"/>
              </a:solidFill>
            </p:spPr>
          </p:sp>
        </p:grpSp>
        <p:pic>
          <p:nvPicPr>
            <p:cNvPr id="5" name="Picture 5"/>
            <p:cNvPicPr>
              <a:picLocks noChangeAspect="1"/>
            </p:cNvPicPr>
            <p:nvPr/>
          </p:nvPicPr>
          <p:blipFill>
            <a:blip r:embed="rId2"/>
            <a:srcRect/>
            <a:stretch>
              <a:fillRect/>
            </a:stretch>
          </p:blipFill>
          <p:spPr>
            <a:xfrm>
              <a:off x="0" y="1661016"/>
              <a:ext cx="8001777" cy="6843927"/>
            </a:xfrm>
            <a:prstGeom prst="rect">
              <a:avLst/>
            </a:prstGeom>
          </p:spPr>
        </p:pic>
        <p:sp>
          <p:nvSpPr>
            <p:cNvPr id="6" name="TextBox 6"/>
            <p:cNvSpPr txBox="1"/>
            <p:nvPr/>
          </p:nvSpPr>
          <p:spPr>
            <a:xfrm>
              <a:off x="886756" y="696208"/>
              <a:ext cx="7244360" cy="531022"/>
            </a:xfrm>
            <a:prstGeom prst="rect">
              <a:avLst/>
            </a:prstGeom>
          </p:spPr>
          <p:txBody>
            <a:bodyPr lIns="0" tIns="0" rIns="0" bIns="0" rtlCol="0" anchor="t">
              <a:spAutoFit/>
            </a:bodyPr>
            <a:lstStyle/>
            <a:p>
              <a:pPr>
                <a:lnSpc>
                  <a:spcPts val="3399"/>
                </a:lnSpc>
              </a:pPr>
              <a:r>
                <a:rPr lang="en-US" sz="2428" spc="177">
                  <a:solidFill>
                    <a:srgbClr val="FFFFFF"/>
                  </a:solidFill>
                  <a:latin typeface="Open Sauce SemiBold Bold"/>
                </a:rPr>
                <a:t>Refined nearest neighbor</a:t>
              </a:r>
            </a:p>
          </p:txBody>
        </p:sp>
        <p:sp>
          <p:nvSpPr>
            <p:cNvPr id="7" name="TextBox 7"/>
            <p:cNvSpPr txBox="1"/>
            <p:nvPr/>
          </p:nvSpPr>
          <p:spPr>
            <a:xfrm>
              <a:off x="0" y="696208"/>
              <a:ext cx="2226803" cy="492976"/>
            </a:xfrm>
            <a:prstGeom prst="rect">
              <a:avLst/>
            </a:prstGeom>
          </p:spPr>
          <p:txBody>
            <a:bodyPr lIns="0" tIns="0" rIns="0" bIns="0" rtlCol="0" anchor="t">
              <a:spAutoFit/>
            </a:bodyPr>
            <a:lstStyle/>
            <a:p>
              <a:pPr>
                <a:lnSpc>
                  <a:spcPts val="3399"/>
                </a:lnSpc>
              </a:pPr>
              <a:r>
                <a:rPr lang="en-US" sz="2428">
                  <a:solidFill>
                    <a:srgbClr val="FFFFFF"/>
                  </a:solidFill>
                  <a:latin typeface="Open Sauce SemiBold"/>
                </a:rPr>
                <a:t>01.</a:t>
              </a:r>
            </a:p>
          </p:txBody>
        </p:sp>
        <p:grpSp>
          <p:nvGrpSpPr>
            <p:cNvPr id="8" name="Group 8"/>
            <p:cNvGrpSpPr/>
            <p:nvPr/>
          </p:nvGrpSpPr>
          <p:grpSpPr>
            <a:xfrm>
              <a:off x="10183345" y="0"/>
              <a:ext cx="1773513" cy="141222"/>
              <a:chOff x="0" y="0"/>
              <a:chExt cx="1913890" cy="152400"/>
            </a:xfrm>
          </p:grpSpPr>
          <p:sp>
            <p:nvSpPr>
              <p:cNvPr id="9" name="Freeform 9"/>
              <p:cNvSpPr/>
              <p:nvPr/>
            </p:nvSpPr>
            <p:spPr>
              <a:xfrm>
                <a:off x="0" y="0"/>
                <a:ext cx="1913890" cy="152400"/>
              </a:xfrm>
              <a:custGeom>
                <a:avLst/>
                <a:gdLst/>
                <a:ahLst/>
                <a:cxnLst/>
                <a:rect l="l" t="t" r="r" b="b"/>
                <a:pathLst>
                  <a:path w="1913890" h="152400">
                    <a:moveTo>
                      <a:pt x="0" y="0"/>
                    </a:moveTo>
                    <a:lnTo>
                      <a:pt x="1913890" y="0"/>
                    </a:lnTo>
                    <a:lnTo>
                      <a:pt x="1913890" y="152400"/>
                    </a:lnTo>
                    <a:lnTo>
                      <a:pt x="0" y="152400"/>
                    </a:lnTo>
                    <a:close/>
                  </a:path>
                </a:pathLst>
              </a:custGeom>
              <a:solidFill>
                <a:srgbClr val="FDBE43"/>
              </a:solidFill>
            </p:spPr>
          </p:sp>
        </p:grpSp>
        <p:pic>
          <p:nvPicPr>
            <p:cNvPr id="10" name="Picture 10"/>
            <p:cNvPicPr>
              <a:picLocks noChangeAspect="1"/>
            </p:cNvPicPr>
            <p:nvPr/>
          </p:nvPicPr>
          <p:blipFill>
            <a:blip r:embed="rId3"/>
            <a:srcRect/>
            <a:stretch>
              <a:fillRect/>
            </a:stretch>
          </p:blipFill>
          <p:spPr>
            <a:xfrm>
              <a:off x="10183345" y="1699062"/>
              <a:ext cx="7003404" cy="7003404"/>
            </a:xfrm>
            <a:prstGeom prst="rect">
              <a:avLst/>
            </a:prstGeom>
          </p:spPr>
        </p:pic>
        <p:sp>
          <p:nvSpPr>
            <p:cNvPr id="11" name="TextBox 11"/>
            <p:cNvSpPr txBox="1"/>
            <p:nvPr/>
          </p:nvSpPr>
          <p:spPr>
            <a:xfrm>
              <a:off x="11070102" y="696208"/>
              <a:ext cx="7244360" cy="531022"/>
            </a:xfrm>
            <a:prstGeom prst="rect">
              <a:avLst/>
            </a:prstGeom>
          </p:spPr>
          <p:txBody>
            <a:bodyPr lIns="0" tIns="0" rIns="0" bIns="0" rtlCol="0" anchor="t">
              <a:spAutoFit/>
            </a:bodyPr>
            <a:lstStyle/>
            <a:p>
              <a:pPr>
                <a:lnSpc>
                  <a:spcPts val="3399"/>
                </a:lnSpc>
              </a:pPr>
              <a:r>
                <a:rPr lang="en-US" sz="2428" spc="177" dirty="0">
                  <a:solidFill>
                    <a:srgbClr val="FFFFFF"/>
                  </a:solidFill>
                  <a:latin typeface="Open Sauce SemiBold Bold"/>
                </a:rPr>
                <a:t>Kernel density map</a:t>
              </a:r>
            </a:p>
          </p:txBody>
        </p:sp>
        <p:sp>
          <p:nvSpPr>
            <p:cNvPr id="12" name="TextBox 12"/>
            <p:cNvSpPr txBox="1"/>
            <p:nvPr/>
          </p:nvSpPr>
          <p:spPr>
            <a:xfrm>
              <a:off x="10183345" y="696208"/>
              <a:ext cx="2226803" cy="531022"/>
            </a:xfrm>
            <a:prstGeom prst="rect">
              <a:avLst/>
            </a:prstGeom>
          </p:spPr>
          <p:txBody>
            <a:bodyPr lIns="0" tIns="0" rIns="0" bIns="0" rtlCol="0" anchor="t">
              <a:spAutoFit/>
            </a:bodyPr>
            <a:lstStyle/>
            <a:p>
              <a:pPr>
                <a:lnSpc>
                  <a:spcPts val="3399"/>
                </a:lnSpc>
              </a:pPr>
              <a:r>
                <a:rPr lang="en-US" sz="2428">
                  <a:solidFill>
                    <a:srgbClr val="FFFFFF"/>
                  </a:solidFill>
                  <a:latin typeface="Open Sauce SemiBold"/>
                </a:rPr>
                <a:t>02.</a:t>
              </a:r>
            </a:p>
          </p:txBody>
        </p:sp>
      </p:grpSp>
      <p:sp>
        <p:nvSpPr>
          <p:cNvPr id="13" name="AutoShape 13"/>
          <p:cNvSpPr/>
          <p:nvPr/>
        </p:nvSpPr>
        <p:spPr>
          <a:xfrm rot="5400000">
            <a:off x="8883043" y="-7466469"/>
            <a:ext cx="9525" cy="19551815"/>
          </a:xfrm>
          <a:prstGeom prst="rect">
            <a:avLst/>
          </a:prstGeom>
          <a:solidFill>
            <a:srgbClr val="FFFFFF">
              <a:alpha val="29804"/>
            </a:srgbClr>
          </a:solidFill>
        </p:spPr>
      </p:sp>
      <p:sp>
        <p:nvSpPr>
          <p:cNvPr id="14" name="TextBox 14"/>
          <p:cNvSpPr txBox="1"/>
          <p:nvPr/>
        </p:nvSpPr>
        <p:spPr>
          <a:xfrm>
            <a:off x="1603824" y="908052"/>
            <a:ext cx="6415611" cy="639626"/>
          </a:xfrm>
          <a:prstGeom prst="rect">
            <a:avLst/>
          </a:prstGeom>
        </p:spPr>
        <p:txBody>
          <a:bodyPr lIns="0" tIns="0" rIns="0" bIns="0" rtlCol="0" anchor="t">
            <a:spAutoFit/>
          </a:bodyPr>
          <a:lstStyle/>
          <a:p>
            <a:pPr>
              <a:lnSpc>
                <a:spcPts val="5040"/>
              </a:lnSpc>
            </a:pPr>
            <a:r>
              <a:rPr lang="en-US" sz="4200">
                <a:solidFill>
                  <a:srgbClr val="E6E6E6"/>
                </a:solidFill>
                <a:latin typeface="Open Sauce SemiBold"/>
              </a:rPr>
              <a:t>Results: Spatial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63537"/>
        </a:solidFill>
        <a:effectLst/>
      </p:bgPr>
    </p:bg>
    <p:spTree>
      <p:nvGrpSpPr>
        <p:cNvPr id="1" name=""/>
        <p:cNvGrpSpPr/>
        <p:nvPr/>
      </p:nvGrpSpPr>
      <p:grpSpPr>
        <a:xfrm>
          <a:off x="0" y="0"/>
          <a:ext cx="0" cy="0"/>
          <a:chOff x="0" y="0"/>
          <a:chExt cx="0" cy="0"/>
        </a:xfrm>
      </p:grpSpPr>
      <p:grpSp>
        <p:nvGrpSpPr>
          <p:cNvPr id="2" name="Group 2"/>
          <p:cNvGrpSpPr/>
          <p:nvPr/>
        </p:nvGrpSpPr>
        <p:grpSpPr>
          <a:xfrm>
            <a:off x="1104317" y="2668956"/>
            <a:ext cx="16079366" cy="6817993"/>
            <a:chOff x="0" y="-28575"/>
            <a:chExt cx="21439155" cy="9090657"/>
          </a:xfrm>
        </p:grpSpPr>
        <p:grpSp>
          <p:nvGrpSpPr>
            <p:cNvPr id="3" name="Group 3"/>
            <p:cNvGrpSpPr/>
            <p:nvPr/>
          </p:nvGrpSpPr>
          <p:grpSpPr>
            <a:xfrm>
              <a:off x="0" y="460048"/>
              <a:ext cx="1765874" cy="140614"/>
              <a:chOff x="0" y="0"/>
              <a:chExt cx="1913890" cy="152400"/>
            </a:xfrm>
          </p:grpSpPr>
          <p:sp>
            <p:nvSpPr>
              <p:cNvPr id="4" name="Freeform 4"/>
              <p:cNvSpPr/>
              <p:nvPr/>
            </p:nvSpPr>
            <p:spPr>
              <a:xfrm>
                <a:off x="0" y="0"/>
                <a:ext cx="1913890" cy="152400"/>
              </a:xfrm>
              <a:custGeom>
                <a:avLst/>
                <a:gdLst/>
                <a:ahLst/>
                <a:cxnLst/>
                <a:rect l="l" t="t" r="r" b="b"/>
                <a:pathLst>
                  <a:path w="1913890" h="152400">
                    <a:moveTo>
                      <a:pt x="0" y="0"/>
                    </a:moveTo>
                    <a:lnTo>
                      <a:pt x="1913890" y="0"/>
                    </a:lnTo>
                    <a:lnTo>
                      <a:pt x="1913890" y="152400"/>
                    </a:lnTo>
                    <a:lnTo>
                      <a:pt x="0" y="152400"/>
                    </a:lnTo>
                    <a:close/>
                  </a:path>
                </a:pathLst>
              </a:custGeom>
              <a:solidFill>
                <a:srgbClr val="0092D0"/>
              </a:solidFill>
            </p:spPr>
          </p:sp>
        </p:grpSp>
        <p:grpSp>
          <p:nvGrpSpPr>
            <p:cNvPr id="5" name="Group 5"/>
            <p:cNvGrpSpPr/>
            <p:nvPr/>
          </p:nvGrpSpPr>
          <p:grpSpPr>
            <a:xfrm>
              <a:off x="7958346" y="460048"/>
              <a:ext cx="1765874" cy="140614"/>
              <a:chOff x="0" y="0"/>
              <a:chExt cx="1913890" cy="152400"/>
            </a:xfrm>
          </p:grpSpPr>
          <p:sp>
            <p:nvSpPr>
              <p:cNvPr id="6" name="Freeform 6"/>
              <p:cNvSpPr/>
              <p:nvPr/>
            </p:nvSpPr>
            <p:spPr>
              <a:xfrm>
                <a:off x="0" y="0"/>
                <a:ext cx="1913890" cy="152400"/>
              </a:xfrm>
              <a:custGeom>
                <a:avLst/>
                <a:gdLst/>
                <a:ahLst/>
                <a:cxnLst/>
                <a:rect l="l" t="t" r="r" b="b"/>
                <a:pathLst>
                  <a:path w="1913890" h="152400">
                    <a:moveTo>
                      <a:pt x="0" y="0"/>
                    </a:moveTo>
                    <a:lnTo>
                      <a:pt x="1913890" y="0"/>
                    </a:lnTo>
                    <a:lnTo>
                      <a:pt x="1913890" y="152400"/>
                    </a:lnTo>
                    <a:lnTo>
                      <a:pt x="0" y="152400"/>
                    </a:lnTo>
                    <a:close/>
                  </a:path>
                </a:pathLst>
              </a:custGeom>
              <a:solidFill>
                <a:srgbClr val="FF7500"/>
              </a:solidFill>
            </p:spPr>
          </p:sp>
        </p:grpSp>
        <p:pic>
          <p:nvPicPr>
            <p:cNvPr id="7" name="Picture 7"/>
            <p:cNvPicPr>
              <a:picLocks noChangeAspect="1"/>
            </p:cNvPicPr>
            <p:nvPr/>
          </p:nvPicPr>
          <p:blipFill>
            <a:blip r:embed="rId2"/>
            <a:srcRect/>
            <a:stretch>
              <a:fillRect/>
            </a:stretch>
          </p:blipFill>
          <p:spPr>
            <a:xfrm>
              <a:off x="0" y="5437554"/>
              <a:ext cx="15074197" cy="3624528"/>
            </a:xfrm>
            <a:prstGeom prst="rect">
              <a:avLst/>
            </a:prstGeom>
          </p:spPr>
        </p:pic>
        <p:sp>
          <p:nvSpPr>
            <p:cNvPr id="8" name="TextBox 8"/>
            <p:cNvSpPr txBox="1"/>
            <p:nvPr/>
          </p:nvSpPr>
          <p:spPr>
            <a:xfrm>
              <a:off x="745189" y="1153093"/>
              <a:ext cx="7213157" cy="528899"/>
            </a:xfrm>
            <a:prstGeom prst="rect">
              <a:avLst/>
            </a:prstGeom>
          </p:spPr>
          <p:txBody>
            <a:bodyPr lIns="0" tIns="0" rIns="0" bIns="0" rtlCol="0" anchor="t">
              <a:spAutoFit/>
            </a:bodyPr>
            <a:lstStyle/>
            <a:p>
              <a:pPr>
                <a:lnSpc>
                  <a:spcPts val="3385"/>
                </a:lnSpc>
              </a:pPr>
              <a:r>
                <a:rPr lang="en-US" sz="2417" spc="176">
                  <a:solidFill>
                    <a:srgbClr val="FFFFFF"/>
                  </a:solidFill>
                  <a:latin typeface="Open Sauce SemiBold Bold"/>
                </a:rPr>
                <a:t>Kruskal-Wallis</a:t>
              </a:r>
            </a:p>
          </p:txBody>
        </p:sp>
        <p:sp>
          <p:nvSpPr>
            <p:cNvPr id="9" name="TextBox 9"/>
            <p:cNvSpPr txBox="1"/>
            <p:nvPr/>
          </p:nvSpPr>
          <p:spPr>
            <a:xfrm>
              <a:off x="0" y="2312809"/>
              <a:ext cx="7213157" cy="2428624"/>
            </a:xfrm>
            <a:prstGeom prst="rect">
              <a:avLst/>
            </a:prstGeom>
          </p:spPr>
          <p:txBody>
            <a:bodyPr lIns="0" tIns="0" rIns="0" bIns="0" rtlCol="0" anchor="t">
              <a:spAutoFit/>
            </a:bodyPr>
            <a:lstStyle/>
            <a:p>
              <a:pPr>
                <a:lnSpc>
                  <a:spcPts val="2901"/>
                </a:lnSpc>
              </a:pPr>
              <a:r>
                <a:rPr lang="en-US" sz="2072">
                  <a:solidFill>
                    <a:srgbClr val="E6E6E6"/>
                  </a:solidFill>
                  <a:latin typeface="Open Sauce Light"/>
                </a:rPr>
                <a:t>There is a significant difference in accidents per tract between counties (and between counties in general), with Fulton being noticeably lower than the suburban counties.  </a:t>
              </a:r>
            </a:p>
          </p:txBody>
        </p:sp>
        <p:sp>
          <p:nvSpPr>
            <p:cNvPr id="10" name="TextBox 10"/>
            <p:cNvSpPr txBox="1"/>
            <p:nvPr/>
          </p:nvSpPr>
          <p:spPr>
            <a:xfrm>
              <a:off x="0" y="1153093"/>
              <a:ext cx="2217212" cy="491017"/>
            </a:xfrm>
            <a:prstGeom prst="rect">
              <a:avLst/>
            </a:prstGeom>
          </p:spPr>
          <p:txBody>
            <a:bodyPr lIns="0" tIns="0" rIns="0" bIns="0" rtlCol="0" anchor="t">
              <a:spAutoFit/>
            </a:bodyPr>
            <a:lstStyle/>
            <a:p>
              <a:pPr>
                <a:lnSpc>
                  <a:spcPts val="3385"/>
                </a:lnSpc>
              </a:pPr>
              <a:r>
                <a:rPr lang="en-US" sz="2417">
                  <a:solidFill>
                    <a:srgbClr val="FFFFFF"/>
                  </a:solidFill>
                  <a:latin typeface="Open Sauce SemiBold"/>
                </a:rPr>
                <a:t>01.</a:t>
              </a:r>
            </a:p>
          </p:txBody>
        </p:sp>
        <p:sp>
          <p:nvSpPr>
            <p:cNvPr id="11" name="TextBox 11"/>
            <p:cNvSpPr txBox="1"/>
            <p:nvPr/>
          </p:nvSpPr>
          <p:spPr>
            <a:xfrm>
              <a:off x="7958346" y="2312809"/>
              <a:ext cx="7213157" cy="1938386"/>
            </a:xfrm>
            <a:prstGeom prst="rect">
              <a:avLst/>
            </a:prstGeom>
          </p:spPr>
          <p:txBody>
            <a:bodyPr lIns="0" tIns="0" rIns="0" bIns="0" rtlCol="0" anchor="t">
              <a:spAutoFit/>
            </a:bodyPr>
            <a:lstStyle/>
            <a:p>
              <a:pPr>
                <a:lnSpc>
                  <a:spcPts val="2901"/>
                </a:lnSpc>
              </a:pPr>
              <a:r>
                <a:rPr lang="en-US" sz="2072">
                  <a:solidFill>
                    <a:srgbClr val="E6E6E6"/>
                  </a:solidFill>
                  <a:latin typeface="Open Sauce Light"/>
                </a:rPr>
                <a:t>The difference between the suburban counties and Fulton was significant (p-value &lt; 0.001), while the difference between suburban counties was not (p-value ~ 0.14)</a:t>
              </a:r>
            </a:p>
          </p:txBody>
        </p:sp>
        <p:sp>
          <p:nvSpPr>
            <p:cNvPr id="12" name="TextBox 12"/>
            <p:cNvSpPr txBox="1"/>
            <p:nvPr/>
          </p:nvSpPr>
          <p:spPr>
            <a:xfrm>
              <a:off x="8703535" y="1117440"/>
              <a:ext cx="7213157" cy="528899"/>
            </a:xfrm>
            <a:prstGeom prst="rect">
              <a:avLst/>
            </a:prstGeom>
          </p:spPr>
          <p:txBody>
            <a:bodyPr lIns="0" tIns="0" rIns="0" bIns="0" rtlCol="0" anchor="t">
              <a:spAutoFit/>
            </a:bodyPr>
            <a:lstStyle/>
            <a:p>
              <a:pPr>
                <a:lnSpc>
                  <a:spcPts val="3385"/>
                </a:lnSpc>
              </a:pPr>
              <a:r>
                <a:rPr lang="en-US" sz="2417" spc="176">
                  <a:solidFill>
                    <a:srgbClr val="FFFFFF"/>
                  </a:solidFill>
                  <a:latin typeface="Open Sauce SemiBold Bold"/>
                </a:rPr>
                <a:t>Dunn Test</a:t>
              </a:r>
            </a:p>
          </p:txBody>
        </p:sp>
        <p:sp>
          <p:nvSpPr>
            <p:cNvPr id="13" name="TextBox 13"/>
            <p:cNvSpPr txBox="1"/>
            <p:nvPr/>
          </p:nvSpPr>
          <p:spPr>
            <a:xfrm>
              <a:off x="7958346" y="1117440"/>
              <a:ext cx="2217212" cy="528899"/>
            </a:xfrm>
            <a:prstGeom prst="rect">
              <a:avLst/>
            </a:prstGeom>
          </p:spPr>
          <p:txBody>
            <a:bodyPr lIns="0" tIns="0" rIns="0" bIns="0" rtlCol="0" anchor="t">
              <a:spAutoFit/>
            </a:bodyPr>
            <a:lstStyle/>
            <a:p>
              <a:pPr>
                <a:lnSpc>
                  <a:spcPts val="3385"/>
                </a:lnSpc>
              </a:pPr>
              <a:r>
                <a:rPr lang="en-US" sz="2417">
                  <a:solidFill>
                    <a:srgbClr val="FFFFFF"/>
                  </a:solidFill>
                  <a:latin typeface="Open Sauce SemiBold"/>
                </a:rPr>
                <a:t>02.</a:t>
              </a:r>
            </a:p>
          </p:txBody>
        </p:sp>
        <p:pic>
          <p:nvPicPr>
            <p:cNvPr id="14" name="Picture 14"/>
            <p:cNvPicPr>
              <a:picLocks noChangeAspect="1"/>
            </p:cNvPicPr>
            <p:nvPr/>
          </p:nvPicPr>
          <p:blipFill>
            <a:blip r:embed="rId3"/>
            <a:srcRect/>
            <a:stretch>
              <a:fillRect/>
            </a:stretch>
          </p:blipFill>
          <p:spPr>
            <a:xfrm>
              <a:off x="16851500" y="5129417"/>
              <a:ext cx="4587655" cy="3823046"/>
            </a:xfrm>
            <a:prstGeom prst="rect">
              <a:avLst/>
            </a:prstGeom>
          </p:spPr>
        </p:pic>
        <p:pic>
          <p:nvPicPr>
            <p:cNvPr id="15" name="Picture 15"/>
            <p:cNvPicPr>
              <a:picLocks noChangeAspect="1"/>
            </p:cNvPicPr>
            <p:nvPr/>
          </p:nvPicPr>
          <p:blipFill>
            <a:blip r:embed="rId4"/>
            <a:srcRect/>
            <a:stretch>
              <a:fillRect/>
            </a:stretch>
          </p:blipFill>
          <p:spPr>
            <a:xfrm>
              <a:off x="16851500" y="460048"/>
              <a:ext cx="4587655" cy="3923825"/>
            </a:xfrm>
            <a:prstGeom prst="rect">
              <a:avLst/>
            </a:prstGeom>
          </p:spPr>
        </p:pic>
        <p:sp>
          <p:nvSpPr>
            <p:cNvPr id="16" name="TextBox 16"/>
            <p:cNvSpPr txBox="1"/>
            <p:nvPr/>
          </p:nvSpPr>
          <p:spPr>
            <a:xfrm>
              <a:off x="17700702" y="4732490"/>
              <a:ext cx="3483676" cy="344967"/>
            </a:xfrm>
            <a:prstGeom prst="rect">
              <a:avLst/>
            </a:prstGeom>
          </p:spPr>
          <p:txBody>
            <a:bodyPr wrap="square" lIns="0" tIns="0" rIns="0" bIns="0" rtlCol="0" anchor="t">
              <a:spAutoFit/>
            </a:bodyPr>
            <a:lstStyle/>
            <a:p>
              <a:pPr>
                <a:lnSpc>
                  <a:spcPts val="2240"/>
                </a:lnSpc>
                <a:spcBef>
                  <a:spcPct val="0"/>
                </a:spcBef>
              </a:pPr>
              <a:r>
                <a:rPr lang="en-US" sz="1600" spc="116" dirty="0">
                  <a:solidFill>
                    <a:srgbClr val="FFFFFF"/>
                  </a:solidFill>
                  <a:latin typeface="Open Sauce SemiBold"/>
                </a:rPr>
                <a:t>Crashes per capita</a:t>
              </a:r>
            </a:p>
          </p:txBody>
        </p:sp>
        <p:sp>
          <p:nvSpPr>
            <p:cNvPr id="17" name="TextBox 17"/>
            <p:cNvSpPr txBox="1"/>
            <p:nvPr/>
          </p:nvSpPr>
          <p:spPr>
            <a:xfrm>
              <a:off x="18101247" y="-28575"/>
              <a:ext cx="2488703" cy="344967"/>
            </a:xfrm>
            <a:prstGeom prst="rect">
              <a:avLst/>
            </a:prstGeom>
          </p:spPr>
          <p:txBody>
            <a:bodyPr wrap="square" lIns="0" tIns="0" rIns="0" bIns="0" rtlCol="0" anchor="t">
              <a:spAutoFit/>
            </a:bodyPr>
            <a:lstStyle/>
            <a:p>
              <a:pPr>
                <a:lnSpc>
                  <a:spcPts val="2240"/>
                </a:lnSpc>
                <a:spcBef>
                  <a:spcPct val="0"/>
                </a:spcBef>
              </a:pPr>
              <a:r>
                <a:rPr lang="en-US" sz="1600" spc="116" dirty="0">
                  <a:solidFill>
                    <a:srgbClr val="FFFFFF"/>
                  </a:solidFill>
                  <a:latin typeface="Open Sauce SemiBold"/>
                </a:rPr>
                <a:t>Total crashes</a:t>
              </a:r>
            </a:p>
          </p:txBody>
        </p:sp>
      </p:grpSp>
      <p:sp>
        <p:nvSpPr>
          <p:cNvPr id="18" name="AutoShape 18"/>
          <p:cNvSpPr/>
          <p:nvPr/>
        </p:nvSpPr>
        <p:spPr>
          <a:xfrm rot="5400000">
            <a:off x="8883043" y="-7466469"/>
            <a:ext cx="9525" cy="19551815"/>
          </a:xfrm>
          <a:prstGeom prst="rect">
            <a:avLst/>
          </a:prstGeom>
          <a:solidFill>
            <a:srgbClr val="FFFFFF">
              <a:alpha val="29804"/>
            </a:srgbClr>
          </a:solidFill>
        </p:spPr>
      </p:sp>
      <p:sp>
        <p:nvSpPr>
          <p:cNvPr id="19" name="TextBox 19"/>
          <p:cNvSpPr txBox="1"/>
          <p:nvPr/>
        </p:nvSpPr>
        <p:spPr>
          <a:xfrm>
            <a:off x="1603824" y="908052"/>
            <a:ext cx="9261027" cy="639626"/>
          </a:xfrm>
          <a:prstGeom prst="rect">
            <a:avLst/>
          </a:prstGeom>
        </p:spPr>
        <p:txBody>
          <a:bodyPr lIns="0" tIns="0" rIns="0" bIns="0" rtlCol="0" anchor="t">
            <a:spAutoFit/>
          </a:bodyPr>
          <a:lstStyle/>
          <a:p>
            <a:pPr>
              <a:lnSpc>
                <a:spcPts val="5040"/>
              </a:lnSpc>
            </a:pPr>
            <a:r>
              <a:rPr lang="en-US" sz="4200">
                <a:solidFill>
                  <a:srgbClr val="E6E6E6"/>
                </a:solidFill>
                <a:latin typeface="Open Sauce SemiBold"/>
              </a:rPr>
              <a:t>Results: Kruskal-Wallis/Dunn Tests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E6E6"/>
        </a:solidFill>
        <a:effectLst/>
      </p:bgPr>
    </p:bg>
    <p:spTree>
      <p:nvGrpSpPr>
        <p:cNvPr id="1" name=""/>
        <p:cNvGrpSpPr/>
        <p:nvPr/>
      </p:nvGrpSpPr>
      <p:grpSpPr>
        <a:xfrm>
          <a:off x="0" y="0"/>
          <a:ext cx="0" cy="0"/>
          <a:chOff x="0" y="0"/>
          <a:chExt cx="0" cy="0"/>
        </a:xfrm>
      </p:grpSpPr>
      <p:grpSp>
        <p:nvGrpSpPr>
          <p:cNvPr id="2" name="Group 2"/>
          <p:cNvGrpSpPr/>
          <p:nvPr/>
        </p:nvGrpSpPr>
        <p:grpSpPr>
          <a:xfrm>
            <a:off x="14144272" y="1519920"/>
            <a:ext cx="1948417" cy="155149"/>
            <a:chOff x="0" y="0"/>
            <a:chExt cx="1913890" cy="152400"/>
          </a:xfrm>
        </p:grpSpPr>
        <p:sp>
          <p:nvSpPr>
            <p:cNvPr id="3" name="Freeform 3"/>
            <p:cNvSpPr/>
            <p:nvPr/>
          </p:nvSpPr>
          <p:spPr>
            <a:xfrm>
              <a:off x="0" y="0"/>
              <a:ext cx="1913890" cy="152400"/>
            </a:xfrm>
            <a:custGeom>
              <a:avLst/>
              <a:gdLst/>
              <a:ahLst/>
              <a:cxnLst/>
              <a:rect l="l" t="t" r="r" b="b"/>
              <a:pathLst>
                <a:path w="1913890" h="152400">
                  <a:moveTo>
                    <a:pt x="0" y="0"/>
                  </a:moveTo>
                  <a:lnTo>
                    <a:pt x="1913890" y="0"/>
                  </a:lnTo>
                  <a:lnTo>
                    <a:pt x="1913890" y="152400"/>
                  </a:lnTo>
                  <a:lnTo>
                    <a:pt x="0" y="152400"/>
                  </a:lnTo>
                  <a:close/>
                </a:path>
              </a:pathLst>
            </a:custGeom>
            <a:solidFill>
              <a:srgbClr val="FDBE43"/>
            </a:solidFill>
          </p:spPr>
        </p:sp>
      </p:grpSp>
      <p:sp>
        <p:nvSpPr>
          <p:cNvPr id="4" name="AutoShape 4"/>
          <p:cNvSpPr/>
          <p:nvPr/>
        </p:nvSpPr>
        <p:spPr>
          <a:xfrm>
            <a:off x="16083165" y="-96446"/>
            <a:ext cx="9525" cy="10623253"/>
          </a:xfrm>
          <a:prstGeom prst="rect">
            <a:avLst/>
          </a:prstGeom>
          <a:solidFill>
            <a:srgbClr val="FFFFFF"/>
          </a:solidFill>
        </p:spPr>
      </p:sp>
      <p:sp>
        <p:nvSpPr>
          <p:cNvPr id="5" name="TextBox 5"/>
          <p:cNvSpPr txBox="1"/>
          <p:nvPr/>
        </p:nvSpPr>
        <p:spPr>
          <a:xfrm>
            <a:off x="1514097" y="1529445"/>
            <a:ext cx="2572125" cy="349711"/>
          </a:xfrm>
          <a:prstGeom prst="rect">
            <a:avLst/>
          </a:prstGeom>
        </p:spPr>
        <p:txBody>
          <a:bodyPr wrap="square" lIns="0" tIns="0" rIns="0" bIns="0" rtlCol="0" anchor="t">
            <a:spAutoFit/>
          </a:bodyPr>
          <a:lstStyle/>
          <a:p>
            <a:pPr>
              <a:lnSpc>
                <a:spcPts val="2879"/>
              </a:lnSpc>
            </a:pPr>
            <a:r>
              <a:rPr lang="en-US" sz="2400" spc="240" dirty="0">
                <a:solidFill>
                  <a:srgbClr val="303030"/>
                </a:solidFill>
                <a:latin typeface="Open Sauce SemiBold"/>
              </a:rPr>
              <a:t>CONCLUSION</a:t>
            </a:r>
          </a:p>
        </p:txBody>
      </p:sp>
      <p:sp>
        <p:nvSpPr>
          <p:cNvPr id="6" name="AutoShape 6"/>
          <p:cNvSpPr/>
          <p:nvPr/>
        </p:nvSpPr>
        <p:spPr>
          <a:xfrm rot="5400000">
            <a:off x="8971111" y="-49064"/>
            <a:ext cx="9525" cy="18624253"/>
          </a:xfrm>
          <a:prstGeom prst="rect">
            <a:avLst/>
          </a:prstGeom>
          <a:solidFill>
            <a:srgbClr val="FFFFFF"/>
          </a:solidFill>
        </p:spPr>
      </p:sp>
      <p:sp>
        <p:nvSpPr>
          <p:cNvPr id="7" name="TextBox 7"/>
          <p:cNvSpPr txBox="1"/>
          <p:nvPr/>
        </p:nvSpPr>
        <p:spPr>
          <a:xfrm>
            <a:off x="1028700" y="2581399"/>
            <a:ext cx="13060641" cy="5219938"/>
          </a:xfrm>
          <a:prstGeom prst="rect">
            <a:avLst/>
          </a:prstGeom>
        </p:spPr>
        <p:txBody>
          <a:bodyPr lIns="0" tIns="0" rIns="0" bIns="0" rtlCol="0" anchor="t">
            <a:spAutoFit/>
          </a:bodyPr>
          <a:lstStyle/>
          <a:p>
            <a:pPr marL="453390" lvl="1" indent="-226695">
              <a:lnSpc>
                <a:spcPts val="2940"/>
              </a:lnSpc>
              <a:buFont typeface="Arial"/>
              <a:buChar char="•"/>
            </a:pPr>
            <a:r>
              <a:rPr lang="en-US" sz="2100" spc="153" dirty="0">
                <a:solidFill>
                  <a:srgbClr val="303030"/>
                </a:solidFill>
                <a:latin typeface="Open Sauce SemiBold Bold"/>
              </a:rPr>
              <a:t>Census tracts with lower incomes, especially those in the suburban counties, are more likely to experience serious pedestrian-car collisions, and these events are largely clustered in certain intersections/areas of the region. </a:t>
            </a:r>
          </a:p>
          <a:p>
            <a:pPr>
              <a:lnSpc>
                <a:spcPts val="2940"/>
              </a:lnSpc>
            </a:pPr>
            <a:endParaRPr lang="en-US" sz="2100" spc="153" dirty="0">
              <a:solidFill>
                <a:srgbClr val="303030"/>
              </a:solidFill>
              <a:latin typeface="Open Sauce SemiBold Bold"/>
            </a:endParaRPr>
          </a:p>
          <a:p>
            <a:pPr>
              <a:lnSpc>
                <a:spcPts val="2940"/>
              </a:lnSpc>
            </a:pPr>
            <a:endParaRPr lang="en-US" sz="2100" spc="153" dirty="0">
              <a:solidFill>
                <a:srgbClr val="303030"/>
              </a:solidFill>
              <a:latin typeface="Open Sauce SemiBold Bold"/>
            </a:endParaRPr>
          </a:p>
          <a:p>
            <a:pPr marL="453390" lvl="1" indent="-226695">
              <a:lnSpc>
                <a:spcPts val="2940"/>
              </a:lnSpc>
              <a:buFont typeface="Arial"/>
              <a:buChar char="•"/>
            </a:pPr>
            <a:r>
              <a:rPr lang="en-US" sz="2100" spc="153" dirty="0">
                <a:solidFill>
                  <a:srgbClr val="303030"/>
                </a:solidFill>
                <a:latin typeface="Open Sauce SemiBold Bold"/>
              </a:rPr>
              <a:t>Collisions are not correlated at the tract level with ways of commuting, nor are they by population density. </a:t>
            </a:r>
          </a:p>
          <a:p>
            <a:pPr>
              <a:lnSpc>
                <a:spcPts val="2940"/>
              </a:lnSpc>
            </a:pPr>
            <a:endParaRPr lang="en-US" sz="2100" spc="153" dirty="0">
              <a:solidFill>
                <a:srgbClr val="303030"/>
              </a:solidFill>
              <a:latin typeface="Open Sauce SemiBold Bold"/>
            </a:endParaRPr>
          </a:p>
          <a:p>
            <a:pPr>
              <a:lnSpc>
                <a:spcPts val="2940"/>
              </a:lnSpc>
            </a:pPr>
            <a:endParaRPr lang="en-US" sz="2100" spc="153" dirty="0">
              <a:solidFill>
                <a:srgbClr val="303030"/>
              </a:solidFill>
              <a:latin typeface="Open Sauce SemiBold Bold"/>
            </a:endParaRPr>
          </a:p>
          <a:p>
            <a:pPr marL="453390" lvl="1" indent="-226695">
              <a:lnSpc>
                <a:spcPts val="2940"/>
              </a:lnSpc>
              <a:buFont typeface="Arial"/>
              <a:buChar char="•"/>
            </a:pPr>
            <a:r>
              <a:rPr lang="en-US" sz="2100" spc="153" dirty="0">
                <a:solidFill>
                  <a:srgbClr val="303030"/>
                </a:solidFill>
                <a:latin typeface="Open Sauce SemiBold Bold"/>
              </a:rPr>
              <a:t>While the urban core has clusters, there are many different suburban clusters that are just as dangerous. This is likely tied to the pedestrian infrastructure in the suburban counties being noticeably weaker, as similar clusters are not seen in the suburban areas of Fulton County,  but the data collection process to test that would need to be substantial.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63537"/>
        </a:solidFill>
        <a:effectLst/>
      </p:bgPr>
    </p:bg>
    <p:spTree>
      <p:nvGrpSpPr>
        <p:cNvPr id="1" name=""/>
        <p:cNvGrpSpPr/>
        <p:nvPr/>
      </p:nvGrpSpPr>
      <p:grpSpPr>
        <a:xfrm>
          <a:off x="0" y="0"/>
          <a:ext cx="0" cy="0"/>
          <a:chOff x="0" y="0"/>
          <a:chExt cx="0" cy="0"/>
        </a:xfrm>
      </p:grpSpPr>
      <p:sp>
        <p:nvSpPr>
          <p:cNvPr id="2" name="TextBox 2"/>
          <p:cNvSpPr txBox="1"/>
          <p:nvPr/>
        </p:nvSpPr>
        <p:spPr>
          <a:xfrm>
            <a:off x="8568205" y="1019175"/>
            <a:ext cx="9144000" cy="863065"/>
          </a:xfrm>
          <a:prstGeom prst="rect">
            <a:avLst/>
          </a:prstGeom>
        </p:spPr>
        <p:txBody>
          <a:bodyPr lIns="0" tIns="0" rIns="0" bIns="0" rtlCol="0" anchor="t">
            <a:spAutoFit/>
          </a:bodyPr>
          <a:lstStyle/>
          <a:p>
            <a:pPr>
              <a:lnSpc>
                <a:spcPts val="6720"/>
              </a:lnSpc>
            </a:pPr>
            <a:r>
              <a:rPr lang="en-US" sz="5599">
                <a:solidFill>
                  <a:srgbClr val="E6E6E6"/>
                </a:solidFill>
                <a:latin typeface="Open Sauce SemiBold"/>
              </a:rPr>
              <a:t>Experienced Obstacles</a:t>
            </a:r>
          </a:p>
        </p:txBody>
      </p:sp>
      <p:grpSp>
        <p:nvGrpSpPr>
          <p:cNvPr id="3" name="Group 3"/>
          <p:cNvGrpSpPr/>
          <p:nvPr/>
        </p:nvGrpSpPr>
        <p:grpSpPr>
          <a:xfrm>
            <a:off x="1028700" y="2572362"/>
            <a:ext cx="4720758" cy="4682665"/>
            <a:chOff x="0" y="0"/>
            <a:chExt cx="6294343" cy="6243554"/>
          </a:xfrm>
        </p:grpSpPr>
        <p:sp>
          <p:nvSpPr>
            <p:cNvPr id="4" name="TextBox 4"/>
            <p:cNvSpPr txBox="1"/>
            <p:nvPr/>
          </p:nvSpPr>
          <p:spPr>
            <a:xfrm>
              <a:off x="0" y="1157149"/>
              <a:ext cx="6026509" cy="5086405"/>
            </a:xfrm>
            <a:prstGeom prst="rect">
              <a:avLst/>
            </a:prstGeom>
          </p:spPr>
          <p:txBody>
            <a:bodyPr lIns="0" tIns="0" rIns="0" bIns="0" rtlCol="0" anchor="t">
              <a:spAutoFit/>
            </a:bodyPr>
            <a:lstStyle/>
            <a:p>
              <a:pPr>
                <a:lnSpc>
                  <a:spcPts val="2520"/>
                </a:lnSpc>
              </a:pPr>
              <a:r>
                <a:rPr lang="en-US" sz="1800">
                  <a:solidFill>
                    <a:srgbClr val="E6E6E6"/>
                  </a:solidFill>
                  <a:latin typeface="Open Sauce Light"/>
                </a:rPr>
                <a:t>The Atlanta metro region encompasses 10 counties, 3 of which are served by MARTA. The remaining 7 have either no public transportation at all, or their own system that takes commuters in/out of the urban core. </a:t>
              </a:r>
            </a:p>
            <a:p>
              <a:pPr>
                <a:lnSpc>
                  <a:spcPts val="2520"/>
                </a:lnSpc>
              </a:pPr>
              <a:endParaRPr lang="en-US" sz="1800">
                <a:solidFill>
                  <a:srgbClr val="E6E6E6"/>
                </a:solidFill>
                <a:latin typeface="Open Sauce Light"/>
              </a:endParaRPr>
            </a:p>
            <a:p>
              <a:pPr>
                <a:lnSpc>
                  <a:spcPts val="2520"/>
                </a:lnSpc>
              </a:pPr>
              <a:r>
                <a:rPr lang="en-US" sz="1800">
                  <a:solidFill>
                    <a:srgbClr val="E6E6E6"/>
                  </a:solidFill>
                  <a:latin typeface="Open Sauce Light"/>
                </a:rPr>
                <a:t>Deciding which counties to use was difficult, but since I wanted to test for correlation by taking public transportation, I just chose the 3 MARTA-serving counties. </a:t>
              </a:r>
            </a:p>
          </p:txBody>
        </p:sp>
        <p:grpSp>
          <p:nvGrpSpPr>
            <p:cNvPr id="5" name="Group 5"/>
            <p:cNvGrpSpPr/>
            <p:nvPr/>
          </p:nvGrpSpPr>
          <p:grpSpPr>
            <a:xfrm>
              <a:off x="29709" y="0"/>
              <a:ext cx="1533663" cy="122123"/>
              <a:chOff x="0" y="0"/>
              <a:chExt cx="1913890" cy="152400"/>
            </a:xfrm>
          </p:grpSpPr>
          <p:sp>
            <p:nvSpPr>
              <p:cNvPr id="6" name="Freeform 6"/>
              <p:cNvSpPr/>
              <p:nvPr/>
            </p:nvSpPr>
            <p:spPr>
              <a:xfrm>
                <a:off x="0" y="0"/>
                <a:ext cx="1913890" cy="152400"/>
              </a:xfrm>
              <a:custGeom>
                <a:avLst/>
                <a:gdLst/>
                <a:ahLst/>
                <a:cxnLst/>
                <a:rect l="l" t="t" r="r" b="b"/>
                <a:pathLst>
                  <a:path w="1913890" h="152400">
                    <a:moveTo>
                      <a:pt x="0" y="0"/>
                    </a:moveTo>
                    <a:lnTo>
                      <a:pt x="1913890" y="0"/>
                    </a:lnTo>
                    <a:lnTo>
                      <a:pt x="1913890" y="152400"/>
                    </a:lnTo>
                    <a:lnTo>
                      <a:pt x="0" y="152400"/>
                    </a:lnTo>
                    <a:close/>
                  </a:path>
                </a:pathLst>
              </a:custGeom>
              <a:solidFill>
                <a:srgbClr val="0092D0"/>
              </a:solidFill>
            </p:spPr>
          </p:sp>
        </p:grpSp>
        <p:sp>
          <p:nvSpPr>
            <p:cNvPr id="7" name="TextBox 7"/>
            <p:cNvSpPr txBox="1"/>
            <p:nvPr/>
          </p:nvSpPr>
          <p:spPr>
            <a:xfrm>
              <a:off x="29709" y="347453"/>
              <a:ext cx="6264635" cy="473884"/>
            </a:xfrm>
            <a:prstGeom prst="rect">
              <a:avLst/>
            </a:prstGeom>
          </p:spPr>
          <p:txBody>
            <a:bodyPr lIns="0" tIns="0" rIns="0" bIns="0" rtlCol="0" anchor="t">
              <a:spAutoFit/>
            </a:bodyPr>
            <a:lstStyle/>
            <a:p>
              <a:pPr marL="0" lvl="0" indent="0" algn="l">
                <a:lnSpc>
                  <a:spcPts val="2940"/>
                </a:lnSpc>
                <a:spcBef>
                  <a:spcPct val="0"/>
                </a:spcBef>
              </a:pPr>
              <a:r>
                <a:rPr lang="en-US" sz="2100">
                  <a:solidFill>
                    <a:srgbClr val="FFFFFF"/>
                  </a:solidFill>
                  <a:latin typeface="Open Sauce SemiBold Bold"/>
                </a:rPr>
                <a:t>Which jurisdictions to include</a:t>
              </a:r>
            </a:p>
          </p:txBody>
        </p:sp>
      </p:grpSp>
      <p:grpSp>
        <p:nvGrpSpPr>
          <p:cNvPr id="8" name="Group 8"/>
          <p:cNvGrpSpPr/>
          <p:nvPr/>
        </p:nvGrpSpPr>
        <p:grpSpPr>
          <a:xfrm>
            <a:off x="6218969" y="4374784"/>
            <a:ext cx="4698472" cy="3481874"/>
            <a:chOff x="0" y="0"/>
            <a:chExt cx="6264629" cy="4642499"/>
          </a:xfrm>
        </p:grpSpPr>
        <p:sp>
          <p:nvSpPr>
            <p:cNvPr id="9" name="TextBox 9"/>
            <p:cNvSpPr txBox="1"/>
            <p:nvPr/>
          </p:nvSpPr>
          <p:spPr>
            <a:xfrm>
              <a:off x="0" y="1684954"/>
              <a:ext cx="6264629" cy="2957545"/>
            </a:xfrm>
            <a:prstGeom prst="rect">
              <a:avLst/>
            </a:prstGeom>
          </p:spPr>
          <p:txBody>
            <a:bodyPr lIns="0" tIns="0" rIns="0" bIns="0" rtlCol="0" anchor="t">
              <a:spAutoFit/>
            </a:bodyPr>
            <a:lstStyle/>
            <a:p>
              <a:pPr>
                <a:lnSpc>
                  <a:spcPts val="2519"/>
                </a:lnSpc>
              </a:pPr>
              <a:r>
                <a:rPr lang="en-US" sz="1800">
                  <a:solidFill>
                    <a:srgbClr val="E6E6E6"/>
                  </a:solidFill>
                  <a:latin typeface="Open Sauce Light"/>
                </a:rPr>
                <a:t>I wanted to test for relationships between the road type (highway, residential, arterial, etc), but the state doesn't supply good data for that, and having worked with crowd-sourced data in the past, it requires a lot of quality control that I can't do manually.</a:t>
              </a:r>
            </a:p>
          </p:txBody>
        </p:sp>
        <p:grpSp>
          <p:nvGrpSpPr>
            <p:cNvPr id="10" name="Group 10"/>
            <p:cNvGrpSpPr/>
            <p:nvPr/>
          </p:nvGrpSpPr>
          <p:grpSpPr>
            <a:xfrm>
              <a:off x="0" y="0"/>
              <a:ext cx="1533663" cy="122123"/>
              <a:chOff x="0" y="0"/>
              <a:chExt cx="1913890" cy="152400"/>
            </a:xfrm>
          </p:grpSpPr>
          <p:sp>
            <p:nvSpPr>
              <p:cNvPr id="11" name="Freeform 11"/>
              <p:cNvSpPr/>
              <p:nvPr/>
            </p:nvSpPr>
            <p:spPr>
              <a:xfrm>
                <a:off x="0" y="0"/>
                <a:ext cx="1913890" cy="152400"/>
              </a:xfrm>
              <a:custGeom>
                <a:avLst/>
                <a:gdLst/>
                <a:ahLst/>
                <a:cxnLst/>
                <a:rect l="l" t="t" r="r" b="b"/>
                <a:pathLst>
                  <a:path w="1913890" h="152400">
                    <a:moveTo>
                      <a:pt x="0" y="0"/>
                    </a:moveTo>
                    <a:lnTo>
                      <a:pt x="1913890" y="0"/>
                    </a:lnTo>
                    <a:lnTo>
                      <a:pt x="1913890" y="152400"/>
                    </a:lnTo>
                    <a:lnTo>
                      <a:pt x="0" y="152400"/>
                    </a:lnTo>
                    <a:close/>
                  </a:path>
                </a:pathLst>
              </a:custGeom>
              <a:solidFill>
                <a:srgbClr val="FF7500"/>
              </a:solidFill>
            </p:spPr>
          </p:sp>
        </p:grpSp>
        <p:sp>
          <p:nvSpPr>
            <p:cNvPr id="12" name="TextBox 12"/>
            <p:cNvSpPr txBox="1"/>
            <p:nvPr/>
          </p:nvSpPr>
          <p:spPr>
            <a:xfrm>
              <a:off x="0" y="331809"/>
              <a:ext cx="6264629" cy="971263"/>
            </a:xfrm>
            <a:prstGeom prst="rect">
              <a:avLst/>
            </a:prstGeom>
          </p:spPr>
          <p:txBody>
            <a:bodyPr lIns="0" tIns="0" rIns="0" bIns="0" rtlCol="0" anchor="t">
              <a:spAutoFit/>
            </a:bodyPr>
            <a:lstStyle/>
            <a:p>
              <a:pPr marL="0" lvl="0" indent="0" algn="l">
                <a:lnSpc>
                  <a:spcPts val="2940"/>
                </a:lnSpc>
                <a:spcBef>
                  <a:spcPct val="0"/>
                </a:spcBef>
              </a:pPr>
              <a:r>
                <a:rPr lang="en-US" sz="2100">
                  <a:solidFill>
                    <a:srgbClr val="FFFFFF"/>
                  </a:solidFill>
                  <a:latin typeface="Open Sauce SemiBold Bold"/>
                </a:rPr>
                <a:t>Absence of good road/intersection data</a:t>
              </a:r>
            </a:p>
          </p:txBody>
        </p:sp>
      </p:grpSp>
      <p:grpSp>
        <p:nvGrpSpPr>
          <p:cNvPr id="13" name="Group 13"/>
          <p:cNvGrpSpPr/>
          <p:nvPr/>
        </p:nvGrpSpPr>
        <p:grpSpPr>
          <a:xfrm>
            <a:off x="11386952" y="5837569"/>
            <a:ext cx="4702000" cy="2779523"/>
            <a:chOff x="0" y="0"/>
            <a:chExt cx="6269333" cy="3706030"/>
          </a:xfrm>
        </p:grpSpPr>
        <p:sp>
          <p:nvSpPr>
            <p:cNvPr id="14" name="TextBox 14"/>
            <p:cNvSpPr txBox="1"/>
            <p:nvPr/>
          </p:nvSpPr>
          <p:spPr>
            <a:xfrm>
              <a:off x="4699" y="1177303"/>
              <a:ext cx="6264634" cy="2528727"/>
            </a:xfrm>
            <a:prstGeom prst="rect">
              <a:avLst/>
            </a:prstGeom>
          </p:spPr>
          <p:txBody>
            <a:bodyPr lIns="0" tIns="0" rIns="0" bIns="0" rtlCol="0" anchor="t">
              <a:spAutoFit/>
            </a:bodyPr>
            <a:lstStyle/>
            <a:p>
              <a:pPr>
                <a:lnSpc>
                  <a:spcPts val="2520"/>
                </a:lnSpc>
              </a:pPr>
              <a:r>
                <a:rPr lang="en-US" sz="1800" dirty="0">
                  <a:solidFill>
                    <a:srgbClr val="E6E6E6"/>
                  </a:solidFill>
                  <a:latin typeface="Open Sauce Light"/>
                </a:rPr>
                <a:t>I could've tested for a correlation with bus stops, but they have one at most every street (many thousands total), and with no way to find the ridership (only MARTA has that data internally), it made little sense to test for it here. </a:t>
              </a:r>
            </a:p>
          </p:txBody>
        </p:sp>
        <p:grpSp>
          <p:nvGrpSpPr>
            <p:cNvPr id="15" name="Group 15"/>
            <p:cNvGrpSpPr/>
            <p:nvPr/>
          </p:nvGrpSpPr>
          <p:grpSpPr>
            <a:xfrm>
              <a:off x="0" y="0"/>
              <a:ext cx="1533663" cy="122123"/>
              <a:chOff x="0" y="0"/>
              <a:chExt cx="1913890" cy="152400"/>
            </a:xfrm>
          </p:grpSpPr>
          <p:sp>
            <p:nvSpPr>
              <p:cNvPr id="16" name="Freeform 16"/>
              <p:cNvSpPr/>
              <p:nvPr/>
            </p:nvSpPr>
            <p:spPr>
              <a:xfrm>
                <a:off x="0" y="0"/>
                <a:ext cx="1913890" cy="152400"/>
              </a:xfrm>
              <a:custGeom>
                <a:avLst/>
                <a:gdLst/>
                <a:ahLst/>
                <a:cxnLst/>
                <a:rect l="l" t="t" r="r" b="b"/>
                <a:pathLst>
                  <a:path w="1913890" h="152400">
                    <a:moveTo>
                      <a:pt x="0" y="0"/>
                    </a:moveTo>
                    <a:lnTo>
                      <a:pt x="1913890" y="0"/>
                    </a:lnTo>
                    <a:lnTo>
                      <a:pt x="1913890" y="152400"/>
                    </a:lnTo>
                    <a:lnTo>
                      <a:pt x="0" y="152400"/>
                    </a:lnTo>
                    <a:close/>
                  </a:path>
                </a:pathLst>
              </a:custGeom>
              <a:solidFill>
                <a:srgbClr val="FDBE43"/>
              </a:solidFill>
            </p:spPr>
          </p:sp>
        </p:grpSp>
        <p:sp>
          <p:nvSpPr>
            <p:cNvPr id="17" name="TextBox 17"/>
            <p:cNvSpPr txBox="1"/>
            <p:nvPr/>
          </p:nvSpPr>
          <p:spPr>
            <a:xfrm>
              <a:off x="0" y="365608"/>
              <a:ext cx="6269333" cy="473884"/>
            </a:xfrm>
            <a:prstGeom prst="rect">
              <a:avLst/>
            </a:prstGeom>
          </p:spPr>
          <p:txBody>
            <a:bodyPr lIns="0" tIns="0" rIns="0" bIns="0" rtlCol="0" anchor="t">
              <a:spAutoFit/>
            </a:bodyPr>
            <a:lstStyle/>
            <a:p>
              <a:pPr marL="0" lvl="0" indent="0" algn="l">
                <a:lnSpc>
                  <a:spcPts val="2939"/>
                </a:lnSpc>
                <a:spcBef>
                  <a:spcPct val="0"/>
                </a:spcBef>
              </a:pPr>
              <a:r>
                <a:rPr lang="en-US" sz="2100">
                  <a:solidFill>
                    <a:srgbClr val="FFFFFF"/>
                  </a:solidFill>
                  <a:latin typeface="Open Sauce SemiBold Bold"/>
                </a:rPr>
                <a:t>Absence of full ridership data</a:t>
              </a:r>
            </a:p>
          </p:txBody>
        </p:sp>
      </p:grpSp>
      <p:sp>
        <p:nvSpPr>
          <p:cNvPr id="18" name="AutoShape 18"/>
          <p:cNvSpPr/>
          <p:nvPr/>
        </p:nvSpPr>
        <p:spPr>
          <a:xfrm rot="5400000">
            <a:off x="9293664" y="-7286973"/>
            <a:ext cx="9525" cy="18889356"/>
          </a:xfrm>
          <a:prstGeom prst="rect">
            <a:avLst/>
          </a:prstGeom>
          <a:solidFill>
            <a:srgbClr val="FFFFFF">
              <a:alpha val="29804"/>
            </a:srgbClr>
          </a:solid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63537"/>
        </a:solid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655</Words>
  <Application>Microsoft Macintosh PowerPoint</Application>
  <PresentationFormat>Custom</PresentationFormat>
  <Paragraphs>67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Open Sauce SemiBold Bold</vt:lpstr>
      <vt:lpstr>Open Sauce Light Bold</vt:lpstr>
      <vt:lpstr>Open Sauce SemiBold</vt:lpstr>
      <vt:lpstr>Calibri</vt:lpstr>
      <vt:lpstr>Open Sauce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Cream and Black Minimalist Writing Services Marketing Presentation</dc:title>
  <cp:lastModifiedBy>Davis Cover</cp:lastModifiedBy>
  <cp:revision>5</cp:revision>
  <dcterms:created xsi:type="dcterms:W3CDTF">2006-08-16T00:00:00Z</dcterms:created>
  <dcterms:modified xsi:type="dcterms:W3CDTF">2021-11-30T23:28:50Z</dcterms:modified>
  <dc:identifier>DAExKGF77Fs</dc:identifier>
</cp:coreProperties>
</file>