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4"/>
  </p:sldMasterIdLst>
  <p:notesMasterIdLst>
    <p:notesMasterId r:id="rId7"/>
  </p:notesMasterIdLst>
  <p:sldIdLst>
    <p:sldId id="279" r:id="rId5"/>
    <p:sldId id="271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0F0F0"/>
    <a:srgbClr val="A4373A"/>
    <a:srgbClr val="C2C2C2"/>
    <a:srgbClr val="414141"/>
    <a:srgbClr val="0078D4"/>
    <a:srgbClr val="E3EFFF"/>
    <a:srgbClr val="9EC8E9"/>
    <a:srgbClr val="F3F5F6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F805B-C855-411F-98FD-E86D13F71243}" v="94" dt="2020-10-19T01:11:26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367" autoAdjust="0"/>
  </p:normalViewPr>
  <p:slideViewPr>
    <p:cSldViewPr snapToGrid="0">
      <p:cViewPr varScale="1">
        <p:scale>
          <a:sx n="59" d="100"/>
          <a:sy n="59" d="100"/>
        </p:scale>
        <p:origin x="1356" y="6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F8FC8-1764-4AF8-9E22-3F33FF73AEF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2A786-F3E4-4213-984C-8929A8BF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2A786-F3E4-4213-984C-8929A8BFF4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777239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89" y="4082310"/>
            <a:ext cx="4344184" cy="187653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A4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39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Partia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53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50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Thi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7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4" descr="Blue background">
            <a:extLst>
              <a:ext uri="{FF2B5EF4-FFF2-40B4-BE49-F238E27FC236}">
                <a16:creationId xmlns:a16="http://schemas.microsoft.com/office/drawing/2014/main" id="{EA59F1ED-0E67-4FB1-8686-7C6FEB4C3E46}"/>
              </a:ext>
            </a:extLst>
          </p:cNvPr>
          <p:cNvSpPr/>
          <p:nvPr userDrawn="1"/>
        </p:nvSpPr>
        <p:spPr>
          <a:xfrm>
            <a:off x="0" y="1"/>
            <a:ext cx="10058400" cy="7772402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89" y="4082310"/>
            <a:ext cx="4344184" cy="187653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7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Orange_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09A1E4C2-8F8F-402F-B390-8975A435B0A1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A9CB415-1D11-4549-9DF1-E5AF0E31E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465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Partia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4" descr="Blue background">
            <a:extLst>
              <a:ext uri="{FF2B5EF4-FFF2-40B4-BE49-F238E27FC236}">
                <a16:creationId xmlns:a16="http://schemas.microsoft.com/office/drawing/2014/main" id="{00DAB062-0693-41B1-A715-5C9232A2FB22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5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9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062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123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30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2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6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131273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ot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01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Oran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Gray background">
            <a:extLst>
              <a:ext uri="{FF2B5EF4-FFF2-40B4-BE49-F238E27FC236}">
                <a16:creationId xmlns:a16="http://schemas.microsoft.com/office/drawing/2014/main" id="{5960B2B9-0620-4736-BCFF-8598492AC273}"/>
              </a:ext>
            </a:extLst>
          </p:cNvPr>
          <p:cNvSpPr/>
          <p:nvPr userDrawn="1"/>
        </p:nvSpPr>
        <p:spPr>
          <a:xfrm>
            <a:off x="0" y="0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102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7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CB8604B-D410-4676-8DF5-6CE817FB9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1CA6597-BD73-4B88-82EC-2BD70BCC9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734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ray background">
            <a:extLst>
              <a:ext uri="{FF2B5EF4-FFF2-40B4-BE49-F238E27FC236}">
                <a16:creationId xmlns:a16="http://schemas.microsoft.com/office/drawing/2014/main" id="{EBA15C5F-9A1C-45AB-B544-F4CF871F95AB}"/>
              </a:ext>
            </a:extLst>
          </p:cNvPr>
          <p:cNvSpPr/>
          <p:nvPr userDrawn="1"/>
        </p:nvSpPr>
        <p:spPr>
          <a:xfrm>
            <a:off x="0" y="-1"/>
            <a:ext cx="10058400" cy="65023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6502400"/>
            <a:ext cx="10058400" cy="1270002"/>
          </a:xfrm>
          <a:prstGeom prst="rect">
            <a:avLst/>
          </a:prstGeom>
          <a:solidFill>
            <a:srgbClr val="A4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1C9BFA1-D02D-4EA6-A348-4EA18A8FA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755363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6A0987-2760-4FED-909E-8012707DD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7278582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49" r:id="rId12"/>
    <p:sldLayoutId id="2147483680" r:id="rId13"/>
    <p:sldLayoutId id="2147483686" r:id="rId14"/>
    <p:sldLayoutId id="2147483684" r:id="rId15"/>
    <p:sldLayoutId id="2147483685" r:id="rId16"/>
    <p:sldLayoutId id="2147483679" r:id="rId17"/>
    <p:sldLayoutId id="2147483681" r:id="rId18"/>
    <p:sldLayoutId id="2147483687" r:id="rId19"/>
    <p:sldLayoutId id="2147483689" r:id="rId20"/>
    <p:sldLayoutId id="2147483688" r:id="rId21"/>
    <p:sldLayoutId id="2147483654" r:id="rId22"/>
    <p:sldLayoutId id="2147483683" r:id="rId23"/>
    <p:sldLayoutId id="2147483663" r:id="rId24"/>
    <p:sldLayoutId id="2147483682" r:id="rId25"/>
    <p:sldLayoutId id="2147483678" r:id="rId26"/>
    <p:sldLayoutId id="2147483664" r:id="rId27"/>
    <p:sldLayoutId id="2147483662" r:id="rId28"/>
    <p:sldLayoutId id="2147483665" r:id="rId29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sciencedegreehub.com/faq/important-computer-scientist-people-skills/" TargetMode="External"/><Relationship Id="rId2" Type="http://schemas.openxmlformats.org/officeDocument/2006/relationships/hyperlink" Target="https://climb.pcc.edu/blog/the-7-benefits-of-effective-communication-in-personal-and-professional-settings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vecteezy.com/vector-art/107820-free-infographics-vector/editor" TargetMode="External"/><Relationship Id="rId5" Type="http://schemas.openxmlformats.org/officeDocument/2006/relationships/hyperlink" Target="https://support.microsoft.com/en-us/office/great-ways-to-work-with-office-6fe70269-b9a4-4ef0-a96e-7a5858b3bd5a?wt.mc_id=otc_home&amp;ui=en-us&amp;rs=en-us&amp;ad=us" TargetMode="External"/><Relationship Id="rId4" Type="http://schemas.openxmlformats.org/officeDocument/2006/relationships/hyperlink" Target="https://www.buchanan.com/5-tips-to-improve-your-help-desk-communication-and-customer-satisfa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029FBA-18C2-4D5E-B11C-E9D9BC10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045" y="1206341"/>
            <a:ext cx="2750225" cy="327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1855C-F258-4A59-8D61-6FFFEAE1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721" y="1107373"/>
            <a:ext cx="4940374" cy="3322728"/>
          </a:xfrm>
          <a:prstGeom prst="rect">
            <a:avLst/>
          </a:prstGeom>
        </p:spPr>
      </p:pic>
      <p:sp>
        <p:nvSpPr>
          <p:cNvPr id="334" name="Rectangle 333" descr="rectangle">
            <a:extLst>
              <a:ext uri="{FF2B5EF4-FFF2-40B4-BE49-F238E27FC236}">
                <a16:creationId xmlns:a16="http://schemas.microsoft.com/office/drawing/2014/main" id="{9C87CBC8-7BAA-413C-8FB8-5364EBF2CBCF}"/>
              </a:ext>
            </a:extLst>
          </p:cNvPr>
          <p:cNvSpPr/>
          <p:nvPr/>
        </p:nvSpPr>
        <p:spPr>
          <a:xfrm>
            <a:off x="2183218" y="5583295"/>
            <a:ext cx="2695016" cy="1922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 descr="red rectangle">
            <a:extLst>
              <a:ext uri="{FF2B5EF4-FFF2-40B4-BE49-F238E27FC236}">
                <a16:creationId xmlns:a16="http://schemas.microsoft.com/office/drawing/2014/main" id="{4410B14C-E5F7-4A43-9D16-C6F1C2DBBEA9}"/>
              </a:ext>
            </a:extLst>
          </p:cNvPr>
          <p:cNvSpPr/>
          <p:nvPr/>
        </p:nvSpPr>
        <p:spPr>
          <a:xfrm>
            <a:off x="1833" y="3148"/>
            <a:ext cx="10056567" cy="1351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itle 8">
            <a:extLst>
              <a:ext uri="{FF2B5EF4-FFF2-40B4-BE49-F238E27FC236}">
                <a16:creationId xmlns:a16="http://schemas.microsoft.com/office/drawing/2014/main" id="{896DDF9D-490F-4C41-9BAB-2D6C6A245B5D}"/>
              </a:ext>
            </a:extLst>
          </p:cNvPr>
          <p:cNvSpPr txBox="1">
            <a:spLocks/>
          </p:cNvSpPr>
          <p:nvPr/>
        </p:nvSpPr>
        <p:spPr>
          <a:xfrm>
            <a:off x="154223" y="178247"/>
            <a:ext cx="8675370" cy="104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3200" dirty="0"/>
              <a:t>The Importance of Effective Communication Skills in the Information Technology Industry</a:t>
            </a:r>
          </a:p>
        </p:txBody>
      </p:sp>
      <p:sp>
        <p:nvSpPr>
          <p:cNvPr id="291" name="Text Placeholder 13">
            <a:extLst>
              <a:ext uri="{FF2B5EF4-FFF2-40B4-BE49-F238E27FC236}">
                <a16:creationId xmlns:a16="http://schemas.microsoft.com/office/drawing/2014/main" id="{7251716A-DD34-4978-A07D-5C923A067848}"/>
              </a:ext>
            </a:extLst>
          </p:cNvPr>
          <p:cNvSpPr txBox="1">
            <a:spLocks/>
          </p:cNvSpPr>
          <p:nvPr/>
        </p:nvSpPr>
        <p:spPr>
          <a:xfrm>
            <a:off x="185298" y="5198072"/>
            <a:ext cx="3610746" cy="3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36271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communication starts with: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A51467-794E-4C78-86D2-E8D769AB150A}"/>
              </a:ext>
            </a:extLst>
          </p:cNvPr>
          <p:cNvSpPr txBox="1"/>
          <p:nvPr/>
        </p:nvSpPr>
        <p:spPr>
          <a:xfrm>
            <a:off x="2504243" y="5759925"/>
            <a:ext cx="224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</a:t>
            </a:r>
            <a:r>
              <a:rPr lang="en-US" sz="1400" dirty="0"/>
              <a:t>Listen &amp; Pay Attention</a:t>
            </a:r>
          </a:p>
        </p:txBody>
      </p:sp>
      <p:sp>
        <p:nvSpPr>
          <p:cNvPr id="314" name="Text Placeholder 13">
            <a:extLst>
              <a:ext uri="{FF2B5EF4-FFF2-40B4-BE49-F238E27FC236}">
                <a16:creationId xmlns:a16="http://schemas.microsoft.com/office/drawing/2014/main" id="{060F6F94-04AE-41C8-957B-D13722AE8AD0}"/>
              </a:ext>
            </a:extLst>
          </p:cNvPr>
          <p:cNvSpPr txBox="1">
            <a:spLocks/>
          </p:cNvSpPr>
          <p:nvPr/>
        </p:nvSpPr>
        <p:spPr>
          <a:xfrm>
            <a:off x="5185385" y="5468308"/>
            <a:ext cx="4787209" cy="341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36271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50"/>
                </a:solidFill>
              </a:rPr>
              <a:t>Benefits of Being an Effective Communicator in IT</a:t>
            </a:r>
          </a:p>
        </p:txBody>
      </p:sp>
      <p:cxnSp>
        <p:nvCxnSpPr>
          <p:cNvPr id="321" name="Straight Connector 320" title="straight connector">
            <a:extLst>
              <a:ext uri="{FF2B5EF4-FFF2-40B4-BE49-F238E27FC236}">
                <a16:creationId xmlns:a16="http://schemas.microsoft.com/office/drawing/2014/main" id="{9F3AAB59-DF98-400D-8DF5-E3684C020B0E}"/>
              </a:ext>
            </a:extLst>
          </p:cNvPr>
          <p:cNvCxnSpPr>
            <a:cxnSpLocks/>
          </p:cNvCxnSpPr>
          <p:nvPr/>
        </p:nvCxnSpPr>
        <p:spPr>
          <a:xfrm>
            <a:off x="1757931" y="6461482"/>
            <a:ext cx="289669" cy="0"/>
          </a:xfrm>
          <a:prstGeom prst="line">
            <a:avLst/>
          </a:prstGeom>
          <a:ln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6F5CC281-6B0E-4124-9F3B-444491C9FA34}"/>
              </a:ext>
            </a:extLst>
          </p:cNvPr>
          <p:cNvSpPr txBox="1"/>
          <p:nvPr/>
        </p:nvSpPr>
        <p:spPr>
          <a:xfrm>
            <a:off x="2504244" y="6118104"/>
            <a:ext cx="2341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</a:t>
            </a:r>
            <a:r>
              <a:rPr lang="en-US" sz="1400" dirty="0"/>
              <a:t>Repeat in your own words what the customer said.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33982-01C6-48EA-80D2-B186D1E24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86" y="5914498"/>
            <a:ext cx="1349026" cy="1131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B0A47-1C66-4B01-AFB9-52DDB68E9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66" y="1860176"/>
            <a:ext cx="2178162" cy="216546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BE5DA90B-D510-4A8E-914B-806703D37BD9}"/>
              </a:ext>
            </a:extLst>
          </p:cNvPr>
          <p:cNvSpPr txBox="1"/>
          <p:nvPr/>
        </p:nvSpPr>
        <p:spPr>
          <a:xfrm>
            <a:off x="2504242" y="6862075"/>
            <a:ext cx="244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</a:t>
            </a:r>
            <a:r>
              <a:rPr lang="en-US" sz="1400" dirty="0"/>
              <a:t>Be Clear in your speech (no jargon)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03704-1EA1-4587-ACA5-5BFB30D895EA}"/>
              </a:ext>
            </a:extLst>
          </p:cNvPr>
          <p:cNvSpPr txBox="1"/>
          <p:nvPr/>
        </p:nvSpPr>
        <p:spPr>
          <a:xfrm>
            <a:off x="5490023" y="5805410"/>
            <a:ext cx="39587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	Building trust </a:t>
            </a:r>
            <a:endParaRPr lang="en-US" sz="1400" dirty="0"/>
          </a:p>
          <a:p>
            <a:r>
              <a:rPr lang="en-US" sz="1400" b="1" dirty="0"/>
              <a:t>2.	Preventing or resolving problems </a:t>
            </a:r>
            <a:endParaRPr lang="en-US" sz="1400" dirty="0"/>
          </a:p>
          <a:p>
            <a:r>
              <a:rPr lang="en-US" sz="1400" b="1" dirty="0"/>
              <a:t>3. 	Providing clarity and direction</a:t>
            </a:r>
            <a:endParaRPr lang="en-US" sz="1400" dirty="0"/>
          </a:p>
          <a:p>
            <a:r>
              <a:rPr lang="en-US" sz="1400" b="1" dirty="0"/>
              <a:t>4.	Creates better relationships with clients</a:t>
            </a:r>
            <a:endParaRPr lang="en-US" sz="1400" dirty="0"/>
          </a:p>
          <a:p>
            <a:r>
              <a:rPr lang="en-US" sz="1400" b="1" dirty="0"/>
              <a:t>5.	Improves productivity</a:t>
            </a:r>
            <a:endParaRPr lang="en-US" sz="1400" dirty="0"/>
          </a:p>
          <a:p>
            <a:r>
              <a:rPr lang="en-US" sz="1400" b="1" dirty="0"/>
              <a:t>6.	Promotes team building</a:t>
            </a:r>
          </a:p>
          <a:p>
            <a:r>
              <a:rPr lang="en-US" sz="1400" b="1" dirty="0"/>
              <a:t>7.	Land that IT job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FB3109-B727-4D6C-B0E2-E9C47CAE4FA9}"/>
              </a:ext>
            </a:extLst>
          </p:cNvPr>
          <p:cNvSpPr/>
          <p:nvPr/>
        </p:nvSpPr>
        <p:spPr>
          <a:xfrm>
            <a:off x="925083" y="4570199"/>
            <a:ext cx="79832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Is it Important for a Computer Scientist to have People Skills?</a:t>
            </a:r>
          </a:p>
        </p:txBody>
      </p:sp>
      <p:pic>
        <p:nvPicPr>
          <p:cNvPr id="18" name="Graphic 17" descr="Money">
            <a:extLst>
              <a:ext uri="{FF2B5EF4-FFF2-40B4-BE49-F238E27FC236}">
                <a16:creationId xmlns:a16="http://schemas.microsoft.com/office/drawing/2014/main" id="{34AACAC8-193C-4B2A-95B9-6337E1B0E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8616" y="2971800"/>
            <a:ext cx="914400" cy="914400"/>
          </a:xfrm>
          <a:prstGeom prst="rect">
            <a:avLst/>
          </a:prstGeom>
        </p:spPr>
      </p:pic>
      <p:pic>
        <p:nvPicPr>
          <p:cNvPr id="20" name="Graphic 19" descr="Speaker Phone">
            <a:extLst>
              <a:ext uri="{FF2B5EF4-FFF2-40B4-BE49-F238E27FC236}">
                <a16:creationId xmlns:a16="http://schemas.microsoft.com/office/drawing/2014/main" id="{EDA87F7F-9527-4528-95B8-AD325E0077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6751" y="2856979"/>
            <a:ext cx="525248" cy="525248"/>
          </a:xfrm>
          <a:prstGeom prst="rect">
            <a:avLst/>
          </a:prstGeom>
        </p:spPr>
      </p:pic>
      <p:pic>
        <p:nvPicPr>
          <p:cNvPr id="22" name="Graphic 21" descr="Upward trend">
            <a:extLst>
              <a:ext uri="{FF2B5EF4-FFF2-40B4-BE49-F238E27FC236}">
                <a16:creationId xmlns:a16="http://schemas.microsoft.com/office/drawing/2014/main" id="{562DC0E6-5266-42AF-99AF-12E807B017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5484" y="2015726"/>
            <a:ext cx="587829" cy="587829"/>
          </a:xfrm>
          <a:prstGeom prst="rect">
            <a:avLst/>
          </a:prstGeom>
        </p:spPr>
      </p:pic>
      <p:pic>
        <p:nvPicPr>
          <p:cNvPr id="26" name="Graphic 25" descr="Speech">
            <a:extLst>
              <a:ext uri="{FF2B5EF4-FFF2-40B4-BE49-F238E27FC236}">
                <a16:creationId xmlns:a16="http://schemas.microsoft.com/office/drawing/2014/main" id="{10A655BD-344D-4369-8770-3CBED1D88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83230" y="1298658"/>
            <a:ext cx="2523657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A63586D-A778-4A12-994F-D61D74C71F96}"/>
              </a:ext>
            </a:extLst>
          </p:cNvPr>
          <p:cNvSpPr txBox="1"/>
          <p:nvPr/>
        </p:nvSpPr>
        <p:spPr>
          <a:xfrm>
            <a:off x="141196" y="151401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can I help?</a:t>
            </a:r>
          </a:p>
        </p:txBody>
      </p:sp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B48F8FFF-0846-4C8E-830E-9EDEA2CA65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06703" y="1883351"/>
            <a:ext cx="707886" cy="707886"/>
          </a:xfrm>
          <a:prstGeom prst="rect">
            <a:avLst/>
          </a:prstGeom>
        </p:spPr>
      </p:pic>
      <p:cxnSp>
        <p:nvCxnSpPr>
          <p:cNvPr id="156" name="Straight Connector 155" title="straight connector">
            <a:extLst>
              <a:ext uri="{FF2B5EF4-FFF2-40B4-BE49-F238E27FC236}">
                <a16:creationId xmlns:a16="http://schemas.microsoft.com/office/drawing/2014/main" id="{6C7FF584-2A1A-49C9-A929-06B45D5E5D38}"/>
              </a:ext>
            </a:extLst>
          </p:cNvPr>
          <p:cNvCxnSpPr>
            <a:cxnSpLocks/>
          </p:cNvCxnSpPr>
          <p:nvPr/>
        </p:nvCxnSpPr>
        <p:spPr>
          <a:xfrm>
            <a:off x="5045419" y="6461481"/>
            <a:ext cx="289669" cy="0"/>
          </a:xfrm>
          <a:prstGeom prst="line">
            <a:avLst/>
          </a:prstGeom>
          <a:ln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descr="red rectangle">
            <a:extLst>
              <a:ext uri="{FF2B5EF4-FFF2-40B4-BE49-F238E27FC236}">
                <a16:creationId xmlns:a16="http://schemas.microsoft.com/office/drawing/2014/main" id="{E9EE8AC2-BA9E-42B6-B712-D2C0F3FBCBA6}"/>
              </a:ext>
            </a:extLst>
          </p:cNvPr>
          <p:cNvSpPr/>
          <p:nvPr/>
        </p:nvSpPr>
        <p:spPr>
          <a:xfrm>
            <a:off x="1833" y="3148"/>
            <a:ext cx="10056567" cy="10300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5654F-6E23-4AC7-8E0D-9E78C080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graphicFrame>
        <p:nvGraphicFramePr>
          <p:cNvPr id="82" name="Table 16">
            <a:extLst>
              <a:ext uri="{FF2B5EF4-FFF2-40B4-BE49-F238E27FC236}">
                <a16:creationId xmlns:a16="http://schemas.microsoft.com/office/drawing/2014/main" id="{BA78C0FD-3B86-4268-814E-7E7E88A1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20740"/>
              </p:ext>
            </p:extLst>
          </p:nvPr>
        </p:nvGraphicFramePr>
        <p:xfrm>
          <a:off x="446314" y="1404386"/>
          <a:ext cx="919336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70958">
                  <a:extLst>
                    <a:ext uri="{9D8B030D-6E8A-4147-A177-3AD203B41FA5}">
                      <a16:colId xmlns:a16="http://schemas.microsoft.com/office/drawing/2014/main" val="52997009"/>
                    </a:ext>
                  </a:extLst>
                </a:gridCol>
                <a:gridCol w="5122402">
                  <a:extLst>
                    <a:ext uri="{9D8B030D-6E8A-4147-A177-3AD203B41FA5}">
                      <a16:colId xmlns:a16="http://schemas.microsoft.com/office/drawing/2014/main" val="3860255329"/>
                    </a:ext>
                  </a:extLst>
                </a:gridCol>
              </a:tblGrid>
              <a:tr h="711899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</a:rPr>
                        <a:t>The 7 Benefits of Effective Communication in Personal and Professional Settings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9144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linkClick r:id="rId2"/>
                        </a:rPr>
                        <a:t>https://climb.pcc.edu/blog/the-7-benefits-of-effective-communication-in-personal-and-professional-settings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575775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/>
                        <a:t>Is it Important for a Computer Scientist to have People Skills?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9144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hlinkClick r:id="rId3"/>
                        </a:rPr>
                        <a:t>https://www.computersciencedegreehub.com/faq/important-computer-scientist-people-skills/</a:t>
                      </a:r>
                      <a:r>
                        <a:rPr lang="en-US" sz="1600" kern="1200" dirty="0"/>
                        <a:t>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745589"/>
                  </a:ext>
                </a:extLst>
              </a:tr>
              <a:tr h="711899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/>
                        <a:t>Tips to Improve Help Desk Communication and Customer Satisfaction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9144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hlinkClick r:id="rId4"/>
                        </a:rPr>
                        <a:t>https://www.buchanan.com/5-tips-to-improve-your-help-desk-communication-and-customer-satisfaction/</a:t>
                      </a:r>
                      <a:r>
                        <a:rPr lang="en-US" sz="1600" kern="1200" dirty="0"/>
                        <a:t>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127903"/>
                  </a:ext>
                </a:extLst>
              </a:tr>
              <a:tr h="922832">
                <a:tc>
                  <a:txBody>
                    <a:bodyPr/>
                    <a:lstStyle/>
                    <a:p>
                      <a:r>
                        <a:rPr lang="en-US" sz="1600" b="1" kern="1200" dirty="0"/>
                        <a:t>Graph Template</a:t>
                      </a:r>
                    </a:p>
                    <a:p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InfoGraphics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9144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hlinkClick r:id="rId5"/>
                        </a:rPr>
                        <a:t>https://support.microsoft.com/en-us/office/great-ways-to-work-with-office-6fe70269-b9a4-4ef0-a96e-7a5858b3bd5a?wt.mc_id=otc_home&amp;ui=en-us&amp;rs=en-us&amp;ad=us</a:t>
                      </a:r>
                      <a:r>
                        <a:rPr lang="en-US" sz="1600" kern="1200" dirty="0"/>
                        <a:t> </a:t>
                      </a: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https://www.vecteezy.com/vector-art/107820-free-infographics-vector/editor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9144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72159"/>
                  </a:ext>
                </a:extLst>
              </a:tr>
            </a:tbl>
          </a:graphicData>
        </a:graphic>
      </p:graphicFrame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8DB36365-7FC9-43EC-9E4C-10C5E8392BEB}"/>
              </a:ext>
            </a:extLst>
          </p:cNvPr>
          <p:cNvSpPr txBox="1">
            <a:spLocks/>
          </p:cNvSpPr>
          <p:nvPr/>
        </p:nvSpPr>
        <p:spPr>
          <a:xfrm>
            <a:off x="465598" y="1092728"/>
            <a:ext cx="1101920" cy="311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36271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n-lt"/>
                <a:cs typeface="Segoe UI" panose="020B0502040204020203" pitchFamily="34" charset="0"/>
              </a:rPr>
              <a:t>Subject</a:t>
            </a:r>
          </a:p>
        </p:txBody>
      </p:sp>
      <p:cxnSp>
        <p:nvCxnSpPr>
          <p:cNvPr id="84" name="Straight Connector 83" descr="line">
            <a:extLst>
              <a:ext uri="{FF2B5EF4-FFF2-40B4-BE49-F238E27FC236}">
                <a16:creationId xmlns:a16="http://schemas.microsoft.com/office/drawing/2014/main" id="{C4617043-717A-4489-970D-67EA0466D39F}"/>
              </a:ext>
            </a:extLst>
          </p:cNvPr>
          <p:cNvCxnSpPr>
            <a:cxnSpLocks/>
          </p:cNvCxnSpPr>
          <p:nvPr/>
        </p:nvCxnSpPr>
        <p:spPr>
          <a:xfrm>
            <a:off x="262036" y="1404394"/>
            <a:ext cx="9516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2AF2576D-5FFB-4842-AB15-0E749A5814D7}"/>
              </a:ext>
            </a:extLst>
          </p:cNvPr>
          <p:cNvSpPr txBox="1">
            <a:spLocks/>
          </p:cNvSpPr>
          <p:nvPr/>
        </p:nvSpPr>
        <p:spPr>
          <a:xfrm>
            <a:off x="4558368" y="1092728"/>
            <a:ext cx="1101920" cy="311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36271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n-lt"/>
                <a:cs typeface="Segoe UI" panose="020B0502040204020203" pitchFamily="34" charset="0"/>
              </a:rPr>
              <a:t>Links</a:t>
            </a:r>
          </a:p>
        </p:txBody>
      </p:sp>
      <p:sp>
        <p:nvSpPr>
          <p:cNvPr id="12" name="Rectangle 11" descr="red rectangle">
            <a:extLst>
              <a:ext uri="{FF2B5EF4-FFF2-40B4-BE49-F238E27FC236}">
                <a16:creationId xmlns:a16="http://schemas.microsoft.com/office/drawing/2014/main" id="{F989CB4B-5BE8-4140-9818-1CE07832E579}"/>
              </a:ext>
            </a:extLst>
          </p:cNvPr>
          <p:cNvSpPr/>
          <p:nvPr/>
        </p:nvSpPr>
        <p:spPr>
          <a:xfrm>
            <a:off x="0" y="6469265"/>
            <a:ext cx="10056567" cy="12999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InfoGraph</a:t>
            </a:r>
            <a:r>
              <a:rPr lang="en-US" dirty="0">
                <a:solidFill>
                  <a:schemeClr val="tx1"/>
                </a:solidFill>
              </a:rPr>
              <a:t> by Richard Davis</a:t>
            </a:r>
          </a:p>
        </p:txBody>
      </p:sp>
    </p:spTree>
    <p:extLst>
      <p:ext uri="{BB962C8B-B14F-4D97-AF65-F5344CB8AC3E}">
        <p14:creationId xmlns:p14="http://schemas.microsoft.com/office/powerpoint/2010/main" val="258280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2F2F"/>
      </a:dk2>
      <a:lt2>
        <a:srgbClr val="D2D2D2"/>
      </a:lt2>
      <a:accent1>
        <a:srgbClr val="0078D4"/>
      </a:accent1>
      <a:accent2>
        <a:srgbClr val="D83B01"/>
      </a:accent2>
      <a:accent3>
        <a:srgbClr val="939393"/>
      </a:accent3>
      <a:accent4>
        <a:srgbClr val="E6E6E6"/>
      </a:accent4>
      <a:accent5>
        <a:srgbClr val="282828"/>
      </a:accent5>
      <a:accent6>
        <a:srgbClr val="505050"/>
      </a:accent6>
      <a:hlink>
        <a:srgbClr val="0078D4"/>
      </a:hlink>
      <a:folHlink>
        <a:srgbClr val="A80000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C_MSAccess_Infographic_03" id="{CEFEAECF-E69C-460C-9EAC-59E1EDF44C4D}" vid="{F5401403-1C6F-48E0-BB13-E5A50B73C9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3579f91-9e92-4d7f-93f3-55e35a4da2f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B91E6D824E3544A5667C6049E9817A" ma:contentTypeVersion="13" ma:contentTypeDescription="Create a new document." ma:contentTypeScope="" ma:versionID="bb0ccaff83d4cadbe00a85058fa7a6ef">
  <xsd:schema xmlns:xsd="http://www.w3.org/2001/XMLSchema" xmlns:xs="http://www.w3.org/2001/XMLSchema" xmlns:p="http://schemas.microsoft.com/office/2006/metadata/properties" xmlns:ns3="23579f91-9e92-4d7f-93f3-55e35a4da2fd" xmlns:ns4="9160e4fa-4407-44f1-ab64-091e67f67242" targetNamespace="http://schemas.microsoft.com/office/2006/metadata/properties" ma:root="true" ma:fieldsID="5d7b7d059fea79d64aa60e0ad02a1383" ns3:_="" ns4:_="">
    <xsd:import namespace="23579f91-9e92-4d7f-93f3-55e35a4da2fd"/>
    <xsd:import namespace="9160e4fa-4407-44f1-ab64-091e67f672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79f91-9e92-4d7f-93f3-55e35a4da2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0e4fa-4407-44f1-ab64-091e67f67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C0630C-3C20-4BD5-89DF-BB2F8578BC42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23579f91-9e92-4d7f-93f3-55e35a4da2fd"/>
    <ds:schemaRef ds:uri="http://schemas.microsoft.com/office/2006/documentManagement/types"/>
    <ds:schemaRef ds:uri="9160e4fa-4407-44f1-ab64-091e67f67242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8668EB-5B88-49AE-9129-1FC8D232F0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CFAC24-0D54-4852-A538-421F08B54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79f91-9e92-4d7f-93f3-55e35a4da2fd"/>
    <ds:schemaRef ds:uri="9160e4fa-4407-44f1-ab64-091e67f67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SOC_MSAccess_Infographic</Template>
  <TotalTime>0</TotalTime>
  <Words>197</Words>
  <Application>Microsoft Office PowerPoint</Application>
  <PresentationFormat>Custom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Pro Semibold</vt:lpstr>
      <vt:lpstr>Segoe UI</vt:lpstr>
      <vt:lpstr>Segoe UI Semibold</vt:lpstr>
      <vt:lpstr>Office Theme</vt:lpstr>
      <vt:lpstr>PowerPoint Presentation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2020-10-18T16:47:40Z</dcterms:created>
  <dcterms:modified xsi:type="dcterms:W3CDTF">2020-10-19T01:12:14Z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loreenl@microsoft.com</vt:lpwstr>
  </property>
  <property fmtid="{D5CDD505-2E9C-101B-9397-08002B2CF9AE}" pid="5" name="MSIP_Label_f42aa342-8706-4288-bd11-ebb85995028c_SetDate">
    <vt:lpwstr>2018-07-19T23:10:04.0139196Z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0x0101005BB91E6D824E3544A5667C6049E9817A</vt:lpwstr>
  </property>
</Properties>
</file>