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Sniglet"/>
      <p:regular r:id="rId11"/>
    </p:embeddedFont>
    <p:embeddedFont>
      <p:font typeface="Walter Turncoat"/>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Sniglet-regular.fntdata"/><Relationship Id="rId10" Type="http://schemas.openxmlformats.org/officeDocument/2006/relationships/slide" Target="slides/slide6.xml"/><Relationship Id="rId12" Type="http://schemas.openxmlformats.org/officeDocument/2006/relationships/font" Target="fonts/WalterTurncoat-regular.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685800" y="1991812"/>
            <a:ext cx="7772400" cy="1159799"/>
          </a:xfrm>
          <a:prstGeom prst="rect">
            <a:avLst/>
          </a:prstGeom>
        </p:spPr>
        <p:txBody>
          <a:bodyPr anchorCtr="0" anchor="ctr" bIns="91425" lIns="91425" rIns="91425" tIns="91425"/>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0" name="Shape 10"/>
        <p:cNvGrpSpPr/>
        <p:nvPr/>
      </p:nvGrpSpPr>
      <p:grpSpPr>
        <a:xfrm>
          <a:off x="0" y="0"/>
          <a:ext cx="0" cy="0"/>
          <a:chOff x="0" y="0"/>
          <a:chExt cx="0" cy="0"/>
        </a:xfrm>
      </p:grpSpPr>
      <p:sp>
        <p:nvSpPr>
          <p:cNvPr id="11" name="Shape 11"/>
          <p:cNvSpPr txBox="1"/>
          <p:nvPr>
            <p:ph type="ctrTitle"/>
          </p:nvPr>
        </p:nvSpPr>
        <p:spPr>
          <a:xfrm>
            <a:off x="685800" y="1964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2" name="Shape 12"/>
          <p:cNvSpPr txBox="1"/>
          <p:nvPr>
            <p:ph idx="1" type="subTitle"/>
          </p:nvPr>
        </p:nvSpPr>
        <p:spPr>
          <a:xfrm>
            <a:off x="685800" y="3144853"/>
            <a:ext cx="7772400" cy="784799"/>
          </a:xfrm>
          <a:prstGeom prst="rect">
            <a:avLst/>
          </a:prstGeom>
        </p:spPr>
        <p:txBody>
          <a:bodyPr anchorCtr="0" anchor="t" bIns="91425" lIns="91425" rIns="91425" tIns="91425"/>
          <a:lstStyle>
            <a:lvl1pPr lvl="0" rtl="0" algn="ctr">
              <a:spcBef>
                <a:spcPts val="0"/>
              </a:spcBef>
              <a:buNone/>
              <a:defRPr/>
            </a:lvl1pPr>
            <a:lvl2pPr lvl="1" rtl="0" algn="ctr">
              <a:spcBef>
                <a:spcPts val="0"/>
              </a:spcBef>
              <a:buSzPct val="100000"/>
              <a:buNone/>
              <a:defRPr sz="3000"/>
            </a:lvl2pPr>
            <a:lvl3pPr lvl="2" rtl="0" algn="ctr">
              <a:spcBef>
                <a:spcPts val="0"/>
              </a:spcBef>
              <a:buSzPct val="100000"/>
              <a:buNone/>
              <a:defRPr sz="3000"/>
            </a:lvl3pPr>
            <a:lvl4pPr lvl="3" rtl="0" algn="ctr">
              <a:spcBef>
                <a:spcPts val="0"/>
              </a:spcBef>
              <a:buSzPct val="100000"/>
              <a:buNone/>
              <a:defRPr sz="3000"/>
            </a:lvl4pPr>
            <a:lvl5pPr lvl="4" rtl="0" algn="ctr">
              <a:spcBef>
                <a:spcPts val="0"/>
              </a:spcBef>
              <a:buSzPct val="100000"/>
              <a:buNone/>
              <a:defRPr sz="3000"/>
            </a:lvl5pPr>
            <a:lvl6pPr lvl="5" rtl="0" algn="ctr">
              <a:spcBef>
                <a:spcPts val="0"/>
              </a:spcBef>
              <a:buSzPct val="100000"/>
              <a:buNone/>
              <a:defRPr sz="3000"/>
            </a:lvl6pPr>
            <a:lvl7pPr lvl="6" rtl="0" algn="ctr">
              <a:spcBef>
                <a:spcPts val="0"/>
              </a:spcBef>
              <a:buSzPct val="100000"/>
              <a:buNone/>
              <a:defRPr sz="3000"/>
            </a:lvl7pPr>
            <a:lvl8pPr lvl="7" rtl="0" algn="ctr">
              <a:spcBef>
                <a:spcPts val="0"/>
              </a:spcBef>
              <a:buSzPct val="100000"/>
              <a:buNone/>
              <a:defRPr sz="3000"/>
            </a:lvl8pPr>
            <a:lvl9pPr lvl="8" rtl="0" algn="ctr">
              <a:spcBef>
                <a:spcPts val="0"/>
              </a:spcBef>
              <a:buSzPct val="100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3" name="Shape 13"/>
        <p:cNvGrpSpPr/>
        <p:nvPr/>
      </p:nvGrpSpPr>
      <p:grpSpPr>
        <a:xfrm>
          <a:off x="0" y="0"/>
          <a:ext cx="0" cy="0"/>
          <a:chOff x="0" y="0"/>
          <a:chExt cx="0" cy="0"/>
        </a:xfrm>
      </p:grpSpPr>
      <p:sp>
        <p:nvSpPr>
          <p:cNvPr id="14" name="Shape 14"/>
          <p:cNvSpPr txBox="1"/>
          <p:nvPr>
            <p:ph idx="1" type="body"/>
          </p:nvPr>
        </p:nvSpPr>
        <p:spPr>
          <a:xfrm>
            <a:off x="1700925" y="1399800"/>
            <a:ext cx="5742300" cy="819899"/>
          </a:xfrm>
          <a:prstGeom prst="rect">
            <a:avLst/>
          </a:prstGeom>
        </p:spPr>
        <p:txBody>
          <a:bodyPr anchorCtr="0" anchor="t" bIns="91425" lIns="91425" rIns="91425" tIns="91425"/>
          <a:lstStyle>
            <a:lvl1pPr lvl="0" rtl="0" algn="ctr">
              <a:spcBef>
                <a:spcPts val="0"/>
              </a:spcBef>
              <a:buSzPct val="100000"/>
              <a:defRPr sz="3000"/>
            </a:lvl1pPr>
            <a:lvl2pPr lvl="1" rtl="0" algn="ctr">
              <a:spcBef>
                <a:spcPts val="0"/>
              </a:spcBef>
              <a:buSzPct val="100000"/>
              <a:defRPr sz="3000"/>
            </a:lvl2pPr>
            <a:lvl3pPr lvl="2" rtl="0" algn="ctr">
              <a:spcBef>
                <a:spcPts val="0"/>
              </a:spcBef>
              <a:buSzPct val="100000"/>
              <a:defRPr sz="3000"/>
            </a:lvl3pPr>
            <a:lvl4pPr lvl="3" rtl="0" algn="ctr">
              <a:spcBef>
                <a:spcPts val="0"/>
              </a:spcBef>
              <a:buSzPct val="100000"/>
              <a:defRPr sz="3000"/>
            </a:lvl4pPr>
            <a:lvl5pPr lvl="4" rtl="0" algn="ctr">
              <a:spcBef>
                <a:spcPts val="0"/>
              </a:spcBef>
              <a:buSzPct val="100000"/>
              <a:defRPr sz="3000"/>
            </a:lvl5pPr>
            <a:lvl6pPr lvl="5" rtl="0" algn="ctr">
              <a:spcBef>
                <a:spcPts val="0"/>
              </a:spcBef>
              <a:buSzPct val="100000"/>
              <a:defRPr sz="3000"/>
            </a:lvl6pPr>
            <a:lvl7pPr lvl="6" rtl="0" algn="ctr">
              <a:spcBef>
                <a:spcPts val="0"/>
              </a:spcBef>
              <a:buSzPct val="100000"/>
              <a:defRPr sz="3000"/>
            </a:lvl7pPr>
            <a:lvl8pPr lvl="7" rtl="0" algn="ctr">
              <a:spcBef>
                <a:spcPts val="0"/>
              </a:spcBef>
              <a:buSzPct val="100000"/>
              <a:defRPr sz="3000"/>
            </a:lvl8pPr>
            <a:lvl9pPr lvl="8" algn="ctr">
              <a:spcBef>
                <a:spcPts val="0"/>
              </a:spcBef>
              <a:buSzPct val="100000"/>
              <a:defRPr sz="3000"/>
            </a:lvl9pPr>
          </a:lstStyle>
          <a:p/>
        </p:txBody>
      </p:sp>
      <p:sp>
        <p:nvSpPr>
          <p:cNvPr id="15" name="Shape 15"/>
          <p:cNvSpPr txBox="1"/>
          <p:nvPr/>
        </p:nvSpPr>
        <p:spPr>
          <a:xfrm>
            <a:off x="3593400" y="857568"/>
            <a:ext cx="1957200" cy="653699"/>
          </a:xfrm>
          <a:prstGeom prst="rect">
            <a:avLst/>
          </a:prstGeom>
          <a:noFill/>
          <a:ln>
            <a:noFill/>
          </a:ln>
        </p:spPr>
        <p:txBody>
          <a:bodyPr anchorCtr="0" anchor="ctr" bIns="91425" lIns="91425" rIns="91425" tIns="91425">
            <a:noAutofit/>
          </a:bodyPr>
          <a:lstStyle/>
          <a:p>
            <a:pPr lvl="0" algn="ctr">
              <a:spcBef>
                <a:spcPts val="0"/>
              </a:spcBef>
              <a:buNone/>
            </a:pPr>
            <a:r>
              <a:rPr lang="en" sz="9600">
                <a:solidFill>
                  <a:srgbClr val="FFFFFF"/>
                </a:solidFill>
                <a:latin typeface="Walter Turncoat"/>
                <a:ea typeface="Walter Turncoat"/>
                <a:cs typeface="Walter Turncoat"/>
                <a:sym typeface="Walter Turncoat"/>
              </a:rPr>
              <a:t>“</a:t>
            </a:r>
          </a:p>
        </p:txBody>
      </p:sp>
      <p:sp>
        <p:nvSpPr>
          <p:cNvPr id="16" name="Shape 16"/>
          <p:cNvSpPr/>
          <p:nvPr/>
        </p:nvSpPr>
        <p:spPr>
          <a:xfrm>
            <a:off x="4128150" y="550650"/>
            <a:ext cx="887711" cy="849160"/>
          </a:xfrm>
          <a:custGeom>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17" name="Shape 17"/>
        <p:cNvGrpSpPr/>
        <p:nvPr/>
      </p:nvGrpSpPr>
      <p:grpSpPr>
        <a:xfrm>
          <a:off x="0" y="0"/>
          <a:ext cx="0" cy="0"/>
          <a:chOff x="0" y="0"/>
          <a:chExt cx="0" cy="0"/>
        </a:xfrm>
      </p:grpSpPr>
      <p:sp>
        <p:nvSpPr>
          <p:cNvPr id="18" name="Shape 18"/>
          <p:cNvSpPr txBox="1"/>
          <p:nvPr>
            <p:ph type="title"/>
          </p:nvPr>
        </p:nvSpPr>
        <p:spPr>
          <a:xfrm>
            <a:off x="-6025" y="967975"/>
            <a:ext cx="91560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563400"/>
            <a:ext cx="8229600" cy="2503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0" name="Shape 20"/>
        <p:cNvGrpSpPr/>
        <p:nvPr/>
      </p:nvGrpSpPr>
      <p:grpSpPr>
        <a:xfrm>
          <a:off x="0" y="0"/>
          <a:ext cx="0" cy="0"/>
          <a:chOff x="0" y="0"/>
          <a:chExt cx="0" cy="0"/>
        </a:xfrm>
      </p:grpSpPr>
      <p:sp>
        <p:nvSpPr>
          <p:cNvPr id="21" name="Shape 21"/>
          <p:cNvSpPr txBox="1"/>
          <p:nvPr>
            <p:ph type="title"/>
          </p:nvPr>
        </p:nvSpPr>
        <p:spPr>
          <a:xfrm>
            <a:off x="-6025" y="967975"/>
            <a:ext cx="91560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57200" y="1507925"/>
            <a:ext cx="3994500" cy="3417899"/>
          </a:xfrm>
          <a:prstGeom prst="rect">
            <a:avLst/>
          </a:prstGeom>
        </p:spPr>
        <p:txBody>
          <a:bodyPr anchorCtr="0" anchor="t" bIns="91425" lIns="91425" rIns="91425"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3" name="Shape 23"/>
          <p:cNvSpPr txBox="1"/>
          <p:nvPr>
            <p:ph idx="2" type="body"/>
          </p:nvPr>
        </p:nvSpPr>
        <p:spPr>
          <a:xfrm>
            <a:off x="4692275" y="1507925"/>
            <a:ext cx="3994500" cy="3417899"/>
          </a:xfrm>
          <a:prstGeom prst="rect">
            <a:avLst/>
          </a:prstGeom>
        </p:spPr>
        <p:txBody>
          <a:bodyPr anchorCtr="0" anchor="t" bIns="91425" lIns="91425" rIns="91425"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24" name="Shape 24"/>
        <p:cNvGrpSpPr/>
        <p:nvPr/>
      </p:nvGrpSpPr>
      <p:grpSpPr>
        <a:xfrm>
          <a:off x="0" y="0"/>
          <a:ext cx="0" cy="0"/>
          <a:chOff x="0" y="0"/>
          <a:chExt cx="0" cy="0"/>
        </a:xfrm>
      </p:grpSpPr>
      <p:sp>
        <p:nvSpPr>
          <p:cNvPr id="25" name="Shape 25"/>
          <p:cNvSpPr txBox="1"/>
          <p:nvPr>
            <p:ph type="title"/>
          </p:nvPr>
        </p:nvSpPr>
        <p:spPr>
          <a:xfrm>
            <a:off x="-6025" y="967975"/>
            <a:ext cx="91560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457200" y="1507925"/>
            <a:ext cx="2631900" cy="34178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7" name="Shape 27"/>
          <p:cNvSpPr txBox="1"/>
          <p:nvPr>
            <p:ph idx="2" type="body"/>
          </p:nvPr>
        </p:nvSpPr>
        <p:spPr>
          <a:xfrm>
            <a:off x="3223963" y="1507925"/>
            <a:ext cx="2631900" cy="34178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8" name="Shape 28"/>
          <p:cNvSpPr txBox="1"/>
          <p:nvPr>
            <p:ph idx="3" type="body"/>
          </p:nvPr>
        </p:nvSpPr>
        <p:spPr>
          <a:xfrm>
            <a:off x="5990727" y="1507925"/>
            <a:ext cx="2631900" cy="34178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6025" y="967975"/>
            <a:ext cx="91560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x="0" y="0"/>
          <a:ext cx="0" cy="0"/>
          <a:chOff x="0" y="0"/>
          <a:chExt cx="0" cy="0"/>
        </a:xfrm>
      </p:grpSpPr>
      <p:sp>
        <p:nvSpPr>
          <p:cNvPr id="32" name="Shape 32"/>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3"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025" y="967975"/>
            <a:ext cx="9156000" cy="857400"/>
          </a:xfrm>
          <a:prstGeom prst="rect">
            <a:avLst/>
          </a:prstGeom>
          <a:noFill/>
          <a:ln>
            <a:noFill/>
          </a:ln>
        </p:spPr>
        <p:txBody>
          <a:bodyPr anchorCtr="0" anchor="t" bIns="91425" lIns="91425" rIns="91425" tIns="91425"/>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p:txBody>
      </p:sp>
      <p:sp>
        <p:nvSpPr>
          <p:cNvPr id="7" name="Shape 7"/>
          <p:cNvSpPr txBox="1"/>
          <p:nvPr>
            <p:ph idx="1" type="body"/>
          </p:nvPr>
        </p:nvSpPr>
        <p:spPr>
          <a:xfrm>
            <a:off x="457200" y="1563400"/>
            <a:ext cx="8229600" cy="2503199"/>
          </a:xfrm>
          <a:prstGeom prst="rect">
            <a:avLst/>
          </a:prstGeom>
          <a:noFill/>
          <a:ln>
            <a:noFill/>
          </a:ln>
        </p:spPr>
        <p:txBody>
          <a:bodyPr anchorCtr="0" anchor="t" bIns="91425" lIns="91425" rIns="91425" tIns="91425"/>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defRPr sz="2000">
                <a:solidFill>
                  <a:srgbClr val="FFFFFF"/>
                </a:solidFill>
                <a:latin typeface="Sniglet"/>
                <a:ea typeface="Sniglet"/>
                <a:cs typeface="Sniglet"/>
                <a:sym typeface="Snigle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685800" y="1991812"/>
            <a:ext cx="7772400" cy="1159800"/>
          </a:xfrm>
          <a:prstGeom prst="rect">
            <a:avLst/>
          </a:prstGeom>
        </p:spPr>
        <p:txBody>
          <a:bodyPr anchorCtr="0" anchor="ctr" bIns="91425" lIns="91425" rIns="91425" tIns="91425">
            <a:noAutofit/>
          </a:bodyPr>
          <a:lstStyle/>
          <a:p>
            <a:pPr lvl="0">
              <a:spcBef>
                <a:spcPts val="0"/>
              </a:spcBef>
              <a:buNone/>
            </a:pPr>
            <a:r>
              <a:rPr lang="en" sz="3600"/>
              <a:t>Project 2: </a:t>
            </a:r>
          </a:p>
          <a:p>
            <a:pPr lvl="0">
              <a:spcBef>
                <a:spcPts val="0"/>
              </a:spcBef>
              <a:buNone/>
            </a:pPr>
            <a:r>
              <a:rPr lang="en" sz="3600">
                <a:solidFill>
                  <a:schemeClr val="accent2"/>
                </a:solidFill>
              </a:rPr>
              <a:t>Bug Tracking</a:t>
            </a:r>
          </a:p>
        </p:txBody>
      </p:sp>
      <p:grpSp>
        <p:nvGrpSpPr>
          <p:cNvPr id="39" name="Shape 39"/>
          <p:cNvGrpSpPr/>
          <p:nvPr/>
        </p:nvGrpSpPr>
        <p:grpSpPr>
          <a:xfrm rot="2194107">
            <a:off x="1275426" y="2565931"/>
            <a:ext cx="1014484" cy="642683"/>
            <a:chOff x="238125" y="1918825"/>
            <a:chExt cx="1042450" cy="660400"/>
          </a:xfrm>
        </p:grpSpPr>
        <p:sp>
          <p:nvSpPr>
            <p:cNvPr id="40" name="Shape 40"/>
            <p:cNvSpPr/>
            <p:nvPr/>
          </p:nvSpPr>
          <p:spPr>
            <a:xfrm>
              <a:off x="238125" y="1918825"/>
              <a:ext cx="966975" cy="660400"/>
            </a:xfrm>
            <a:custGeom>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1091875" y="1951850"/>
              <a:ext cx="188700" cy="136800"/>
            </a:xfrm>
            <a:custGeom>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2" name="Shape 42"/>
          <p:cNvGrpSpPr/>
          <p:nvPr/>
        </p:nvGrpSpPr>
        <p:grpSpPr>
          <a:xfrm rot="-7126217">
            <a:off x="7235198" y="1919268"/>
            <a:ext cx="740560" cy="622935"/>
            <a:chOff x="1003017" y="2690070"/>
            <a:chExt cx="791541" cy="665819"/>
          </a:xfrm>
        </p:grpSpPr>
        <p:sp>
          <p:nvSpPr>
            <p:cNvPr id="43" name="Shape 43"/>
            <p:cNvSpPr/>
            <p:nvPr/>
          </p:nvSpPr>
          <p:spPr>
            <a:xfrm>
              <a:off x="1003017" y="2737940"/>
              <a:ext cx="735850" cy="617950"/>
            </a:xfrm>
            <a:custGeom>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1624733" y="2690070"/>
              <a:ext cx="169824" cy="162775"/>
            </a:xfrm>
            <a:custGeom>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p:nvPr/>
        </p:nvSpPr>
        <p:spPr>
          <a:xfrm>
            <a:off x="1756649" y="2497075"/>
            <a:ext cx="3553253" cy="102977"/>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2475271" y="2600050"/>
            <a:ext cx="5983046" cy="1015967"/>
          </a:xfrm>
          <a:custGeom>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a:off x="4045614" y="719847"/>
            <a:ext cx="1052761" cy="922444"/>
          </a:xfrm>
          <a:custGeom>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4294967295" type="ctrTitle"/>
          </p:nvPr>
        </p:nvSpPr>
        <p:spPr>
          <a:xfrm>
            <a:off x="1822500" y="1202350"/>
            <a:ext cx="5457000" cy="1159799"/>
          </a:xfrm>
          <a:prstGeom prst="rect">
            <a:avLst/>
          </a:prstGeom>
        </p:spPr>
        <p:txBody>
          <a:bodyPr anchorCtr="0" anchor="t" bIns="91425" lIns="91425" rIns="91425" tIns="91425">
            <a:noAutofit/>
          </a:bodyPr>
          <a:lstStyle/>
          <a:p>
            <a:pPr lvl="0">
              <a:spcBef>
                <a:spcPts val="0"/>
              </a:spcBef>
              <a:buNone/>
            </a:pPr>
            <a:r>
              <a:rPr lang="en" sz="4800"/>
              <a:t>COP4703 FA/16</a:t>
            </a:r>
          </a:p>
        </p:txBody>
      </p:sp>
      <p:sp>
        <p:nvSpPr>
          <p:cNvPr id="53" name="Shape 53"/>
          <p:cNvSpPr txBox="1"/>
          <p:nvPr>
            <p:ph idx="4294967295" type="subTitle"/>
          </p:nvPr>
        </p:nvSpPr>
        <p:spPr>
          <a:xfrm>
            <a:off x="1275150" y="2376673"/>
            <a:ext cx="6593700" cy="784799"/>
          </a:xfrm>
          <a:prstGeom prst="rect">
            <a:avLst/>
          </a:prstGeom>
        </p:spPr>
        <p:txBody>
          <a:bodyPr anchorCtr="0" anchor="t" bIns="91425" lIns="91425" rIns="91425" tIns="91425">
            <a:noAutofit/>
          </a:bodyPr>
          <a:lstStyle/>
          <a:p>
            <a:pPr lvl="0" rtl="0" algn="ctr">
              <a:spcBef>
                <a:spcPts val="0"/>
              </a:spcBef>
              <a:buNone/>
            </a:pPr>
            <a:r>
              <a:rPr b="1" lang="en" sz="3600"/>
              <a:t>Myy Pham, Whyatt Williams, Tyler Davis, Erik Jackson</a:t>
            </a:r>
          </a:p>
          <a:p>
            <a:pPr lvl="0" algn="ctr">
              <a:spcBef>
                <a:spcPts val="0"/>
              </a:spcBef>
              <a:buClr>
                <a:schemeClr val="dk1"/>
              </a:buClr>
              <a:buSzPct val="30555"/>
              <a:buFont typeface="Arial"/>
              <a:buNone/>
            </a:pPr>
            <a:r>
              <a:t/>
            </a:r>
            <a:endParaRPr b="1" sz="3600"/>
          </a:p>
        </p:txBody>
      </p:sp>
      <p:sp>
        <p:nvSpPr>
          <p:cNvPr id="54" name="Shape 54"/>
          <p:cNvSpPr/>
          <p:nvPr/>
        </p:nvSpPr>
        <p:spPr>
          <a:xfrm>
            <a:off x="3799401" y="2051575"/>
            <a:ext cx="1442480" cy="102977"/>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idx="1" type="body"/>
          </p:nvPr>
        </p:nvSpPr>
        <p:spPr>
          <a:xfrm>
            <a:off x="5543500" y="982361"/>
            <a:ext cx="3115200" cy="4483800"/>
          </a:xfrm>
          <a:prstGeom prst="rect">
            <a:avLst/>
          </a:prstGeom>
        </p:spPr>
        <p:txBody>
          <a:bodyPr anchorCtr="0" anchor="t" bIns="91425" lIns="91425" rIns="91425" tIns="91425">
            <a:noAutofit/>
          </a:bodyPr>
          <a:lstStyle/>
          <a:p>
            <a:pPr lvl="0" rtl="0">
              <a:spcBef>
                <a:spcPts val="0"/>
              </a:spcBef>
              <a:buNone/>
            </a:pPr>
            <a:r>
              <a:rPr lang="en" sz="1400"/>
              <a:t>The goal of the project was to create a bug tracking system loosely based on a snowflake schema focusing on a central user fact table.  Our team worked collectively as a group to build section one (user logins) and expand the schema from there.  </a:t>
            </a:r>
          </a:p>
          <a:p>
            <a:pPr lvl="0" rtl="0">
              <a:spcBef>
                <a:spcPts val="0"/>
              </a:spcBef>
              <a:buClr>
                <a:srgbClr val="000000"/>
              </a:buClr>
              <a:buSzPct val="78571"/>
              <a:buFont typeface="Arial"/>
              <a:buNone/>
            </a:pPr>
            <a:r>
              <a:rPr lang="en" sz="1400"/>
              <a:t>All members were held accountable for their own section and communication was actively upheld through Google Hangouts and live code updating via Google Docs.</a:t>
            </a:r>
          </a:p>
        </p:txBody>
      </p:sp>
      <p:pic>
        <p:nvPicPr>
          <p:cNvPr id="60" name="Shape 60"/>
          <p:cNvPicPr preferRelativeResize="0"/>
          <p:nvPr/>
        </p:nvPicPr>
        <p:blipFill>
          <a:blip r:embed="rId3">
            <a:alphaModFix/>
          </a:blip>
          <a:stretch>
            <a:fillRect/>
          </a:stretch>
        </p:blipFill>
        <p:spPr>
          <a:xfrm>
            <a:off x="535728" y="982349"/>
            <a:ext cx="4868899" cy="349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110974" y="1113350"/>
            <a:ext cx="4581300" cy="857400"/>
          </a:xfrm>
          <a:prstGeom prst="rect">
            <a:avLst/>
          </a:prstGeom>
        </p:spPr>
        <p:txBody>
          <a:bodyPr anchorCtr="0" anchor="t" bIns="91425" lIns="91425" rIns="91425" tIns="91425">
            <a:noAutofit/>
          </a:bodyPr>
          <a:lstStyle/>
          <a:p>
            <a:pPr lvl="0" rtl="0">
              <a:spcBef>
                <a:spcPts val="0"/>
              </a:spcBef>
              <a:buNone/>
            </a:pPr>
            <a:r>
              <a:rPr lang="en"/>
              <a:t>Tyler Davis                               </a:t>
            </a:r>
          </a:p>
        </p:txBody>
      </p:sp>
      <p:sp>
        <p:nvSpPr>
          <p:cNvPr id="66" name="Shape 66"/>
          <p:cNvSpPr txBox="1"/>
          <p:nvPr>
            <p:ph idx="1" type="body"/>
          </p:nvPr>
        </p:nvSpPr>
        <p:spPr>
          <a:xfrm>
            <a:off x="457200" y="1507925"/>
            <a:ext cx="3994500" cy="3417900"/>
          </a:xfrm>
          <a:prstGeom prst="rect">
            <a:avLst/>
          </a:prstGeom>
        </p:spPr>
        <p:txBody>
          <a:bodyPr anchorCtr="0" anchor="t" bIns="91425" lIns="91425" rIns="91425" tIns="91425">
            <a:noAutofit/>
          </a:bodyPr>
          <a:lstStyle/>
          <a:p>
            <a:pPr lvl="0" rtl="0">
              <a:spcBef>
                <a:spcPts val="0"/>
              </a:spcBef>
              <a:buClr>
                <a:srgbClr val="000000"/>
              </a:buClr>
              <a:buSzPct val="68750"/>
              <a:buFont typeface="Arial"/>
              <a:buNone/>
            </a:pPr>
            <a:r>
              <a:rPr lang="en"/>
              <a:t>Tyler was very knowledgeable in database getting the group started on section 1, then proceed to complete his section 3. While, offering help and figuring out key points that other group members got stuck on. </a:t>
            </a:r>
          </a:p>
        </p:txBody>
      </p:sp>
      <p:sp>
        <p:nvSpPr>
          <p:cNvPr id="67" name="Shape 67"/>
          <p:cNvSpPr txBox="1"/>
          <p:nvPr>
            <p:ph idx="2" type="body"/>
          </p:nvPr>
        </p:nvSpPr>
        <p:spPr>
          <a:xfrm>
            <a:off x="4692275" y="1507925"/>
            <a:ext cx="3994500" cy="3417900"/>
          </a:xfrm>
          <a:prstGeom prst="rect">
            <a:avLst/>
          </a:prstGeom>
        </p:spPr>
        <p:txBody>
          <a:bodyPr anchorCtr="0" anchor="t" bIns="91425" lIns="91425" rIns="91425" tIns="91425">
            <a:noAutofit/>
          </a:bodyPr>
          <a:lstStyle/>
          <a:p>
            <a:pPr lvl="0" rtl="0">
              <a:spcBef>
                <a:spcPts val="0"/>
              </a:spcBef>
              <a:buClr>
                <a:srgbClr val="000000"/>
              </a:buClr>
              <a:buSzPct val="68750"/>
              <a:buFont typeface="Arial"/>
              <a:buNone/>
            </a:pPr>
            <a:r>
              <a:rPr lang="en"/>
              <a:t>My was the captain of the group getting every to respond to the initial post and if not chasing after them with an email to them and the professor. After getting everyone into google hangouts, then proceeded to get a google doc started so we could collaborate with section 1 to start then letting everyone choose a section and work on it themselves. </a:t>
            </a:r>
          </a:p>
        </p:txBody>
      </p:sp>
      <p:sp>
        <p:nvSpPr>
          <p:cNvPr id="68" name="Shape 68"/>
          <p:cNvSpPr txBox="1"/>
          <p:nvPr>
            <p:ph type="title"/>
          </p:nvPr>
        </p:nvSpPr>
        <p:spPr>
          <a:xfrm>
            <a:off x="4398874" y="1113350"/>
            <a:ext cx="4581300" cy="857400"/>
          </a:xfrm>
          <a:prstGeom prst="rect">
            <a:avLst/>
          </a:prstGeom>
        </p:spPr>
        <p:txBody>
          <a:bodyPr anchorCtr="0" anchor="t" bIns="91425" lIns="91425" rIns="91425" tIns="91425">
            <a:noAutofit/>
          </a:bodyPr>
          <a:lstStyle/>
          <a:p>
            <a:pPr lvl="0" rtl="0">
              <a:spcBef>
                <a:spcPts val="0"/>
              </a:spcBef>
              <a:buNone/>
            </a:pPr>
            <a:r>
              <a:rPr lang="en"/>
              <a:t>Myy Pham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110974" y="1113350"/>
            <a:ext cx="4581300" cy="857400"/>
          </a:xfrm>
          <a:prstGeom prst="rect">
            <a:avLst/>
          </a:prstGeom>
        </p:spPr>
        <p:txBody>
          <a:bodyPr anchorCtr="0" anchor="t" bIns="91425" lIns="91425" rIns="91425" tIns="91425">
            <a:noAutofit/>
          </a:bodyPr>
          <a:lstStyle/>
          <a:p>
            <a:pPr lvl="0" rtl="0">
              <a:spcBef>
                <a:spcPts val="0"/>
              </a:spcBef>
              <a:buNone/>
            </a:pPr>
            <a:r>
              <a:rPr lang="en"/>
              <a:t>Whyatt Williams                               </a:t>
            </a:r>
          </a:p>
        </p:txBody>
      </p:sp>
      <p:sp>
        <p:nvSpPr>
          <p:cNvPr id="74" name="Shape 74"/>
          <p:cNvSpPr txBox="1"/>
          <p:nvPr>
            <p:ph idx="1" type="body"/>
          </p:nvPr>
        </p:nvSpPr>
        <p:spPr>
          <a:xfrm>
            <a:off x="457200" y="1507925"/>
            <a:ext cx="3994500" cy="3417900"/>
          </a:xfrm>
          <a:prstGeom prst="rect">
            <a:avLst/>
          </a:prstGeom>
        </p:spPr>
        <p:txBody>
          <a:bodyPr anchorCtr="0" anchor="t" bIns="91425" lIns="91425" rIns="91425" tIns="91425">
            <a:noAutofit/>
          </a:bodyPr>
          <a:lstStyle/>
          <a:p>
            <a:pPr lvl="0" rtl="0">
              <a:spcBef>
                <a:spcPts val="0"/>
              </a:spcBef>
              <a:buClr>
                <a:srgbClr val="000000"/>
              </a:buClr>
              <a:buSzPct val="68750"/>
              <a:buFont typeface="Arial"/>
              <a:buNone/>
            </a:pPr>
            <a:r>
              <a:rPr lang="en"/>
              <a:t>Whyatt worked on section 1 collaborating with working on the data and tables. Also helping with section 4 and linking them with the keys as well as the powerpoint.</a:t>
            </a:r>
          </a:p>
        </p:txBody>
      </p:sp>
      <p:sp>
        <p:nvSpPr>
          <p:cNvPr id="75" name="Shape 75"/>
          <p:cNvSpPr txBox="1"/>
          <p:nvPr>
            <p:ph idx="2" type="body"/>
          </p:nvPr>
        </p:nvSpPr>
        <p:spPr>
          <a:xfrm>
            <a:off x="4692275" y="1507925"/>
            <a:ext cx="3994500" cy="3417900"/>
          </a:xfrm>
          <a:prstGeom prst="rect">
            <a:avLst/>
          </a:prstGeom>
        </p:spPr>
        <p:txBody>
          <a:bodyPr anchorCtr="0" anchor="t" bIns="91425" lIns="91425" rIns="91425" tIns="91425">
            <a:noAutofit/>
          </a:bodyPr>
          <a:lstStyle/>
          <a:p>
            <a:pPr lvl="0">
              <a:spcBef>
                <a:spcPts val="0"/>
              </a:spcBef>
              <a:buNone/>
            </a:pPr>
            <a:r>
              <a:rPr lang="en"/>
              <a:t>Along with Erik working on section 1 with the group he also completed section 4, while making sure his section linked with the rest especially with section 3. </a:t>
            </a:r>
          </a:p>
          <a:p>
            <a:pPr lvl="0" rtl="0">
              <a:spcBef>
                <a:spcPts val="0"/>
              </a:spcBef>
              <a:buNone/>
            </a:pPr>
            <a:r>
              <a:t/>
            </a:r>
            <a:endParaRPr/>
          </a:p>
        </p:txBody>
      </p:sp>
      <p:sp>
        <p:nvSpPr>
          <p:cNvPr id="76" name="Shape 76"/>
          <p:cNvSpPr txBox="1"/>
          <p:nvPr>
            <p:ph type="title"/>
          </p:nvPr>
        </p:nvSpPr>
        <p:spPr>
          <a:xfrm>
            <a:off x="4398874" y="1113350"/>
            <a:ext cx="4581300" cy="857400"/>
          </a:xfrm>
          <a:prstGeom prst="rect">
            <a:avLst/>
          </a:prstGeom>
        </p:spPr>
        <p:txBody>
          <a:bodyPr anchorCtr="0" anchor="t" bIns="91425" lIns="91425" rIns="91425" tIns="91425">
            <a:noAutofit/>
          </a:bodyPr>
          <a:lstStyle/>
          <a:p>
            <a:pPr lvl="0" rtl="0">
              <a:spcBef>
                <a:spcPts val="0"/>
              </a:spcBef>
              <a:buClr>
                <a:srgbClr val="000000"/>
              </a:buClr>
              <a:buSzPct val="42307"/>
              <a:buFont typeface="Arial"/>
              <a:buNone/>
            </a:pPr>
            <a:r>
              <a:rPr lang="en"/>
              <a:t>Erik Jackson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4294967295" type="ctrTitle"/>
          </p:nvPr>
        </p:nvSpPr>
        <p:spPr>
          <a:xfrm>
            <a:off x="1822500" y="1202350"/>
            <a:ext cx="5457000" cy="1159799"/>
          </a:xfrm>
          <a:prstGeom prst="rect">
            <a:avLst/>
          </a:prstGeom>
        </p:spPr>
        <p:txBody>
          <a:bodyPr anchorCtr="0" anchor="t" bIns="91425" lIns="91425" rIns="91425" tIns="91425">
            <a:noAutofit/>
          </a:bodyPr>
          <a:lstStyle/>
          <a:p>
            <a:pPr lvl="0" rtl="0">
              <a:spcBef>
                <a:spcPts val="0"/>
              </a:spcBef>
              <a:buNone/>
            </a:pPr>
            <a:r>
              <a:rPr lang="en" sz="4800"/>
              <a:t>thanks!</a:t>
            </a:r>
          </a:p>
        </p:txBody>
      </p:sp>
      <p:sp>
        <p:nvSpPr>
          <p:cNvPr id="82" name="Shape 82"/>
          <p:cNvSpPr/>
          <p:nvPr/>
        </p:nvSpPr>
        <p:spPr>
          <a:xfrm>
            <a:off x="4207273" y="603475"/>
            <a:ext cx="687463" cy="691589"/>
          </a:xfrm>
          <a:custGeom>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3799401" y="2051575"/>
            <a:ext cx="1442480" cy="102977"/>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