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376"/>
    <a:srgbClr val="FEF1E2"/>
    <a:srgbClr val="EFAA39"/>
    <a:srgbClr val="FFE2C3"/>
    <a:srgbClr val="FFDEB9"/>
    <a:srgbClr val="5B9BD5"/>
    <a:srgbClr val="FFD9AF"/>
    <a:srgbClr val="EFA139"/>
    <a:srgbClr val="EFBF39"/>
    <a:srgbClr val="EF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8" d="100"/>
          <a:sy n="28" d="100"/>
        </p:scale>
        <p:origin x="24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89452"/>
            <a:ext cx="15544800" cy="95504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4408152"/>
            <a:ext cx="13716000" cy="662304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60500"/>
            <a:ext cx="394335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60500"/>
            <a:ext cx="1160145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6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838958"/>
            <a:ext cx="15773400" cy="1141094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8357858"/>
            <a:ext cx="15773400" cy="600074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302500"/>
            <a:ext cx="77724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302500"/>
            <a:ext cx="77724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60506"/>
            <a:ext cx="157734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724652"/>
            <a:ext cx="7736680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0020300"/>
            <a:ext cx="773668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724652"/>
            <a:ext cx="7774782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0020300"/>
            <a:ext cx="7774782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949706"/>
            <a:ext cx="9258300" cy="194945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949706"/>
            <a:ext cx="9258300" cy="194945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60506"/>
            <a:ext cx="157734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302500"/>
            <a:ext cx="157734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7B7F-D8F4-4550-85A6-2C747E72754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E24B-3F31-42D8-B7A7-42BED4DD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F1E2"/>
            </a:gs>
            <a:gs pos="80000">
              <a:srgbClr val="F2C37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 Same Side Corner Rectangle 50"/>
          <p:cNvSpPr/>
          <p:nvPr/>
        </p:nvSpPr>
        <p:spPr>
          <a:xfrm rot="10800000">
            <a:off x="130418" y="19854841"/>
            <a:ext cx="18027161" cy="4947610"/>
          </a:xfrm>
          <a:prstGeom prst="round2SameRect">
            <a:avLst>
              <a:gd name="adj1" fmla="val 11069"/>
              <a:gd name="adj2" fmla="val 0"/>
            </a:avLst>
          </a:prstGeom>
          <a:solidFill>
            <a:srgbClr val="FFE2C3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6191250" y="9026188"/>
            <a:ext cx="5905500" cy="1600200"/>
          </a:xfrm>
          <a:prstGeom prst="round2SameRect">
            <a:avLst>
              <a:gd name="adj1" fmla="val 30424"/>
              <a:gd name="adj2" fmla="val 0"/>
            </a:avLst>
          </a:prstGeom>
          <a:solidFill>
            <a:srgbClr val="F19C55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</a:rPr>
              <a:t>Softmax</a:t>
            </a:r>
            <a:r>
              <a:rPr lang="en-US" sz="4000" b="1" dirty="0" smtClean="0">
                <a:solidFill>
                  <a:schemeClr val="tx1"/>
                </a:solidFill>
              </a:rPr>
              <a:t> Neural 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(n=79)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 Same Side Corner Rectangle 15"/>
          <p:cNvSpPr/>
          <p:nvPr/>
        </p:nvSpPr>
        <p:spPr>
          <a:xfrm rot="10800000">
            <a:off x="6191250" y="10626388"/>
            <a:ext cx="5905500" cy="8352693"/>
          </a:xfrm>
          <a:prstGeom prst="round2SameRect">
            <a:avLst>
              <a:gd name="adj1" fmla="val 11069"/>
              <a:gd name="adj2" fmla="val 0"/>
            </a:avLst>
          </a:prstGeom>
          <a:solidFill>
            <a:srgbClr val="FFE2C3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8"/>
          <a:stretch/>
        </p:blipFill>
        <p:spPr>
          <a:xfrm>
            <a:off x="6343892" y="15981815"/>
            <a:ext cx="5766071" cy="28330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651623" y="10732090"/>
            <a:ext cx="498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828800"/>
            <a:r>
              <a:rPr lang="en-US" sz="3600" b="1" dirty="0" smtClean="0"/>
              <a:t>Format:</a:t>
            </a:r>
            <a:endParaRPr lang="en-US" sz="3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51623" y="15451745"/>
            <a:ext cx="498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828800"/>
            <a:r>
              <a:rPr lang="en-US" sz="3600" b="1" dirty="0" smtClean="0"/>
              <a:t>Output:</a:t>
            </a:r>
            <a:endParaRPr lang="en-US" sz="36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130418" y="666289"/>
            <a:ext cx="18027162" cy="2275193"/>
          </a:xfrm>
          <a:prstGeom prst="roundRect">
            <a:avLst>
              <a:gd name="adj" fmla="val 28031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INTELLIGENT RAPID VOICE RECOGNITION</a:t>
            </a:r>
          </a:p>
          <a:p>
            <a:pPr algn="ctr"/>
            <a:r>
              <a:rPr lang="en-US" sz="4000" b="1" i="1" dirty="0" smtClean="0">
                <a:solidFill>
                  <a:schemeClr val="tx1"/>
                </a:solidFill>
              </a:rPr>
              <a:t>Using Neural Tensor Network, SVM and Reinforcement Learning</a:t>
            </a:r>
          </a:p>
          <a:p>
            <a:pPr algn="ctr"/>
            <a:endParaRPr lang="en-US" sz="18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Davis Wertheimer, </a:t>
            </a:r>
            <a:r>
              <a:rPr lang="en-US" sz="3200" b="1" dirty="0" err="1" smtClean="0">
                <a:solidFill>
                  <a:schemeClr val="tx1"/>
                </a:solidFill>
              </a:rPr>
              <a:t>Aashna</a:t>
            </a:r>
            <a:r>
              <a:rPr lang="en-US" sz="3200" b="1" dirty="0" smtClean="0">
                <a:solidFill>
                  <a:schemeClr val="tx1"/>
                </a:solidFill>
              </a:rPr>
              <a:t> Garg, James Cranston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130419" y="9026188"/>
            <a:ext cx="5905500" cy="1600200"/>
          </a:xfrm>
          <a:prstGeom prst="round2SameRect">
            <a:avLst>
              <a:gd name="adj1" fmla="val 30424"/>
              <a:gd name="adj2" fmla="val 0"/>
            </a:avLst>
          </a:prstGeom>
          <a:solidFill>
            <a:srgbClr val="F19C55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Neural Tensor Network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(n=729)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Round Same Side Corner Rectangle 11"/>
          <p:cNvSpPr/>
          <p:nvPr/>
        </p:nvSpPr>
        <p:spPr>
          <a:xfrm rot="10800000">
            <a:off x="130419" y="10626388"/>
            <a:ext cx="5905500" cy="8352693"/>
          </a:xfrm>
          <a:prstGeom prst="round2SameRect">
            <a:avLst>
              <a:gd name="adj1" fmla="val 11069"/>
              <a:gd name="adj2" fmla="val 0"/>
            </a:avLst>
          </a:prstGeom>
          <a:solidFill>
            <a:srgbClr val="FFE2C3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8"/>
          <a:stretch/>
        </p:blipFill>
        <p:spPr>
          <a:xfrm>
            <a:off x="385934" y="15977973"/>
            <a:ext cx="5515120" cy="284643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73257" y="10732090"/>
            <a:ext cx="498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828800"/>
            <a:r>
              <a:rPr lang="en-US" sz="3600" b="1" dirty="0" smtClean="0"/>
              <a:t>Format:</a:t>
            </a:r>
            <a:endParaRPr lang="en-US" sz="3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73257" y="15451745"/>
            <a:ext cx="498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828800"/>
            <a:r>
              <a:rPr lang="en-US" sz="3600" b="1" dirty="0" smtClean="0"/>
              <a:t>Output:</a:t>
            </a:r>
            <a:endParaRPr lang="en-US" sz="36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80"/>
          <a:stretch/>
        </p:blipFill>
        <p:spPr>
          <a:xfrm>
            <a:off x="573258" y="11490869"/>
            <a:ext cx="5019821" cy="4058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32"/>
          <a:stretch/>
        </p:blipFill>
        <p:spPr>
          <a:xfrm>
            <a:off x="6514211" y="11573884"/>
            <a:ext cx="5259575" cy="3887172"/>
          </a:xfrm>
          <a:prstGeom prst="rect">
            <a:avLst/>
          </a:prstGeom>
        </p:spPr>
      </p:pic>
      <p:sp>
        <p:nvSpPr>
          <p:cNvPr id="18" name="Round Same Side Corner Rectangle 17"/>
          <p:cNvSpPr/>
          <p:nvPr/>
        </p:nvSpPr>
        <p:spPr>
          <a:xfrm>
            <a:off x="12252080" y="9026188"/>
            <a:ext cx="5905500" cy="1600200"/>
          </a:xfrm>
          <a:prstGeom prst="round2SameRect">
            <a:avLst>
              <a:gd name="adj1" fmla="val 30424"/>
              <a:gd name="adj2" fmla="val 0"/>
            </a:avLst>
          </a:prstGeom>
          <a:solidFill>
            <a:srgbClr val="F19C55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Support Vector Machine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(n=53)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 rot="10800000">
            <a:off x="12252080" y="10626388"/>
            <a:ext cx="5905500" cy="8352693"/>
          </a:xfrm>
          <a:prstGeom prst="round2SameRect">
            <a:avLst>
              <a:gd name="adj1" fmla="val 11069"/>
              <a:gd name="adj2" fmla="val 0"/>
            </a:avLst>
          </a:prstGeom>
          <a:solidFill>
            <a:srgbClr val="FFE2C3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43"/>
          <a:stretch/>
        </p:blipFill>
        <p:spPr>
          <a:xfrm>
            <a:off x="12379358" y="16000865"/>
            <a:ext cx="5650940" cy="28235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2712454" y="10732090"/>
            <a:ext cx="498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828800"/>
            <a:r>
              <a:rPr lang="en-US" sz="3600" b="1" dirty="0" smtClean="0"/>
              <a:t>Format:</a:t>
            </a:r>
            <a:endParaRPr lang="en-US" sz="3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2712454" y="15451745"/>
            <a:ext cx="498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828800"/>
            <a:r>
              <a:rPr lang="en-US" sz="3600" b="1" dirty="0" smtClean="0"/>
              <a:t>Output:</a:t>
            </a:r>
            <a:endParaRPr lang="en-US" sz="3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83"/>
          <a:stretch/>
        </p:blipFill>
        <p:spPr>
          <a:xfrm>
            <a:off x="12612257" y="11868267"/>
            <a:ext cx="5185144" cy="3562350"/>
          </a:xfrm>
          <a:prstGeom prst="rect">
            <a:avLst/>
          </a:prstGeom>
        </p:spPr>
      </p:pic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0032"/>
              </p:ext>
            </p:extLst>
          </p:nvPr>
        </p:nvGraphicFramePr>
        <p:xfrm>
          <a:off x="9864348" y="20769953"/>
          <a:ext cx="7513376" cy="314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609"/>
                <a:gridCol w="1473589"/>
                <a:gridCol w="1473589"/>
                <a:gridCol w="1473589"/>
              </a:tblGrid>
              <a:tr h="629045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/>
                        <a:t>9-Class Statistics:`</a:t>
                      </a:r>
                      <a:endParaRPr lang="en-US" sz="29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/>
                        <a:t>NTN</a:t>
                      </a:r>
                      <a:endParaRPr lang="en-US" sz="29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/>
                        <a:t>SNN</a:t>
                      </a:r>
                      <a:endParaRPr lang="en-US" sz="29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/>
                        <a:t>SVM</a:t>
                      </a:r>
                      <a:endParaRPr lang="en-US" sz="2900" dirty="0"/>
                    </a:p>
                  </a:txBody>
                  <a:tcPr marL="79465" marR="79465" marT="39732" marB="39732" anchor="ctr"/>
                </a:tc>
              </a:tr>
              <a:tr h="629045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Train Accuracy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18.2%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38.6%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47.8%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</a:tr>
              <a:tr h="629045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Test</a:t>
                      </a:r>
                      <a:r>
                        <a:rPr lang="en-US" sz="2700" baseline="0" dirty="0" smtClean="0"/>
                        <a:t> Accuracy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14.8%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35.8%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44.6%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</a:tr>
              <a:tr h="629045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F1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17.3%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37.2%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44.4%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</a:tr>
              <a:tr h="629045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% improvement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4.2%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27.8%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37.7%</a:t>
                      </a:r>
                      <a:endParaRPr lang="en-US" sz="2700" dirty="0"/>
                    </a:p>
                  </a:txBody>
                  <a:tcPr marL="79465" marR="79465" marT="39732" marB="39732" anchor="ctr"/>
                </a:tc>
              </a:tr>
            </a:tbl>
          </a:graphicData>
        </a:graphic>
      </p:graphicFrame>
      <p:sp>
        <p:nvSpPr>
          <p:cNvPr id="66" name="Round Same Side Corner Rectangle 65"/>
          <p:cNvSpPr/>
          <p:nvPr/>
        </p:nvSpPr>
        <p:spPr>
          <a:xfrm rot="10800000">
            <a:off x="130418" y="4401735"/>
            <a:ext cx="18027161" cy="1658417"/>
          </a:xfrm>
          <a:prstGeom prst="round2SameRect">
            <a:avLst>
              <a:gd name="adj1" fmla="val 23793"/>
              <a:gd name="adj2" fmla="val 0"/>
            </a:avLst>
          </a:prstGeom>
          <a:solidFill>
            <a:srgbClr val="FFE2C3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4559170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828800"/>
            <a:r>
              <a:rPr lang="en-US" sz="4000" b="1" dirty="0" smtClean="0"/>
              <a:t>Can </a:t>
            </a:r>
            <a:r>
              <a:rPr lang="en-US" sz="4000" b="1" dirty="0"/>
              <a:t>we build a voice-recognition system that avoids overfitting by explicitly defining small </a:t>
            </a:r>
            <a:r>
              <a:rPr lang="en-US" sz="4000" b="1" dirty="0" err="1"/>
              <a:t>supervectors</a:t>
            </a:r>
            <a:r>
              <a:rPr lang="en-US" sz="4000" b="1" dirty="0"/>
              <a:t>, instead of implicitly defining large ones</a:t>
            </a:r>
            <a:r>
              <a:rPr lang="en-US" sz="4000" b="1" dirty="0" smtClean="0"/>
              <a:t>?</a:t>
            </a:r>
            <a:endParaRPr lang="en-US" sz="4000" b="1" dirty="0"/>
          </a:p>
        </p:txBody>
      </p:sp>
      <p:sp>
        <p:nvSpPr>
          <p:cNvPr id="74" name="Round Same Side Corner Rectangle 73"/>
          <p:cNvSpPr/>
          <p:nvPr/>
        </p:nvSpPr>
        <p:spPr>
          <a:xfrm rot="10800000">
            <a:off x="130418" y="6937651"/>
            <a:ext cx="18027161" cy="1908272"/>
          </a:xfrm>
          <a:prstGeom prst="round2SameRect">
            <a:avLst>
              <a:gd name="adj1" fmla="val 23793"/>
              <a:gd name="adj2" fmla="val 0"/>
            </a:avLst>
          </a:prstGeom>
          <a:solidFill>
            <a:srgbClr val="FFE2C3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6868426"/>
            <a:ext cx="17794324" cy="1998707"/>
          </a:xfrm>
          <a:prstGeom prst="rect">
            <a:avLst/>
          </a:prstGeom>
        </p:spPr>
      </p:pic>
      <p:sp>
        <p:nvSpPr>
          <p:cNvPr id="84" name="Round Same Side Corner Rectangle 83"/>
          <p:cNvSpPr/>
          <p:nvPr/>
        </p:nvSpPr>
        <p:spPr>
          <a:xfrm>
            <a:off x="130419" y="24946314"/>
            <a:ext cx="18027161" cy="71591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9C55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CONCLUSION: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6" name="Round Same Side Corner Rectangle 85"/>
          <p:cNvSpPr/>
          <p:nvPr/>
        </p:nvSpPr>
        <p:spPr>
          <a:xfrm rot="10800000">
            <a:off x="130418" y="25669380"/>
            <a:ext cx="18027161" cy="1658417"/>
          </a:xfrm>
          <a:prstGeom prst="round2SameRect">
            <a:avLst>
              <a:gd name="adj1" fmla="val 23793"/>
              <a:gd name="adj2" fmla="val 0"/>
            </a:avLst>
          </a:prstGeom>
          <a:solidFill>
            <a:srgbClr val="FFE2C3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0" y="25826815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828800"/>
            <a:r>
              <a:rPr lang="en-US" sz="4000" b="1" dirty="0" smtClean="0"/>
              <a:t>Explicitly defined </a:t>
            </a:r>
            <a:r>
              <a:rPr lang="en-US" sz="4000" b="1" dirty="0" err="1" smtClean="0"/>
              <a:t>supervectors</a:t>
            </a:r>
            <a:r>
              <a:rPr lang="en-US" sz="4000" b="1" dirty="0" smtClean="0"/>
              <a:t> create highly non-convex objectives, which are too difficult to optimize using Stochastic Gradient Descent. </a:t>
            </a:r>
            <a:endParaRPr lang="en-US" sz="4000" b="1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14" y="19650857"/>
            <a:ext cx="10058400" cy="5270453"/>
          </a:xfrm>
          <a:prstGeom prst="rect">
            <a:avLst/>
          </a:prstGeom>
        </p:spPr>
      </p:pic>
      <p:sp>
        <p:nvSpPr>
          <p:cNvPr id="93" name="Round Same Side Corner Rectangle 92"/>
          <p:cNvSpPr/>
          <p:nvPr/>
        </p:nvSpPr>
        <p:spPr>
          <a:xfrm>
            <a:off x="130419" y="19135352"/>
            <a:ext cx="18027161" cy="71591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9C55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RESULTS: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4" name="Round Same Side Corner Rectangle 93"/>
          <p:cNvSpPr/>
          <p:nvPr/>
        </p:nvSpPr>
        <p:spPr>
          <a:xfrm>
            <a:off x="130419" y="6226756"/>
            <a:ext cx="18027161" cy="71591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9C55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METHODS: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5" name="Round Same Side Corner Rectangle 94"/>
          <p:cNvSpPr/>
          <p:nvPr/>
        </p:nvSpPr>
        <p:spPr>
          <a:xfrm>
            <a:off x="130419" y="3692726"/>
            <a:ext cx="18027161" cy="71591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9C55"/>
          </a:solidFill>
          <a:ln w="76200">
            <a:solidFill>
              <a:srgbClr val="C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QUESTION: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137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</dc:creator>
  <cp:lastModifiedBy>Davis</cp:lastModifiedBy>
  <cp:revision>19</cp:revision>
  <dcterms:created xsi:type="dcterms:W3CDTF">2015-12-07T20:15:29Z</dcterms:created>
  <dcterms:modified xsi:type="dcterms:W3CDTF">2015-12-07T23:41:13Z</dcterms:modified>
</cp:coreProperties>
</file>