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3" r:id="rId2"/>
    <p:sldId id="335" r:id="rId3"/>
    <p:sldId id="336" r:id="rId4"/>
    <p:sldId id="337" r:id="rId5"/>
    <p:sldId id="338" r:id="rId6"/>
  </p:sldIdLst>
  <p:sldSz cx="9144000" cy="6858000" type="screen4x3"/>
  <p:notesSz cx="7104063" cy="10234613"/>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00FF00"/>
    <a:srgbClr val="0000FF"/>
    <a:srgbClr val="FF00FF"/>
    <a:srgbClr val="9C9E9F"/>
    <a:srgbClr val="FFFFFF"/>
    <a:srgbClr val="DDDDDD"/>
    <a:srgbClr val="00A5E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4023424"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4023424"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DV </a:t>
            </a:r>
            <a:r>
              <a:rPr lang="en-GB" sz="900" dirty="0" err="1" smtClean="0">
                <a:solidFill>
                  <a:schemeClr val="bg2"/>
                </a:solidFill>
              </a:rPr>
              <a:t>Klausur</a:t>
            </a:r>
            <a:r>
              <a:rPr lang="en-GB" sz="900" dirty="0" smtClean="0">
                <a:solidFill>
                  <a:schemeClr val="bg2"/>
                </a:solidFill>
              </a:rPr>
              <a:t> day  </a:t>
            </a:r>
            <a:r>
              <a:rPr lang="en-GB" sz="900" dirty="0">
                <a:solidFill>
                  <a:schemeClr val="bg2"/>
                </a:solidFill>
              </a:rPr>
              <a:t>|  </a:t>
            </a:r>
            <a:r>
              <a:rPr lang="en-GB" sz="900" dirty="0" smtClean="0">
                <a:solidFill>
                  <a:schemeClr val="bg2"/>
                </a:solidFill>
              </a:rPr>
              <a:t>1-2 Dec 2021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algrind.org/info/abou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en-US" sz="3800" dirty="0" smtClean="0"/>
              <a:t>Crash Investigations</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Investigating memory corruption </a:t>
            </a:r>
            <a:r>
              <a:rPr lang="en-US" dirty="0"/>
              <a:t>issues</a:t>
            </a:r>
            <a:br>
              <a:rPr lang="en-US" dirty="0"/>
            </a:br>
            <a:r>
              <a:rPr lang="en-US" dirty="0">
                <a:hlinkClick r:id="rId2"/>
              </a:rPr>
              <a:t>https://</a:t>
            </a:r>
            <a:r>
              <a:rPr lang="en-US" dirty="0" smtClean="0">
                <a:hlinkClick r:id="rId2"/>
              </a:rPr>
              <a:t>gitlab.zeuthen.desy.de/ers/crash_investigator</a:t>
            </a:r>
            <a:r>
              <a:rPr lang="en-US" dirty="0" smtClean="0"/>
              <a:t> </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DV-ERS</a:t>
            </a:r>
            <a:endParaRPr lang="de-DE" dirty="0"/>
          </a:p>
          <a:p>
            <a:r>
              <a:rPr lang="en-US" dirty="0" err="1" smtClean="0"/>
              <a:t>Zeuthen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DE" dirty="0"/>
          </a:p>
        </p:txBody>
      </p:sp>
      <p:sp>
        <p:nvSpPr>
          <p:cNvPr id="3" name="Content Placeholder 2"/>
          <p:cNvSpPr>
            <a:spLocks noGrp="1"/>
          </p:cNvSpPr>
          <p:nvPr>
            <p:ph idx="1"/>
          </p:nvPr>
        </p:nvSpPr>
        <p:spPr>
          <a:xfrm>
            <a:off x="162072" y="843221"/>
            <a:ext cx="8825984" cy="5309486"/>
          </a:xfrm>
        </p:spPr>
        <p:txBody>
          <a:bodyPr/>
          <a:lstStyle/>
          <a:p>
            <a:r>
              <a:rPr lang="en-US" dirty="0" smtClean="0"/>
              <a:t>Memory related crashes</a:t>
            </a:r>
            <a:endParaRPr lang="de-DE" dirty="0" smtClean="0"/>
          </a:p>
          <a:p>
            <a:r>
              <a:rPr lang="en-US" dirty="0"/>
              <a:t>Tools for investigations of memory-related problems</a:t>
            </a:r>
            <a:endParaRPr lang="de-DE" dirty="0" smtClean="0"/>
          </a:p>
          <a:p>
            <a:pPr lvl="1"/>
            <a:r>
              <a:rPr lang="en-US" dirty="0" err="1" smtClean="0"/>
              <a:t>valgrind</a:t>
            </a:r>
            <a:r>
              <a:rPr lang="en-US" dirty="0" smtClean="0"/>
              <a:t> </a:t>
            </a:r>
            <a:r>
              <a:rPr lang="en-US" dirty="0"/>
              <a:t>(https://valgrind.org/): </a:t>
            </a:r>
            <a:r>
              <a:rPr lang="en-US" dirty="0" smtClean="0"/>
              <a:t/>
            </a:r>
            <a:br>
              <a:rPr lang="en-US" dirty="0" smtClean="0"/>
            </a:br>
            <a:r>
              <a:rPr lang="de-DE" dirty="0" smtClean="0"/>
              <a:t>X86/Linux</a:t>
            </a:r>
            <a:r>
              <a:rPr lang="de-DE" dirty="0"/>
              <a:t>, AMD64/Linux, ARM/Linux, ARM64/Linux, PPC32/Linux, PPC64/Linux, PPC64LE/Linux, S390X/Linux, MIPS32/Linux, MIPS64/Linux, X86/Solaris, AMD64/Solaris, ARM/Android (2.3.x </a:t>
            </a:r>
            <a:r>
              <a:rPr lang="de-DE" dirty="0" err="1"/>
              <a:t>and</a:t>
            </a:r>
            <a:r>
              <a:rPr lang="de-DE" dirty="0"/>
              <a:t> </a:t>
            </a:r>
            <a:r>
              <a:rPr lang="de-DE" dirty="0" err="1"/>
              <a:t>later</a:t>
            </a:r>
            <a:r>
              <a:rPr lang="de-DE" dirty="0"/>
              <a:t>), ARM64/Android, X86/Android (4.0 </a:t>
            </a:r>
            <a:r>
              <a:rPr lang="de-DE" dirty="0" err="1"/>
              <a:t>and</a:t>
            </a:r>
            <a:r>
              <a:rPr lang="de-DE" dirty="0"/>
              <a:t> </a:t>
            </a:r>
            <a:r>
              <a:rPr lang="de-DE" dirty="0" err="1"/>
              <a:t>later</a:t>
            </a:r>
            <a:r>
              <a:rPr lang="de-DE" dirty="0"/>
              <a:t>), MIPS32/Android, X86/FreeBSD, AMD64/FreeBSD, X86/Darwin </a:t>
            </a:r>
            <a:r>
              <a:rPr lang="de-DE" dirty="0" err="1"/>
              <a:t>and</a:t>
            </a:r>
            <a:r>
              <a:rPr lang="de-DE" dirty="0"/>
              <a:t> AMD64/Darwin (Mac OS X 10.12</a:t>
            </a:r>
            <a:r>
              <a:rPr lang="de-DE" dirty="0" smtClean="0"/>
              <a:t>).</a:t>
            </a:r>
          </a:p>
          <a:p>
            <a:pPr lvl="1"/>
            <a:r>
              <a:rPr lang="de-DE" dirty="0" err="1" smtClean="0"/>
              <a:t>deleaker</a:t>
            </a:r>
            <a:r>
              <a:rPr lang="de-DE" dirty="0" smtClean="0"/>
              <a:t> </a:t>
            </a:r>
            <a:r>
              <a:rPr lang="de-DE" dirty="0"/>
              <a:t>(https://www.deleaker.com</a:t>
            </a:r>
            <a:r>
              <a:rPr lang="de-DE" dirty="0" smtClean="0"/>
              <a:t>/):</a:t>
            </a:r>
            <a:br>
              <a:rPr lang="de-DE" dirty="0" smtClean="0"/>
            </a:br>
            <a:r>
              <a:rPr lang="de-DE" dirty="0" smtClean="0"/>
              <a:t>Windows</a:t>
            </a:r>
          </a:p>
          <a:p>
            <a:r>
              <a:rPr lang="en-US" dirty="0" smtClean="0"/>
              <a:t>Crash </a:t>
            </a:r>
            <a:r>
              <a:rPr lang="en-US" dirty="0"/>
              <a:t>investigator (</a:t>
            </a:r>
            <a:r>
              <a:rPr lang="en-US" dirty="0">
                <a:hlinkClick r:id="rId2"/>
              </a:rPr>
              <a:t>https://</a:t>
            </a:r>
            <a:r>
              <a:rPr lang="en-US" dirty="0" smtClean="0">
                <a:hlinkClick r:id="rId2"/>
              </a:rPr>
              <a:t>gitlab.zeuthen.desy.de/ers/crash_investigator</a:t>
            </a:r>
            <a:r>
              <a:rPr lang="en-US" dirty="0" smtClean="0"/>
              <a:t>)</a:t>
            </a:r>
            <a:endParaRPr lang="en-US" dirty="0" smtClean="0"/>
          </a:p>
          <a:p>
            <a:pPr lvl="1"/>
            <a:r>
              <a:rPr lang="en-US" dirty="0"/>
              <a:t>Reasons to implement this (cases when </a:t>
            </a:r>
            <a:r>
              <a:rPr lang="en-US" dirty="0" err="1"/>
              <a:t>Valgrind</a:t>
            </a:r>
            <a:r>
              <a:rPr lang="en-US" dirty="0"/>
              <a:t> will not help or will behave poorly)</a:t>
            </a:r>
            <a:endParaRPr lang="en-US" dirty="0" smtClean="0"/>
          </a:p>
          <a:p>
            <a:pPr lvl="1"/>
            <a:r>
              <a:rPr lang="en-US" dirty="0"/>
              <a:t>How it is implemented (the idea behind)</a:t>
            </a:r>
            <a:endParaRPr lang="en-US" dirty="0" smtClean="0"/>
          </a:p>
          <a:p>
            <a:pPr lvl="1"/>
            <a:r>
              <a:rPr lang="en-US" dirty="0" smtClean="0"/>
              <a:t>How to use it</a:t>
            </a:r>
          </a:p>
          <a:p>
            <a:pPr lvl="1"/>
            <a:r>
              <a:rPr lang="en-US" dirty="0" smtClean="0"/>
              <a:t>How to extend it</a:t>
            </a:r>
          </a:p>
          <a:p>
            <a:r>
              <a:rPr lang="en-US" dirty="0" smtClean="0"/>
              <a:t>Demo</a:t>
            </a:r>
            <a:endParaRPr lang="de-DE" dirty="0" smtClean="0"/>
          </a:p>
        </p:txBody>
      </p:sp>
    </p:spTree>
    <p:extLst>
      <p:ext uri="{BB962C8B-B14F-4D97-AF65-F5344CB8AC3E}">
        <p14:creationId xmlns:p14="http://schemas.microsoft.com/office/powerpoint/2010/main" val="219820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related issues and crashes </a:t>
            </a:r>
            <a:endParaRPr lang="de-DE" dirty="0"/>
          </a:p>
        </p:txBody>
      </p:sp>
      <p:sp>
        <p:nvSpPr>
          <p:cNvPr id="3" name="Content Placeholder 2"/>
          <p:cNvSpPr>
            <a:spLocks noGrp="1"/>
          </p:cNvSpPr>
          <p:nvPr>
            <p:ph idx="1"/>
          </p:nvPr>
        </p:nvSpPr>
        <p:spPr/>
        <p:txBody>
          <a:bodyPr/>
          <a:lstStyle/>
          <a:p>
            <a:r>
              <a:rPr lang="en-US" dirty="0" smtClean="0"/>
              <a:t>Meaning of colors in the below list</a:t>
            </a:r>
          </a:p>
          <a:p>
            <a:pPr lvl="1"/>
            <a:r>
              <a:rPr lang="en-US" dirty="0">
                <a:solidFill>
                  <a:srgbClr val="339933"/>
                </a:solidFill>
              </a:rPr>
              <a:t>Green</a:t>
            </a:r>
            <a:r>
              <a:rPr lang="en-US" dirty="0"/>
              <a:t>: possible to investigate with the newly created crash </a:t>
            </a:r>
            <a:r>
              <a:rPr lang="en-US" dirty="0" smtClean="0"/>
              <a:t>investigator.</a:t>
            </a:r>
          </a:p>
          <a:p>
            <a:pPr lvl="1"/>
            <a:r>
              <a:rPr lang="en-US" dirty="0" smtClean="0">
                <a:solidFill>
                  <a:srgbClr val="FFC000"/>
                </a:solidFill>
              </a:rPr>
              <a:t>Yellow</a:t>
            </a:r>
            <a:r>
              <a:rPr lang="en-US" dirty="0" smtClean="0"/>
              <a:t>: theoretically possible to investigate but not implemented.</a:t>
            </a:r>
          </a:p>
          <a:p>
            <a:pPr lvl="1"/>
            <a:r>
              <a:rPr lang="en-US" dirty="0" smtClean="0">
                <a:solidFill>
                  <a:srgbClr val="FF0000"/>
                </a:solidFill>
              </a:rPr>
              <a:t>Red</a:t>
            </a:r>
            <a:r>
              <a:rPr lang="en-US" dirty="0" smtClean="0"/>
              <a:t>: not possible to investigate.</a:t>
            </a:r>
          </a:p>
          <a:p>
            <a:pPr lvl="1"/>
            <a:r>
              <a:rPr lang="en-US" dirty="0" smtClean="0"/>
              <a:t>All cases are possible to investigate by </a:t>
            </a:r>
            <a:r>
              <a:rPr lang="en-US" dirty="0" err="1" smtClean="0"/>
              <a:t>Valgrind</a:t>
            </a:r>
            <a:r>
              <a:rPr lang="en-US" dirty="0" smtClean="0"/>
              <a:t> (even red cases)!</a:t>
            </a:r>
            <a:endParaRPr lang="en-US" dirty="0">
              <a:solidFill>
                <a:srgbClr val="FFCC00"/>
              </a:solidFill>
            </a:endParaRPr>
          </a:p>
          <a:p>
            <a:r>
              <a:rPr lang="en-US" dirty="0" smtClean="0">
                <a:solidFill>
                  <a:srgbClr val="FFCC00"/>
                </a:solidFill>
              </a:rPr>
              <a:t>Memory </a:t>
            </a:r>
            <a:r>
              <a:rPr lang="en-US" dirty="0">
                <a:solidFill>
                  <a:srgbClr val="FFCC00"/>
                </a:solidFill>
              </a:rPr>
              <a:t>leak: this will not lead to a crash but after a long run there will not be available memory for the proper functionality of an </a:t>
            </a:r>
            <a:r>
              <a:rPr lang="en-US" dirty="0" smtClean="0">
                <a:solidFill>
                  <a:srgbClr val="FFCC00"/>
                </a:solidFill>
              </a:rPr>
              <a:t>application.</a:t>
            </a:r>
          </a:p>
          <a:p>
            <a:r>
              <a:rPr lang="en-US" dirty="0" smtClean="0">
                <a:solidFill>
                  <a:srgbClr val="339933"/>
                </a:solidFill>
              </a:rPr>
              <a:t>Double free issue: Most probably this will immediately crash the application.</a:t>
            </a:r>
            <a:r>
              <a:rPr lang="en-US" dirty="0" smtClean="0"/>
              <a:t> </a:t>
            </a:r>
          </a:p>
          <a:p>
            <a:r>
              <a:rPr lang="en-US" dirty="0">
                <a:solidFill>
                  <a:srgbClr val="FF0000"/>
                </a:solidFill>
              </a:rPr>
              <a:t>Memory overrun issue: This is a very hard detectable issue because they crash applications not immediately and not always. They crash applications when the memory behind allocated memory is responsible for sensitive data. Usually, the crash happens not during the bad call with overrun, but later when the mentioned sensitive memory is accessed.</a:t>
            </a:r>
            <a:r>
              <a:rPr lang="en-US" dirty="0"/>
              <a:t> </a:t>
            </a:r>
            <a:endParaRPr lang="de-DE" dirty="0"/>
          </a:p>
        </p:txBody>
      </p:sp>
    </p:spTree>
    <p:extLst>
      <p:ext uri="{BB962C8B-B14F-4D97-AF65-F5344CB8AC3E}">
        <p14:creationId xmlns:p14="http://schemas.microsoft.com/office/powerpoint/2010/main" val="28760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Valgrind</a:t>
            </a:r>
            <a:r>
              <a:rPr lang="en-US" dirty="0" smtClean="0"/>
              <a:t> works (notes will be deleted)</a:t>
            </a:r>
            <a:endParaRPr lang="de-DE" dirty="0"/>
          </a:p>
        </p:txBody>
      </p:sp>
      <p:sp>
        <p:nvSpPr>
          <p:cNvPr id="3" name="Content Placeholder 2"/>
          <p:cNvSpPr>
            <a:spLocks noGrp="1"/>
          </p:cNvSpPr>
          <p:nvPr>
            <p:ph idx="1"/>
          </p:nvPr>
        </p:nvSpPr>
        <p:spPr/>
        <p:txBody>
          <a:bodyPr/>
          <a:lstStyle/>
          <a:p>
            <a:r>
              <a:rPr lang="en-US" dirty="0"/>
              <a:t>So what's the catch? The main one is that programs run significantly more slowly under </a:t>
            </a:r>
            <a:r>
              <a:rPr lang="en-US" dirty="0" err="1"/>
              <a:t>Valgrind</a:t>
            </a:r>
            <a:r>
              <a:rPr lang="en-US" dirty="0"/>
              <a:t>. Depending on which tool you use, the slowdown factor can range from 5--100. </a:t>
            </a:r>
            <a:endParaRPr lang="de-DE" dirty="0"/>
          </a:p>
        </p:txBody>
      </p:sp>
    </p:spTree>
    <p:extLst>
      <p:ext uri="{BB962C8B-B14F-4D97-AF65-F5344CB8AC3E}">
        <p14:creationId xmlns:p14="http://schemas.microsoft.com/office/powerpoint/2010/main" val="316271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Valgrind</a:t>
            </a:r>
            <a:r>
              <a:rPr lang="en-US" dirty="0"/>
              <a:t> works</a:t>
            </a:r>
            <a:endParaRPr lang="de-DE" dirty="0"/>
          </a:p>
        </p:txBody>
      </p:sp>
      <p:sp>
        <p:nvSpPr>
          <p:cNvPr id="3" name="Content Placeholder 2"/>
          <p:cNvSpPr>
            <a:spLocks noGrp="1"/>
          </p:cNvSpPr>
          <p:nvPr>
            <p:ph idx="1"/>
          </p:nvPr>
        </p:nvSpPr>
        <p:spPr>
          <a:xfrm>
            <a:off x="98278" y="790934"/>
            <a:ext cx="8854337" cy="5283801"/>
          </a:xfrm>
        </p:spPr>
        <p:txBody>
          <a:bodyPr/>
          <a:lstStyle/>
          <a:p>
            <a:r>
              <a:rPr lang="en-US" sz="1900" dirty="0"/>
              <a:t>In the previous slide, there was a note that </a:t>
            </a:r>
            <a:r>
              <a:rPr lang="en-US" sz="1900" dirty="0" err="1"/>
              <a:t>Valgrind</a:t>
            </a:r>
            <a:r>
              <a:rPr lang="en-US" sz="1900" dirty="0"/>
              <a:t> works for all mentioned cases. Then the question arises why do we need something else?</a:t>
            </a:r>
            <a:endParaRPr lang="en-US" sz="1900" dirty="0" smtClean="0"/>
          </a:p>
          <a:p>
            <a:pPr lvl="1"/>
            <a:r>
              <a:rPr lang="en-US" sz="1400" dirty="0" smtClean="0"/>
              <a:t>It slows down application 5-100 times.</a:t>
            </a:r>
          </a:p>
          <a:p>
            <a:pPr lvl="1"/>
            <a:r>
              <a:rPr lang="en-US" sz="1400" dirty="0" smtClean="0"/>
              <a:t>Installation is needed and I’m not sure</a:t>
            </a:r>
            <a:br>
              <a:rPr lang="en-US" sz="1400" dirty="0" smtClean="0"/>
            </a:br>
            <a:r>
              <a:rPr lang="en-US" sz="1400" dirty="0" smtClean="0"/>
              <a:t>if we will have permission to install</a:t>
            </a:r>
            <a:br>
              <a:rPr lang="en-US" sz="1400" dirty="0" smtClean="0"/>
            </a:br>
            <a:r>
              <a:rPr lang="en-US" sz="1400" dirty="0" err="1" smtClean="0"/>
              <a:t>Valgrind</a:t>
            </a:r>
            <a:r>
              <a:rPr lang="en-US" sz="1400" dirty="0" smtClean="0"/>
              <a:t> on our server hosts.</a:t>
            </a:r>
          </a:p>
          <a:p>
            <a:pPr lvl="1"/>
            <a:r>
              <a:rPr lang="en-US" sz="1400" dirty="0" smtClean="0"/>
              <a:t>Missing details on some moments in </a:t>
            </a:r>
            <a:br>
              <a:rPr lang="en-US" sz="1400" dirty="0" smtClean="0"/>
            </a:br>
            <a:r>
              <a:rPr lang="en-US" sz="1400" dirty="0" smtClean="0"/>
              <a:t>some cases (details will be presented later).</a:t>
            </a:r>
            <a:r>
              <a:rPr lang="en-US" dirty="0" smtClean="0"/>
              <a:t> </a:t>
            </a:r>
          </a:p>
          <a:p>
            <a:pPr lvl="1"/>
            <a:r>
              <a:rPr lang="en-US" sz="1400" dirty="0"/>
              <a:t>Easy extendibility. </a:t>
            </a:r>
            <a:r>
              <a:rPr lang="en-US" sz="1400" dirty="0" err="1"/>
              <a:t>Valgrind</a:t>
            </a:r>
            <a:r>
              <a:rPr lang="en-US" sz="1400" dirty="0"/>
              <a:t> also mentions the possibility to extend, but I think it is very complicated and one should have very well knowledge of low-level programming (including GNU assembly) for handling </a:t>
            </a:r>
            <a:r>
              <a:rPr lang="en-US" sz="1400" dirty="0" err="1"/>
              <a:t>Valgrind</a:t>
            </a:r>
            <a:r>
              <a:rPr lang="en-US" sz="1400" dirty="0"/>
              <a:t> code. To clone and play with </a:t>
            </a:r>
            <a:r>
              <a:rPr lang="en-US" sz="1400" dirty="0" err="1"/>
              <a:t>Valgrind</a:t>
            </a:r>
            <a:r>
              <a:rPr lang="en-US" sz="1400" dirty="0"/>
              <a:t> code one can use the command: ‘</a:t>
            </a:r>
            <a:r>
              <a:rPr lang="en-US" sz="1400" dirty="0" err="1"/>
              <a:t>git</a:t>
            </a:r>
            <a:r>
              <a:rPr lang="en-US" sz="1400" dirty="0"/>
              <a:t> clone </a:t>
            </a:r>
            <a:r>
              <a:rPr lang="en-US" sz="1400" dirty="0" err="1"/>
              <a:t>git</a:t>
            </a:r>
            <a:r>
              <a:rPr lang="en-US" sz="1400" dirty="0"/>
              <a:t>://sourceware.org/</a:t>
            </a:r>
            <a:r>
              <a:rPr lang="en-US" sz="1400" dirty="0" err="1"/>
              <a:t>git</a:t>
            </a:r>
            <a:r>
              <a:rPr lang="en-US" sz="1400" dirty="0"/>
              <a:t>/</a:t>
            </a:r>
            <a:r>
              <a:rPr lang="en-US" sz="1400" dirty="0" err="1"/>
              <a:t>valgrind.git</a:t>
            </a:r>
            <a:r>
              <a:rPr lang="en-US" sz="1400" dirty="0" smtClean="0"/>
              <a:t>’.</a:t>
            </a:r>
            <a:r>
              <a:rPr lang="en-US" dirty="0" smtClean="0"/>
              <a:t> </a:t>
            </a:r>
          </a:p>
          <a:p>
            <a:r>
              <a:rPr lang="en-US" sz="1900" dirty="0" err="1"/>
              <a:t>Valgrind</a:t>
            </a:r>
            <a:r>
              <a:rPr lang="en-US" sz="1900" dirty="0"/>
              <a:t> starts applications in the virtual environment where all instructions of applications are trapped by </a:t>
            </a:r>
            <a:r>
              <a:rPr lang="en-US" sz="1900" dirty="0" err="1"/>
              <a:t>Valgrind</a:t>
            </a:r>
            <a:r>
              <a:rPr lang="en-US" sz="1900" dirty="0"/>
              <a:t>, then analyzed and only after that the instructions </a:t>
            </a:r>
            <a:r>
              <a:rPr lang="en-US" sz="1900" dirty="0" smtClean="0"/>
              <a:t>executed.</a:t>
            </a:r>
          </a:p>
          <a:p>
            <a:pPr lvl="1"/>
            <a:r>
              <a:rPr lang="en-US" sz="1400" dirty="0" smtClean="0"/>
              <a:t>This is the reason of slowing down the application dramatically</a:t>
            </a:r>
          </a:p>
          <a:p>
            <a:pPr lvl="1"/>
            <a:r>
              <a:rPr lang="en-US" sz="1400" dirty="0" smtClean="0"/>
              <a:t>This allows to investigate memory overflow issues by analyzing read/write instructions and by comparing memory size with read/write size in the instruction.</a:t>
            </a:r>
            <a:br>
              <a:rPr lang="en-US" sz="1400" dirty="0" smtClean="0"/>
            </a:br>
            <a:r>
              <a:rPr lang="en-US" sz="1400" dirty="0"/>
              <a:t/>
            </a:r>
            <a:br>
              <a:rPr lang="en-US" sz="1400" dirty="0"/>
            </a:br>
            <a:r>
              <a:rPr lang="en-US" sz="1400" dirty="0" smtClean="0"/>
              <a:t>So if we have suspension that crash is there because of memory overflow </a:t>
            </a:r>
            <a:r>
              <a:rPr lang="en-US" sz="1400" dirty="0" err="1" smtClean="0"/>
              <a:t>Valgrid</a:t>
            </a:r>
            <a:r>
              <a:rPr lang="en-US" sz="1400" dirty="0" smtClean="0"/>
              <a:t> should be used (or </a:t>
            </a:r>
            <a:r>
              <a:rPr lang="en-US" sz="1400" dirty="0" err="1" smtClean="0"/>
              <a:t>Valgrind</a:t>
            </a:r>
            <a:r>
              <a:rPr lang="en-US" sz="1400" dirty="0" smtClean="0"/>
              <a:t> also should be used alongside with other tools)</a:t>
            </a:r>
            <a:endParaRPr lang="de-DE" sz="1400" dirty="0"/>
          </a:p>
        </p:txBody>
      </p:sp>
      <p:grpSp>
        <p:nvGrpSpPr>
          <p:cNvPr id="5" name="Group 4"/>
          <p:cNvGrpSpPr/>
          <p:nvPr/>
        </p:nvGrpSpPr>
        <p:grpSpPr>
          <a:xfrm>
            <a:off x="4118346" y="1466945"/>
            <a:ext cx="4359350" cy="1341881"/>
            <a:chOff x="4593265" y="1698808"/>
            <a:chExt cx="4359350" cy="134188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5" y="1698808"/>
              <a:ext cx="4359350" cy="134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15670" y="2572658"/>
              <a:ext cx="2516451" cy="276999"/>
            </a:xfrm>
            <a:prstGeom prst="rect">
              <a:avLst/>
            </a:prstGeom>
            <a:noFill/>
            <a:ln>
              <a:solidFill>
                <a:schemeClr val="accent1"/>
              </a:solidFill>
            </a:ln>
          </p:spPr>
          <p:txBody>
            <a:bodyPr wrap="square" rtlCol="0">
              <a:spAutoFit/>
            </a:bodyPr>
            <a:lstStyle/>
            <a:p>
              <a:r>
                <a:rPr lang="de-DE" sz="1200" dirty="0">
                  <a:hlinkClick r:id="rId3"/>
                </a:rPr>
                <a:t>https://</a:t>
              </a:r>
              <a:r>
                <a:rPr lang="de-DE" sz="1200" dirty="0" smtClean="0">
                  <a:hlinkClick r:id="rId3"/>
                </a:rPr>
                <a:t>valgrind.org/info/about.html</a:t>
              </a:r>
              <a:r>
                <a:rPr lang="de-DE" sz="1200" dirty="0" smtClean="0"/>
                <a:t> </a:t>
              </a:r>
              <a:endParaRPr lang="de-DE" sz="1200" dirty="0"/>
            </a:p>
          </p:txBody>
        </p:sp>
      </p:grpSp>
    </p:spTree>
    <p:extLst>
      <p:ext uri="{BB962C8B-B14F-4D97-AF65-F5344CB8AC3E}">
        <p14:creationId xmlns:p14="http://schemas.microsoft.com/office/powerpoint/2010/main" val="3242676761"/>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273</Words>
  <Application>Microsoft Office PowerPoint</Application>
  <PresentationFormat>On-screen Show (4:3)</PresentationFormat>
  <Paragraphs>37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PPT-Vorlage_en</vt:lpstr>
      <vt:lpstr>Crash Investigations</vt:lpstr>
      <vt:lpstr>Overview</vt:lpstr>
      <vt:lpstr>Memory related issues and crashes </vt:lpstr>
      <vt:lpstr>How Valgrind works (notes will be deleted)</vt:lpstr>
      <vt:lpstr>How Valgrind works</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851</cp:revision>
  <cp:lastPrinted>2021-11-17T13:11:04Z</cp:lastPrinted>
  <dcterms:created xsi:type="dcterms:W3CDTF">2013-05-02T12:08:33Z</dcterms:created>
  <dcterms:modified xsi:type="dcterms:W3CDTF">2021-11-24T10:55:11Z</dcterms:modified>
</cp:coreProperties>
</file>