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3" r:id="rId2"/>
    <p:sldId id="335" r:id="rId3"/>
    <p:sldId id="343" r:id="rId4"/>
    <p:sldId id="344" r:id="rId5"/>
    <p:sldId id="345" r:id="rId6"/>
    <p:sldId id="346" r:id="rId7"/>
    <p:sldId id="347" r:id="rId8"/>
    <p:sldId id="349" r:id="rId9"/>
    <p:sldId id="348" r:id="rId10"/>
  </p:sldIdLst>
  <p:sldSz cx="9144000" cy="6858000" type="screen4x3"/>
  <p:notesSz cx="7104063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FFCC00"/>
    <a:srgbClr val="9C9E9F"/>
    <a:srgbClr val="FFFFFF"/>
    <a:srgbClr val="DDDDDD"/>
    <a:srgbClr val="00A5EB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26" autoAdjust="0"/>
    <p:restoredTop sz="94822" autoAdjust="0"/>
  </p:normalViewPr>
  <p:slideViewPr>
    <p:cSldViewPr snapToGrid="0">
      <p:cViewPr varScale="1">
        <p:scale>
          <a:sx n="134" d="100"/>
          <a:sy n="134" d="100"/>
        </p:scale>
        <p:origin x="-1686" y="-78"/>
      </p:cViewPr>
      <p:guideLst>
        <p:guide orient="horz" pos="3816"/>
        <p:guide orient="horz" pos="167"/>
        <p:guide orient="horz" pos="616"/>
        <p:guide orient="horz" pos="2672"/>
        <p:guide orient="horz" pos="1165"/>
        <p:guide pos="5551"/>
        <p:guide pos="1551"/>
        <p:guide pos="4178"/>
        <p:guide pos="2927"/>
        <p:guide pos="2809"/>
        <p:guide pos="178"/>
        <p:guide pos="4299"/>
        <p:guide pos="1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130" y="-9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9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27" tIns="49114" rIns="98227" bIns="491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24" y="1"/>
            <a:ext cx="30789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27" tIns="49114" rIns="98227" bIns="491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27" tIns="49114" rIns="98227" bIns="49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44"/>
            <a:ext cx="30789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27" tIns="49114" rIns="98227" bIns="491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24" y="9721244"/>
            <a:ext cx="307898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27" tIns="49114" rIns="98227" bIns="491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736858A-39C2-4BA9-B2EA-2EBB3C5D7C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3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0" y="0"/>
            <a:ext cx="9144000" cy="1254125"/>
          </a:xfrm>
          <a:prstGeom prst="rect">
            <a:avLst/>
          </a:prstGeom>
          <a:solidFill>
            <a:srgbClr val="00A6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100" y="1363663"/>
            <a:ext cx="8520113" cy="485775"/>
          </a:xfrm>
        </p:spPr>
        <p:txBody>
          <a:bodyPr/>
          <a:lstStyle>
            <a:lvl1pPr marL="0" indent="0">
              <a:buFont typeface="Arial Black" pitchFamily="34" charset="0"/>
              <a:buNone/>
              <a:defRPr b="1">
                <a:solidFill>
                  <a:srgbClr val="F28E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82575" y="0"/>
            <a:ext cx="8520113" cy="1266825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pic>
        <p:nvPicPr>
          <p:cNvPr id="402441" name="Picture 9" descr="DESY-Logo-cyan-RGB_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4" t="-4523" r="-13409"/>
          <a:stretch>
            <a:fillRect/>
          </a:stretch>
        </p:blipFill>
        <p:spPr bwMode="auto">
          <a:xfrm>
            <a:off x="7794625" y="5684838"/>
            <a:ext cx="1149350" cy="10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48" name="Text Box 16"/>
          <p:cNvSpPr txBox="1">
            <a:spLocks noChangeArrowheads="1"/>
          </p:cNvSpPr>
          <p:nvPr userDrawn="1"/>
        </p:nvSpPr>
        <p:spPr bwMode="auto">
          <a:xfrm>
            <a:off x="2003425" y="2481263"/>
            <a:ext cx="2855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pic>
        <p:nvPicPr>
          <p:cNvPr id="402453" name="Picture 21" descr="HG_LOGO_70_ENG_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5949950"/>
            <a:ext cx="14732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40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0200" y="103188"/>
            <a:ext cx="2132013" cy="5667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2575" y="103188"/>
            <a:ext cx="6245225" cy="5667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79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34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2575" y="977900"/>
            <a:ext cx="4183063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8038" y="977900"/>
            <a:ext cx="418465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59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7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59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0" y="0"/>
            <a:ext cx="9144000" cy="744538"/>
          </a:xfrm>
          <a:prstGeom prst="rect">
            <a:avLst/>
          </a:prstGeom>
          <a:solidFill>
            <a:srgbClr val="00A6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977900"/>
            <a:ext cx="8520113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103188"/>
            <a:ext cx="852011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282575" y="6280150"/>
            <a:ext cx="75930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 anchor="ctr"/>
          <a:lstStyle/>
          <a:p>
            <a:pPr algn="r" eaLnBrk="1" hangingPunct="1"/>
            <a:r>
              <a:rPr lang="en-GB" sz="900" b="1" dirty="0" smtClean="0">
                <a:solidFill>
                  <a:schemeClr val="bg2"/>
                </a:solidFill>
              </a:rPr>
              <a:t>Davit</a:t>
            </a:r>
            <a:r>
              <a:rPr lang="en-GB" sz="900" b="1" baseline="0" dirty="0" smtClean="0">
                <a:solidFill>
                  <a:schemeClr val="bg2"/>
                </a:solidFill>
              </a:rPr>
              <a:t> Kalantaryan</a:t>
            </a:r>
            <a:r>
              <a:rPr lang="en-GB" sz="900" b="1" dirty="0" smtClean="0">
                <a:solidFill>
                  <a:schemeClr val="bg2"/>
                </a:solidFill>
              </a:rPr>
              <a:t> </a:t>
            </a:r>
            <a:r>
              <a:rPr lang="en-GB" sz="900" dirty="0" smtClean="0">
                <a:solidFill>
                  <a:schemeClr val="bg2"/>
                </a:solidFill>
              </a:rPr>
              <a:t> </a:t>
            </a:r>
            <a:r>
              <a:rPr lang="en-GB" sz="900" dirty="0">
                <a:solidFill>
                  <a:schemeClr val="bg2"/>
                </a:solidFill>
              </a:rPr>
              <a:t>|  </a:t>
            </a:r>
            <a:r>
              <a:rPr lang="en-GB" sz="900" dirty="0" smtClean="0">
                <a:solidFill>
                  <a:schemeClr val="bg2"/>
                </a:solidFill>
              </a:rPr>
              <a:t>DV </a:t>
            </a:r>
            <a:r>
              <a:rPr lang="en-GB" sz="900" dirty="0" err="1" smtClean="0">
                <a:solidFill>
                  <a:schemeClr val="bg2"/>
                </a:solidFill>
              </a:rPr>
              <a:t>Klausur</a:t>
            </a:r>
            <a:r>
              <a:rPr lang="en-GB" sz="900" dirty="0" smtClean="0">
                <a:solidFill>
                  <a:schemeClr val="bg2"/>
                </a:solidFill>
              </a:rPr>
              <a:t> day  </a:t>
            </a:r>
            <a:r>
              <a:rPr lang="en-GB" sz="900" dirty="0">
                <a:solidFill>
                  <a:schemeClr val="bg2"/>
                </a:solidFill>
              </a:rPr>
              <a:t>|  </a:t>
            </a:r>
            <a:r>
              <a:rPr lang="en-GB" sz="900" dirty="0" smtClean="0">
                <a:solidFill>
                  <a:schemeClr val="bg2"/>
                </a:solidFill>
              </a:rPr>
              <a:t>1-2 Dec 2021  </a:t>
            </a:r>
            <a:r>
              <a:rPr lang="en-GB" sz="900" dirty="0">
                <a:solidFill>
                  <a:schemeClr val="bg2"/>
                </a:solidFill>
              </a:rPr>
              <a:t>|  </a:t>
            </a:r>
            <a:r>
              <a:rPr lang="en-GB" sz="900" b="1" dirty="0">
                <a:solidFill>
                  <a:schemeClr val="bg2"/>
                </a:solidFill>
              </a:rPr>
              <a:t>Page </a:t>
            </a:r>
            <a:fld id="{ABA098E9-E6EE-44BF-9612-6777A6DF1330}" type="slidenum">
              <a:rPr lang="en-GB" sz="900" b="1">
                <a:solidFill>
                  <a:schemeClr val="bg2"/>
                </a:solidFill>
              </a:rPr>
              <a:pPr algn="r" eaLnBrk="1" hangingPunct="1"/>
              <a:t>‹#›</a:t>
            </a:fld>
            <a:endParaRPr lang="en-GB" sz="900" b="1" dirty="0">
              <a:solidFill>
                <a:schemeClr val="bg2"/>
              </a:solidFill>
            </a:endParaRPr>
          </a:p>
        </p:txBody>
      </p:sp>
      <p:pic>
        <p:nvPicPr>
          <p:cNvPr id="401418" name="Picture 10" descr="DESY-Logo-cyan-RGB_g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24" t="-7854" r="-18587" b="-12566"/>
          <a:stretch>
            <a:fillRect/>
          </a:stretch>
        </p:blipFill>
        <p:spPr bwMode="auto">
          <a:xfrm>
            <a:off x="8035925" y="6099175"/>
            <a:ext cx="776288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ct val="50000"/>
        </a:spcAft>
        <a:buClr>
          <a:srgbClr val="F28E00"/>
        </a:buClr>
        <a:buFont typeface="Arial Black" pitchFamily="34" charset="0"/>
        <a:buChar char="&gt;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84150" algn="l" rtl="0" eaLnBrk="1" fontAlgn="base" hangingPunct="1">
        <a:spcBef>
          <a:spcPct val="0"/>
        </a:spcBef>
        <a:spcAft>
          <a:spcPct val="5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236663" indent="-228600" algn="l" rtl="0" eaLnBrk="1" fontAlgn="base" hangingPunct="1">
        <a:spcBef>
          <a:spcPct val="0"/>
        </a:spcBef>
        <a:spcAft>
          <a:spcPct val="0"/>
        </a:spcAft>
        <a:buClr>
          <a:srgbClr val="FF9900"/>
        </a:buClr>
        <a:buFont typeface="Arial Black" pitchFamily="34" charset="0"/>
        <a:defRPr sz="1200">
          <a:solidFill>
            <a:schemeClr val="tx1"/>
          </a:solidFill>
          <a:latin typeface="+mn-lt"/>
        </a:defRPr>
      </a:lvl3pPr>
      <a:lvl4pPr marL="1644650" indent="-2286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Documentation/PCI/pcieaer-howto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www.tews.com/Products/ArticleGroup/TAMC/TAMC200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psi.ch/en/drs/evaluation-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73" name="Rectangle 29"/>
          <p:cNvSpPr>
            <a:spLocks noGrp="1" noChangeArrowheads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en-US" sz="3800" dirty="0" smtClean="0"/>
              <a:t>Crash Investigations</a:t>
            </a:r>
            <a:endParaRPr lang="de-DE" sz="3800" dirty="0"/>
          </a:p>
        </p:txBody>
      </p:sp>
      <p:sp>
        <p:nvSpPr>
          <p:cNvPr id="185374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282575" y="1363663"/>
            <a:ext cx="8529638" cy="812467"/>
          </a:xfrm>
        </p:spPr>
        <p:txBody>
          <a:bodyPr/>
          <a:lstStyle/>
          <a:p>
            <a:r>
              <a:rPr lang="en-US" dirty="0" smtClean="0"/>
              <a:t>Investigating memory corruption issues</a:t>
            </a:r>
            <a:endParaRPr lang="de-DE" dirty="0"/>
          </a:p>
        </p:txBody>
      </p:sp>
      <p:sp>
        <p:nvSpPr>
          <p:cNvPr id="185379" name="Text Box 35"/>
          <p:cNvSpPr txBox="1">
            <a:spLocks noChangeArrowheads="1"/>
          </p:cNvSpPr>
          <p:nvPr/>
        </p:nvSpPr>
        <p:spPr bwMode="auto">
          <a:xfrm>
            <a:off x="4646613" y="4356100"/>
            <a:ext cx="416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00A5EB"/>
                </a:solidFill>
              </a:rPr>
              <a:t>Davit Kalantaryan</a:t>
            </a:r>
            <a:endParaRPr lang="de-DE" dirty="0">
              <a:solidFill>
                <a:srgbClr val="00A5EB"/>
              </a:solidFill>
            </a:endParaRPr>
          </a:p>
          <a:p>
            <a:r>
              <a:rPr lang="de-DE" dirty="0" smtClean="0"/>
              <a:t>DV-ERS</a:t>
            </a:r>
            <a:endParaRPr lang="de-DE" dirty="0"/>
          </a:p>
          <a:p>
            <a:r>
              <a:rPr lang="en-US" dirty="0" err="1" smtClean="0"/>
              <a:t>Zeuthen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related crashes</a:t>
            </a:r>
            <a:endParaRPr lang="de-DE" dirty="0" smtClean="0"/>
          </a:p>
          <a:p>
            <a:r>
              <a:rPr lang="de-DE" dirty="0" err="1" smtClean="0"/>
              <a:t>Mehods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investigations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1"/>
            <a:r>
              <a:rPr lang="en-US" dirty="0" err="1" smtClean="0"/>
              <a:t>valngrid</a:t>
            </a:r>
            <a:r>
              <a:rPr lang="en-US" dirty="0"/>
              <a:t> (https://valgrind.org/):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/>
              <a:t>X86/Linux</a:t>
            </a:r>
            <a:r>
              <a:rPr lang="de-DE" dirty="0"/>
              <a:t>, AMD64/Linux, ARM/Linux, ARM64/Linux, PPC32/Linux, PPC64/Linux, PPC64LE/Linux, S390X/Linux, MIPS32/Linux, MIPS64/Linux, X86/Solaris, AMD64/Solaris, ARM/Android (2.3.x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), ARM64/Android, X86/Android (4.0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), MIPS32/Android, X86/FreeBSD, AMD64/FreeBSD, X86/Darwin </a:t>
            </a:r>
            <a:r>
              <a:rPr lang="de-DE" dirty="0" err="1"/>
              <a:t>and</a:t>
            </a:r>
            <a:r>
              <a:rPr lang="de-DE" dirty="0"/>
              <a:t> AMD64/Darwin (Mac OS X 10.12</a:t>
            </a:r>
            <a:r>
              <a:rPr lang="de-DE" dirty="0" smtClean="0"/>
              <a:t>).</a:t>
            </a:r>
          </a:p>
          <a:p>
            <a:pPr lvl="1"/>
            <a:r>
              <a:rPr lang="de-DE" dirty="0" err="1" smtClean="0"/>
              <a:t>deleaker</a:t>
            </a:r>
            <a:r>
              <a:rPr lang="de-DE" dirty="0" smtClean="0"/>
              <a:t> </a:t>
            </a:r>
            <a:r>
              <a:rPr lang="de-DE" dirty="0"/>
              <a:t>(https://www.deleaker.com</a:t>
            </a:r>
            <a:r>
              <a:rPr lang="de-DE" dirty="0" smtClean="0"/>
              <a:t>/):</a:t>
            </a:r>
            <a:br>
              <a:rPr lang="de-DE" dirty="0" smtClean="0"/>
            </a:br>
            <a:r>
              <a:rPr lang="de-DE" dirty="0" smtClean="0"/>
              <a:t>Windows</a:t>
            </a:r>
            <a:endParaRPr lang="de-DE" dirty="0" smtClean="0"/>
          </a:p>
          <a:p>
            <a:r>
              <a:rPr lang="en-US" dirty="0" smtClean="0"/>
              <a:t>Crash investigator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982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PITZ DAQ (Data </a:t>
            </a:r>
            <a:r>
              <a:rPr lang="en-US" dirty="0" err="1" smtClean="0"/>
              <a:t>AcQuisition</a:t>
            </a:r>
            <a:r>
              <a:rPr lang="en-US" dirty="0" smtClean="0"/>
              <a:t>). Recent activities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91" y="822250"/>
            <a:ext cx="8874642" cy="52241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Added a new type of data collector. These collectors get data using the new DOOCS ZMQ publishing/subscribing.</a:t>
            </a:r>
            <a:endParaRPr lang="en-US" dirty="0" smtClean="0"/>
          </a:p>
          <a:p>
            <a:r>
              <a:rPr lang="en-US" dirty="0"/>
              <a:t>Added possibility to collect secondary data alongside with main data. For example, if a spectrum is collected, then one can collect poly para alongside this spectrum, which later on will allow making physical value from raw measurement data.</a:t>
            </a:r>
            <a:endParaRPr lang="en-US" dirty="0" smtClean="0"/>
          </a:p>
          <a:p>
            <a:r>
              <a:rPr lang="en-US" dirty="0" smtClean="0"/>
              <a:t>Collectors were made more </a:t>
            </a:r>
            <a:r>
              <a:rPr lang="en-US" dirty="0"/>
              <a:t>flexible</a:t>
            </a:r>
            <a:endParaRPr lang="en-US" dirty="0" smtClean="0"/>
          </a:p>
          <a:p>
            <a:pPr lvl="1"/>
            <a:r>
              <a:rPr lang="en-US" dirty="0" smtClean="0"/>
              <a:t>Add/remove entry on fly</a:t>
            </a:r>
          </a:p>
          <a:p>
            <a:pPr lvl="1"/>
            <a:r>
              <a:rPr lang="en-US" dirty="0" smtClean="0"/>
              <a:t>Mask/unmask entry from the collection (with or without timeout) (can be done even runtime)</a:t>
            </a:r>
          </a:p>
          <a:p>
            <a:pPr lvl="1"/>
            <a:r>
              <a:rPr lang="en-US" dirty="0" smtClean="0"/>
              <a:t>Mask/unmask entry errors (for example when server publishing data is switched off by purpose)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6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PITZ DAQ (Data </a:t>
            </a:r>
            <a:r>
              <a:rPr lang="en-US" dirty="0" err="1"/>
              <a:t>AcQuisition</a:t>
            </a:r>
            <a:r>
              <a:rPr lang="en-US" dirty="0"/>
              <a:t>). </a:t>
            </a:r>
            <a:r>
              <a:rPr lang="en-US" dirty="0" smtClean="0"/>
              <a:t>Plans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DAQ system developed by MCS for accelerators at HH DESY.</a:t>
            </a:r>
            <a:br>
              <a:rPr lang="en-US" dirty="0" smtClean="0"/>
            </a:br>
            <a:r>
              <a:rPr lang="en-US" dirty="0" smtClean="0"/>
              <a:t>This is necessary because</a:t>
            </a:r>
          </a:p>
          <a:p>
            <a:pPr lvl="1"/>
            <a:r>
              <a:rPr lang="en-US" dirty="0" smtClean="0"/>
              <a:t>PITZ needs software from HH, that depends on their DAQ</a:t>
            </a:r>
          </a:p>
          <a:p>
            <a:pPr lvl="1"/>
            <a:r>
              <a:rPr lang="en-US" dirty="0" smtClean="0"/>
              <a:t>We will reduce maintenance effort/time (hopefully)</a:t>
            </a:r>
          </a:p>
          <a:p>
            <a:r>
              <a:rPr lang="en-US" dirty="0" smtClean="0"/>
              <a:t>For PITZ specific requirements we will do one of following</a:t>
            </a:r>
          </a:p>
          <a:p>
            <a:pPr lvl="1"/>
            <a:r>
              <a:rPr lang="en-US" dirty="0"/>
              <a:t>Keep minimum home-prepared systems and/or</a:t>
            </a:r>
            <a:endParaRPr lang="en-US" dirty="0" smtClean="0"/>
          </a:p>
          <a:p>
            <a:pPr lvl="1"/>
            <a:r>
              <a:rPr lang="en-US" dirty="0"/>
              <a:t>Make changes to the current DAQ system prepared by them to meet PITZ requirements. We can contribute during the development/implementation of these </a:t>
            </a:r>
            <a:r>
              <a:rPr lang="en-US" dirty="0" smtClean="0"/>
              <a:t>changes (discussion on this and integration at all will be continued with HH)</a:t>
            </a:r>
          </a:p>
          <a:p>
            <a:r>
              <a:rPr lang="en-US" dirty="0" smtClean="0"/>
              <a:t>Get rid of remnant AFS dependency of DAQ.</a:t>
            </a:r>
          </a:p>
          <a:p>
            <a:r>
              <a:rPr lang="en-US" dirty="0" smtClean="0"/>
              <a:t>Fix indexes and convert them to new indexes.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5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Universal </a:t>
            </a:r>
            <a:r>
              <a:rPr lang="de-DE" dirty="0" err="1" smtClean="0"/>
              <a:t>driver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mTCA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driver exports APIs, which are used by different </a:t>
            </a:r>
            <a:r>
              <a:rPr lang="en-US" dirty="0" err="1"/>
              <a:t>mTCA</a:t>
            </a:r>
            <a:r>
              <a:rPr lang="en-US" dirty="0"/>
              <a:t> device </a:t>
            </a:r>
            <a:r>
              <a:rPr lang="en-US" dirty="0" smtClean="0"/>
              <a:t>drivers. Development is ongoing together with MCS4 colleagues from HH</a:t>
            </a:r>
            <a:endParaRPr lang="de-DE" dirty="0"/>
          </a:p>
        </p:txBody>
      </p:sp>
      <p:grpSp>
        <p:nvGrpSpPr>
          <p:cNvPr id="22" name="Group 21"/>
          <p:cNvGrpSpPr/>
          <p:nvPr/>
        </p:nvGrpSpPr>
        <p:grpSpPr>
          <a:xfrm>
            <a:off x="949842" y="2721934"/>
            <a:ext cx="4720856" cy="2629787"/>
            <a:chOff x="949842" y="2721934"/>
            <a:chExt cx="4720856" cy="2629787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949842" y="2721934"/>
              <a:ext cx="4720856" cy="167285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82995" y="3625702"/>
              <a:ext cx="1864242" cy="59188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1"/>
                  </a:solidFill>
                </a:rPr>
                <a:t>Universal driver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Provides API</a:t>
              </a:r>
              <a:endPara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427227" y="3625702"/>
              <a:ext cx="1864242" cy="59188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Specific driver</a:t>
              </a:r>
              <a:endPara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15116" y="4720856"/>
              <a:ext cx="2388781" cy="6308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Device</a:t>
              </a:r>
            </a:p>
          </p:txBody>
        </p:sp>
        <p:sp>
          <p:nvSpPr>
            <p:cNvPr id="8" name="Left-Right Arrow 7"/>
            <p:cNvSpPr/>
            <p:nvPr/>
          </p:nvSpPr>
          <p:spPr bwMode="auto">
            <a:xfrm>
              <a:off x="3147237" y="3899491"/>
              <a:ext cx="279990" cy="150628"/>
            </a:xfrm>
            <a:prstGeom prst="left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Up-Down Arrow 9"/>
            <p:cNvSpPr/>
            <p:nvPr/>
          </p:nvSpPr>
          <p:spPr bwMode="auto">
            <a:xfrm>
              <a:off x="4040372" y="4167963"/>
              <a:ext cx="198475" cy="567070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6984" y="3301325"/>
              <a:ext cx="1380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Kernel space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2925" y="2779486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User space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949842" y="3301325"/>
              <a:ext cx="472085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/>
            <p:cNvSpPr/>
            <p:nvPr/>
          </p:nvSpPr>
          <p:spPr bwMode="auto">
            <a:xfrm>
              <a:off x="3837490" y="2779486"/>
              <a:ext cx="1578026" cy="422603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DOOCS server</a:t>
              </a:r>
              <a:endPara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Up-Down Arrow 19"/>
            <p:cNvSpPr/>
            <p:nvPr/>
          </p:nvSpPr>
          <p:spPr bwMode="auto">
            <a:xfrm>
              <a:off x="4527265" y="3175000"/>
              <a:ext cx="198475" cy="444035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41580" y="1842823"/>
            <a:ext cx="32890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Migration to </a:t>
            </a:r>
            <a:r>
              <a:rPr lang="en-US" sz="1500" dirty="0"/>
              <a:t>U</a:t>
            </a:r>
            <a:r>
              <a:rPr lang="en-US" sz="1500" dirty="0" smtClean="0"/>
              <a:t>buntu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Making our device-specific drivers compatible with this scheme (for Ubuntu 16 and earlier we had one more layer in between) </a:t>
            </a: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5741581" y="3397017"/>
            <a:ext cx="3289003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Plans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Improving error handling by using </a:t>
            </a:r>
            <a:r>
              <a:rPr lang="en-US" sz="1500" dirty="0" err="1" smtClean="0"/>
              <a:t>PCIe</a:t>
            </a:r>
            <a:r>
              <a:rPr lang="en-US" sz="1500" dirty="0"/>
              <a:t> AER (</a:t>
            </a:r>
            <a:r>
              <a:rPr lang="en-US" sz="1100" dirty="0">
                <a:hlinkClick r:id="rId2"/>
              </a:rPr>
              <a:t>https://www.kernel.org/doc/Documentation/PCI/pcieaer-howto.txt</a:t>
            </a:r>
            <a:r>
              <a:rPr lang="en-US" sz="1500" dirty="0" smtClean="0"/>
              <a:t>) driver.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Make it possible to handle a simple device with this driver.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To have the possibility to handle interrupt of simple devices from the universal driver (when point 2 is done).</a:t>
            </a: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3472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specific driver development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for TAMC200 (</a:t>
            </a:r>
            <a:r>
              <a:rPr lang="en-US" dirty="0" err="1" smtClean="0"/>
              <a:t>Tews</a:t>
            </a:r>
            <a:r>
              <a:rPr lang="en-US" dirty="0" smtClean="0"/>
              <a:t> </a:t>
            </a:r>
            <a:r>
              <a:rPr lang="en-US" dirty="0"/>
              <a:t>AMC)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www.tews.com/Products/ArticleGroup/TAMC/TAMC200.html</a:t>
            </a:r>
            <a:r>
              <a:rPr lang="en-US" dirty="0" smtClean="0"/>
              <a:t>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/>
              <a:t>Migrated to Ubuntu 20. DKMS </a:t>
            </a:r>
            <a:r>
              <a:rPr lang="en-US" dirty="0" err="1"/>
              <a:t>Debian</a:t>
            </a:r>
            <a:r>
              <a:rPr lang="en-US" dirty="0"/>
              <a:t> package is hosted by </a:t>
            </a:r>
            <a:r>
              <a:rPr lang="en-US" dirty="0" err="1"/>
              <a:t>Debian</a:t>
            </a:r>
            <a:r>
              <a:rPr lang="en-US" dirty="0"/>
              <a:t> repository supported by MCS4.</a:t>
            </a:r>
            <a:endParaRPr lang="de-DE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plans to investigate and optimize drivers for ADC measurement devices. There is a test driver developed and tested at </a:t>
            </a:r>
            <a:r>
              <a:rPr lang="en-US" dirty="0" err="1"/>
              <a:t>Zeuthen</a:t>
            </a:r>
            <a:r>
              <a:rPr lang="en-US" dirty="0"/>
              <a:t> as well there is a driver developed by MCS colleagues. The goal is to use statistics on both drivers and make one with better performance and memory usage. 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171710" y="1991833"/>
            <a:ext cx="3427026" cy="2273494"/>
            <a:chOff x="641701" y="4061638"/>
            <a:chExt cx="3427026" cy="22734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01" y="4061638"/>
              <a:ext cx="3345730" cy="20556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20727" y="6088911"/>
              <a:ext cx="3048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TAMC200 3 Slot </a:t>
              </a:r>
              <a:r>
                <a:rPr lang="de-DE" sz="1000" b="1" dirty="0" err="1"/>
                <a:t>IndustryPack</a:t>
              </a:r>
              <a:r>
                <a:rPr lang="de-DE" sz="1000" b="1" dirty="0"/>
                <a:t> Carrier </a:t>
              </a:r>
              <a:r>
                <a:rPr lang="de-DE" sz="1000" b="1" dirty="0" err="1"/>
                <a:t>for</a:t>
              </a:r>
              <a:r>
                <a:rPr lang="de-DE" sz="1000" b="1" dirty="0"/>
                <a:t> AMC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8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DOOCS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38" y="836133"/>
            <a:ext cx="8818895" cy="5224425"/>
          </a:xfrm>
        </p:spPr>
        <p:txBody>
          <a:bodyPr/>
          <a:lstStyle/>
          <a:p>
            <a:r>
              <a:rPr lang="en-US" sz="1900" dirty="0" smtClean="0"/>
              <a:t>Supporting XDR RPC windows version.</a:t>
            </a:r>
          </a:p>
          <a:p>
            <a:r>
              <a:rPr lang="en-US" sz="1900" dirty="0" smtClean="0"/>
              <a:t>Contribution to port DOOCS client library to Windows.</a:t>
            </a:r>
          </a:p>
          <a:p>
            <a:r>
              <a:rPr lang="en-US" sz="1900" dirty="0" smtClean="0"/>
              <a:t>DOOCS server library </a:t>
            </a:r>
            <a:r>
              <a:rPr lang="en-US" sz="1900" dirty="0"/>
              <a:t>preparation and support </a:t>
            </a:r>
            <a:r>
              <a:rPr lang="en-US" sz="1900" dirty="0" smtClean="0"/>
              <a:t>for Windows.</a:t>
            </a:r>
            <a:br>
              <a:rPr lang="en-US" sz="1900" dirty="0" smtClean="0"/>
            </a:br>
            <a:r>
              <a:rPr lang="en-US" sz="1900" dirty="0"/>
              <a:t>For server library repository was forked and code modified to make it possible to compile it for Windows.</a:t>
            </a: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2300" b="1" dirty="0" smtClean="0"/>
              <a:t>Plans</a:t>
            </a:r>
            <a:endParaRPr lang="en-US" sz="2300" b="1" dirty="0"/>
          </a:p>
          <a:p>
            <a:r>
              <a:rPr lang="en-US" sz="1900" dirty="0" smtClean="0"/>
              <a:t>Finalize DOOCS client part modification for making it available for Windows compilation using Microsoft compiler and finally bring it to official support by DOOCS </a:t>
            </a:r>
            <a:r>
              <a:rPr lang="en-US" sz="1900" dirty="0" err="1" smtClean="0"/>
              <a:t>devs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DOOCS client utilities (currently they are compiled from forked codes).</a:t>
            </a:r>
          </a:p>
          <a:p>
            <a:r>
              <a:rPr lang="en-US" sz="1900" dirty="0"/>
              <a:t>DOOCS server library (make original code compatible with Windows).</a:t>
            </a:r>
            <a:endParaRPr lang="en-US" sz="1900" dirty="0" smtClean="0"/>
          </a:p>
          <a:p>
            <a:r>
              <a:rPr lang="en-US" sz="1900" dirty="0" smtClean="0"/>
              <a:t>DOOCS standard servers (watchdog for example (we are using a fork of Windows DOOCS watchdog)).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30031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Emwiz</a:t>
            </a:r>
            <a:r>
              <a:rPr lang="en-US" dirty="0" smtClean="0"/>
              <a:t> migration from SL6 to SL7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Prepared </a:t>
            </a:r>
            <a:r>
              <a:rPr lang="en-US" dirty="0" err="1" smtClean="0"/>
              <a:t>qtRoot</a:t>
            </a:r>
            <a:r>
              <a:rPr lang="en-US" dirty="0" smtClean="0"/>
              <a:t> for SL7 </a:t>
            </a:r>
            <a:r>
              <a:rPr lang="en-US" smtClean="0"/>
              <a:t>currently needed </a:t>
            </a:r>
            <a:r>
              <a:rPr lang="en-US" dirty="0" smtClean="0"/>
              <a:t>for plotting</a:t>
            </a:r>
          </a:p>
          <a:p>
            <a:r>
              <a:rPr lang="en-US" dirty="0" smtClean="0"/>
              <a:t>Fixed some bugs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1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from VME crates to newer technologies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part in the migration of several devices from VME to </a:t>
            </a:r>
            <a:r>
              <a:rPr lang="en-US" dirty="0" err="1" smtClean="0"/>
              <a:t>mTCA</a:t>
            </a:r>
            <a:r>
              <a:rPr lang="en-US" dirty="0" smtClean="0"/>
              <a:t>.</a:t>
            </a:r>
          </a:p>
          <a:p>
            <a:r>
              <a:rPr lang="en-US" dirty="0"/>
              <a:t>Migration of control of </a:t>
            </a:r>
            <a:r>
              <a:rPr lang="en-US" dirty="0" err="1"/>
              <a:t>Micos</a:t>
            </a:r>
            <a:r>
              <a:rPr lang="en-US" dirty="0"/>
              <a:t> motor controllers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VME crates to raspberry pi based newer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controller </a:t>
            </a:r>
            <a:r>
              <a:rPr lang="en-US" dirty="0"/>
              <a:t>box is ongoing.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Plans</a:t>
            </a:r>
          </a:p>
          <a:p>
            <a:r>
              <a:rPr lang="en-US" dirty="0" smtClean="0"/>
              <a:t>DRS4 Evaluation </a:t>
            </a:r>
            <a:r>
              <a:rPr lang="en-US" dirty="0"/>
              <a:t>board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2"/>
              </a:rPr>
              <a:t>https://www.psi.ch/en/drs/evaluation-board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integration to PITZ control</a:t>
            </a:r>
            <a:r>
              <a:rPr lang="en-US" dirty="0"/>
              <a:t> </a:t>
            </a:r>
            <a:r>
              <a:rPr lang="en-US" dirty="0" smtClean="0"/>
              <a:t>system </a:t>
            </a:r>
            <a:endParaRPr lang="en-US" dirty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0091" y="2388616"/>
            <a:ext cx="4244163" cy="238734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4" y="4097078"/>
            <a:ext cx="1830496" cy="248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3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Vorlage_en">
  <a:themeElements>
    <a:clrScheme name="2_DESY_Vortrag_3-1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A5EB"/>
      </a:accent1>
      <a:accent2>
        <a:srgbClr val="F28E00"/>
      </a:accent2>
      <a:accent3>
        <a:srgbClr val="FFFFFF"/>
      </a:accent3>
      <a:accent4>
        <a:srgbClr val="000000"/>
      </a:accent4>
      <a:accent5>
        <a:srgbClr val="AACFF3"/>
      </a:accent5>
      <a:accent6>
        <a:srgbClr val="DB8000"/>
      </a:accent6>
      <a:hlink>
        <a:srgbClr val="00A5EB"/>
      </a:hlink>
      <a:folHlink>
        <a:srgbClr val="808080"/>
      </a:folHlink>
    </a:clrScheme>
    <a:fontScheme name="2_DESY_Vortrag_3-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SY_Vortrag_3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Y_Vortrag_3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Y_Vortrag_3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Y_Vortrag_3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Y_Vortrag_3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Y_Vortrag_3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Y_Vortrag_3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Y_Vortrag_3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Y_Vortrag_3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Y_Vortrag_3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Y_Vortrag_3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Y_Vortrag_3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Y_Vortrag_3-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A5EB"/>
        </a:accent1>
        <a:accent2>
          <a:srgbClr val="F28E00"/>
        </a:accent2>
        <a:accent3>
          <a:srgbClr val="FFFFFF"/>
        </a:accent3>
        <a:accent4>
          <a:srgbClr val="000000"/>
        </a:accent4>
        <a:accent5>
          <a:srgbClr val="AACFF3"/>
        </a:accent5>
        <a:accent6>
          <a:srgbClr val="DB8000"/>
        </a:accent6>
        <a:hlink>
          <a:srgbClr val="00A5E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Y_Vortrag_3-1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A5EB"/>
        </a:accent1>
        <a:accent2>
          <a:srgbClr val="F28E00"/>
        </a:accent2>
        <a:accent3>
          <a:srgbClr val="FFFFFF"/>
        </a:accent3>
        <a:accent4>
          <a:srgbClr val="000000"/>
        </a:accent4>
        <a:accent5>
          <a:srgbClr val="AACFF3"/>
        </a:accent5>
        <a:accent6>
          <a:srgbClr val="DB8000"/>
        </a:accent6>
        <a:hlink>
          <a:srgbClr val="00A5EB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PPT-Vorlage_en</Template>
  <TotalTime>0</TotalTime>
  <Words>367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PPT-Vorlage_en</vt:lpstr>
      <vt:lpstr>Crash Investigations</vt:lpstr>
      <vt:lpstr>Overview</vt:lpstr>
      <vt:lpstr>PITZ DAQ (Data AcQuisition). Recent activities</vt:lpstr>
      <vt:lpstr>PITZ DAQ (Data AcQuisition). Plans</vt:lpstr>
      <vt:lpstr>Universal driver for mTCA devices</vt:lpstr>
      <vt:lpstr>Device specific driver development</vt:lpstr>
      <vt:lpstr>Windows DOOCS</vt:lpstr>
      <vt:lpstr>Emwiz migration from SL6 to SL7</vt:lpstr>
      <vt:lpstr>Migration from VME crates to newer technologies</vt:lpstr>
    </vt:vector>
  </TitlesOfParts>
  <Company>DESY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Booster steering optimization</dc:title>
  <dc:creator>Kalantaryan, Davit</dc:creator>
  <cp:lastModifiedBy>Kalantaryan, Davit</cp:lastModifiedBy>
  <cp:revision>826</cp:revision>
  <cp:lastPrinted>2021-11-17T13:11:04Z</cp:lastPrinted>
  <dcterms:created xsi:type="dcterms:W3CDTF">2013-05-02T12:08:33Z</dcterms:created>
  <dcterms:modified xsi:type="dcterms:W3CDTF">2021-11-22T15:38:41Z</dcterms:modified>
</cp:coreProperties>
</file>