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3" r:id="rId2"/>
    <p:sldId id="335" r:id="rId3"/>
    <p:sldId id="336" r:id="rId4"/>
    <p:sldId id="338" r:id="rId5"/>
    <p:sldId id="339" r:id="rId6"/>
  </p:sldIdLst>
  <p:sldSz cx="9144000" cy="6858000" type="screen4x3"/>
  <p:notesSz cx="7104063" cy="10234613"/>
  <p:defaultTextStyle>
    <a:defPPr>
      <a:defRPr lang="en-GB"/>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FFCC00"/>
    <a:srgbClr val="00FF00"/>
    <a:srgbClr val="0000FF"/>
    <a:srgbClr val="FF00FF"/>
    <a:srgbClr val="9C9E9F"/>
    <a:srgbClr val="FFFFFF"/>
    <a:srgbClr val="DDDDDD"/>
    <a:srgbClr val="00A5EB"/>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126" autoAdjust="0"/>
    <p:restoredTop sz="94822" autoAdjust="0"/>
  </p:normalViewPr>
  <p:slideViewPr>
    <p:cSldViewPr snapToGrid="0">
      <p:cViewPr varScale="1">
        <p:scale>
          <a:sx n="134" d="100"/>
          <a:sy n="134" d="100"/>
        </p:scale>
        <p:origin x="-1686" y="-78"/>
      </p:cViewPr>
      <p:guideLst>
        <p:guide orient="horz" pos="3816"/>
        <p:guide orient="horz" pos="167"/>
        <p:guide orient="horz" pos="616"/>
        <p:guide orient="horz" pos="2672"/>
        <p:guide orient="horz" pos="1165"/>
        <p:guide pos="5551"/>
        <p:guide pos="1551"/>
        <p:guide pos="4178"/>
        <p:guide pos="2927"/>
        <p:guide pos="2809"/>
        <p:guide pos="178"/>
        <p:guide pos="4299"/>
        <p:guide pos="143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130" y="-96"/>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1" y="1"/>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lvl1pPr eaLnBrk="1" hangingPunct="1">
              <a:defRPr sz="1200"/>
            </a:lvl1pPr>
          </a:lstStyle>
          <a:p>
            <a:endParaRPr lang="en-GB"/>
          </a:p>
        </p:txBody>
      </p:sp>
      <p:sp>
        <p:nvSpPr>
          <p:cNvPr id="21507" name="Rectangle 3"/>
          <p:cNvSpPr>
            <a:spLocks noGrp="1" noChangeArrowheads="1"/>
          </p:cNvSpPr>
          <p:nvPr>
            <p:ph type="dt" idx="1"/>
          </p:nvPr>
        </p:nvSpPr>
        <p:spPr bwMode="auto">
          <a:xfrm>
            <a:off x="4023424" y="1"/>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lvl1pPr algn="r" eaLnBrk="1" hangingPunct="1">
              <a:defRPr sz="1200"/>
            </a:lvl1pPr>
          </a:lstStyle>
          <a:p>
            <a:endParaRPr lang="en-GB"/>
          </a:p>
        </p:txBody>
      </p:sp>
      <p:sp>
        <p:nvSpPr>
          <p:cNvPr id="21508"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710407" y="4861441"/>
            <a:ext cx="5683250"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p>
            <a:pPr lvl="0"/>
            <a:r>
              <a:rPr lang="en-GB" smtClean="0"/>
              <a:t>Textmasterformate durch Klicken bearbeiten</a:t>
            </a:r>
          </a:p>
          <a:p>
            <a:pPr lvl="1"/>
            <a:r>
              <a:rPr lang="en-GB" smtClean="0"/>
              <a:t>Zweite Ebene</a:t>
            </a:r>
          </a:p>
          <a:p>
            <a:pPr lvl="2"/>
            <a:r>
              <a:rPr lang="en-GB" smtClean="0"/>
              <a:t>Dritte Ebene</a:t>
            </a:r>
          </a:p>
          <a:p>
            <a:pPr lvl="3"/>
            <a:r>
              <a:rPr lang="en-GB" smtClean="0"/>
              <a:t>Vierte Ebene</a:t>
            </a:r>
          </a:p>
          <a:p>
            <a:pPr lvl="4"/>
            <a:r>
              <a:rPr lang="en-GB" smtClean="0"/>
              <a:t>Fünfte Ebene</a:t>
            </a:r>
          </a:p>
        </p:txBody>
      </p:sp>
      <p:sp>
        <p:nvSpPr>
          <p:cNvPr id="21510" name="Rectangle 6"/>
          <p:cNvSpPr>
            <a:spLocks noGrp="1" noChangeArrowheads="1"/>
          </p:cNvSpPr>
          <p:nvPr>
            <p:ph type="ftr" sz="quarter" idx="4"/>
          </p:nvPr>
        </p:nvSpPr>
        <p:spPr bwMode="auto">
          <a:xfrm>
            <a:off x="1" y="9721244"/>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b" anchorCtr="0" compatLnSpc="1">
            <a:prstTxWarp prst="textNoShape">
              <a:avLst/>
            </a:prstTxWarp>
          </a:bodyPr>
          <a:lstStyle>
            <a:lvl1pPr eaLnBrk="1" hangingPunct="1">
              <a:defRPr sz="1200"/>
            </a:lvl1pPr>
          </a:lstStyle>
          <a:p>
            <a:endParaRPr lang="en-GB"/>
          </a:p>
        </p:txBody>
      </p:sp>
      <p:sp>
        <p:nvSpPr>
          <p:cNvPr id="21511" name="Rectangle 7"/>
          <p:cNvSpPr>
            <a:spLocks noGrp="1" noChangeArrowheads="1"/>
          </p:cNvSpPr>
          <p:nvPr>
            <p:ph type="sldNum" sz="quarter" idx="5"/>
          </p:nvPr>
        </p:nvSpPr>
        <p:spPr bwMode="auto">
          <a:xfrm>
            <a:off x="4023424" y="9721244"/>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b" anchorCtr="0" compatLnSpc="1">
            <a:prstTxWarp prst="textNoShape">
              <a:avLst/>
            </a:prstTxWarp>
          </a:bodyPr>
          <a:lstStyle>
            <a:lvl1pPr algn="r" eaLnBrk="1" hangingPunct="1">
              <a:defRPr sz="1200"/>
            </a:lvl1pPr>
          </a:lstStyle>
          <a:p>
            <a:fld id="{4736858A-39C2-4BA9-B2EA-2EBB3C5D7C04}" type="slidenum">
              <a:rPr lang="en-GB"/>
              <a:pPr/>
              <a:t>‹#›</a:t>
            </a:fld>
            <a:endParaRPr lang="en-GB"/>
          </a:p>
        </p:txBody>
      </p:sp>
    </p:spTree>
    <p:extLst>
      <p:ext uri="{BB962C8B-B14F-4D97-AF65-F5344CB8AC3E}">
        <p14:creationId xmlns:p14="http://schemas.microsoft.com/office/powerpoint/2010/main" val="32590343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0" y="0"/>
            <a:ext cx="9144000" cy="1254125"/>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2435" name="Rectangle 3"/>
          <p:cNvSpPr>
            <a:spLocks noGrp="1" noChangeArrowheads="1"/>
          </p:cNvSpPr>
          <p:nvPr>
            <p:ph type="subTitle" idx="1"/>
          </p:nvPr>
        </p:nvSpPr>
        <p:spPr>
          <a:xfrm>
            <a:off x="292100" y="1363663"/>
            <a:ext cx="8520113" cy="485775"/>
          </a:xfrm>
        </p:spPr>
        <p:txBody>
          <a:bodyPr/>
          <a:lstStyle>
            <a:lvl1pPr marL="0" indent="0">
              <a:buFont typeface="Arial Black" pitchFamily="34" charset="0"/>
              <a:buNone/>
              <a:defRPr b="1">
                <a:solidFill>
                  <a:srgbClr val="F28E00"/>
                </a:solidFill>
              </a:defRPr>
            </a:lvl1pPr>
          </a:lstStyle>
          <a:p>
            <a:pPr lvl="0"/>
            <a:r>
              <a:rPr lang="en-US" noProof="0" smtClean="0"/>
              <a:t>Click to edit Master subtitle style</a:t>
            </a:r>
            <a:endParaRPr lang="en-GB" noProof="0" smtClean="0"/>
          </a:p>
        </p:txBody>
      </p:sp>
      <p:sp>
        <p:nvSpPr>
          <p:cNvPr id="402436" name="Rectangle 4"/>
          <p:cNvSpPr>
            <a:spLocks noGrp="1" noChangeArrowheads="1"/>
          </p:cNvSpPr>
          <p:nvPr>
            <p:ph type="ctrTitle" sz="quarter"/>
          </p:nvPr>
        </p:nvSpPr>
        <p:spPr>
          <a:xfrm>
            <a:off x="282575" y="0"/>
            <a:ext cx="8520113" cy="1266825"/>
          </a:xfrm>
        </p:spPr>
        <p:txBody>
          <a:bodyPr anchor="b"/>
          <a:lstStyle>
            <a:lvl1pPr>
              <a:lnSpc>
                <a:spcPct val="80000"/>
              </a:lnSpc>
              <a:defRPr sz="4000"/>
            </a:lvl1pPr>
          </a:lstStyle>
          <a:p>
            <a:pPr lvl="0"/>
            <a:r>
              <a:rPr lang="en-US" noProof="0" smtClean="0"/>
              <a:t>Click to edit Master title style</a:t>
            </a:r>
            <a:endParaRPr lang="en-GB" noProof="0" smtClean="0"/>
          </a:p>
        </p:txBody>
      </p:sp>
      <p:pic>
        <p:nvPicPr>
          <p:cNvPr id="402441" name="Picture 9" descr="DESY-Logo-cyan-RGB_ge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554" t="-4523" r="-13409"/>
          <a:stretch>
            <a:fillRect/>
          </a:stretch>
        </p:blipFill>
        <p:spPr bwMode="auto">
          <a:xfrm>
            <a:off x="7794625" y="5684838"/>
            <a:ext cx="1149350" cy="1027112"/>
          </a:xfrm>
          <a:prstGeom prst="rect">
            <a:avLst/>
          </a:prstGeom>
          <a:noFill/>
          <a:extLst>
            <a:ext uri="{909E8E84-426E-40DD-AFC4-6F175D3DCCD1}">
              <a14:hiddenFill xmlns:a14="http://schemas.microsoft.com/office/drawing/2010/main">
                <a:solidFill>
                  <a:srgbClr val="FFFFFF"/>
                </a:solidFill>
              </a14:hiddenFill>
            </a:ext>
          </a:extLst>
        </p:spPr>
      </p:pic>
      <p:sp>
        <p:nvSpPr>
          <p:cNvPr id="402448" name="Text Box 16"/>
          <p:cNvSpPr txBox="1">
            <a:spLocks noChangeArrowheads="1"/>
          </p:cNvSpPr>
          <p:nvPr userDrawn="1"/>
        </p:nvSpPr>
        <p:spPr bwMode="auto">
          <a:xfrm>
            <a:off x="2003425" y="2481263"/>
            <a:ext cx="2855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de-DE"/>
          </a:p>
        </p:txBody>
      </p:sp>
      <p:pic>
        <p:nvPicPr>
          <p:cNvPr id="402453" name="Picture 21" descr="HG_LOGO_70_ENG_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2425" y="5949950"/>
            <a:ext cx="1473200" cy="598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94940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80200" y="103188"/>
            <a:ext cx="2132013" cy="566737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282575" y="103188"/>
            <a:ext cx="6245225" cy="5667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14279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743400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8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282575" y="977900"/>
            <a:ext cx="4183063"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18038" y="977900"/>
            <a:ext cx="4184650"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1762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32338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09059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8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27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059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0" y="0"/>
            <a:ext cx="9144000" cy="744538"/>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1411" name="Rectangle 3"/>
          <p:cNvSpPr>
            <a:spLocks noGrp="1" noChangeArrowheads="1"/>
          </p:cNvSpPr>
          <p:nvPr>
            <p:ph type="body" idx="1"/>
          </p:nvPr>
        </p:nvSpPr>
        <p:spPr bwMode="auto">
          <a:xfrm>
            <a:off x="282575" y="977900"/>
            <a:ext cx="8520113" cy="47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Textmasterformate durch Klicken bearbeiten</a:t>
            </a:r>
          </a:p>
          <a:p>
            <a:pPr lvl="1"/>
            <a:r>
              <a:rPr lang="en-GB" smtClean="0"/>
              <a:t>Zweite Ebene</a:t>
            </a:r>
          </a:p>
        </p:txBody>
      </p:sp>
      <p:sp>
        <p:nvSpPr>
          <p:cNvPr id="401412" name="Rectangle 4"/>
          <p:cNvSpPr>
            <a:spLocks noGrp="1" noChangeArrowheads="1"/>
          </p:cNvSpPr>
          <p:nvPr>
            <p:ph type="title"/>
          </p:nvPr>
        </p:nvSpPr>
        <p:spPr bwMode="auto">
          <a:xfrm>
            <a:off x="292100" y="103188"/>
            <a:ext cx="852011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Titelmasterformat durch Klicken bearbeiten</a:t>
            </a:r>
          </a:p>
        </p:txBody>
      </p:sp>
      <p:sp>
        <p:nvSpPr>
          <p:cNvPr id="401413" name="Rectangle 5"/>
          <p:cNvSpPr>
            <a:spLocks noChangeArrowheads="1"/>
          </p:cNvSpPr>
          <p:nvPr/>
        </p:nvSpPr>
        <p:spPr bwMode="auto">
          <a:xfrm>
            <a:off x="282575" y="6280150"/>
            <a:ext cx="75930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nchor="ctr"/>
          <a:lstStyle/>
          <a:p>
            <a:pPr algn="r" eaLnBrk="1" hangingPunct="1"/>
            <a:r>
              <a:rPr lang="en-GB" sz="900" b="1" dirty="0" smtClean="0">
                <a:solidFill>
                  <a:schemeClr val="bg2"/>
                </a:solidFill>
              </a:rPr>
              <a:t>Davit</a:t>
            </a:r>
            <a:r>
              <a:rPr lang="en-GB" sz="900" b="1" baseline="0" dirty="0" smtClean="0">
                <a:solidFill>
                  <a:schemeClr val="bg2"/>
                </a:solidFill>
              </a:rPr>
              <a:t> Kalantaryan</a:t>
            </a:r>
            <a:r>
              <a:rPr lang="en-GB" sz="900" b="1" dirty="0" smtClean="0">
                <a:solidFill>
                  <a:schemeClr val="bg2"/>
                </a:solidFill>
              </a:rPr>
              <a:t> </a:t>
            </a:r>
            <a:r>
              <a:rPr lang="en-GB" sz="900" dirty="0" smtClean="0">
                <a:solidFill>
                  <a:schemeClr val="bg2"/>
                </a:solidFill>
              </a:rPr>
              <a:t> </a:t>
            </a:r>
            <a:r>
              <a:rPr lang="en-GB" sz="900" dirty="0">
                <a:solidFill>
                  <a:schemeClr val="bg2"/>
                </a:solidFill>
              </a:rPr>
              <a:t>|  </a:t>
            </a:r>
            <a:r>
              <a:rPr lang="en-GB" sz="900" dirty="0" smtClean="0">
                <a:solidFill>
                  <a:schemeClr val="bg2"/>
                </a:solidFill>
              </a:rPr>
              <a:t>DV </a:t>
            </a:r>
            <a:r>
              <a:rPr lang="en-GB" sz="900" dirty="0" err="1" smtClean="0">
                <a:solidFill>
                  <a:schemeClr val="bg2"/>
                </a:solidFill>
              </a:rPr>
              <a:t>Klausur</a:t>
            </a:r>
            <a:r>
              <a:rPr lang="en-GB" sz="900" dirty="0" smtClean="0">
                <a:solidFill>
                  <a:schemeClr val="bg2"/>
                </a:solidFill>
              </a:rPr>
              <a:t> day  </a:t>
            </a:r>
            <a:r>
              <a:rPr lang="en-GB" sz="900" dirty="0">
                <a:solidFill>
                  <a:schemeClr val="bg2"/>
                </a:solidFill>
              </a:rPr>
              <a:t>|  </a:t>
            </a:r>
            <a:r>
              <a:rPr lang="en-GB" sz="900" dirty="0" smtClean="0">
                <a:solidFill>
                  <a:schemeClr val="bg2"/>
                </a:solidFill>
              </a:rPr>
              <a:t>1-2 Dec 2021  </a:t>
            </a:r>
            <a:r>
              <a:rPr lang="en-GB" sz="900" dirty="0">
                <a:solidFill>
                  <a:schemeClr val="bg2"/>
                </a:solidFill>
              </a:rPr>
              <a:t>|  </a:t>
            </a:r>
            <a:r>
              <a:rPr lang="en-GB" sz="900" b="1" dirty="0">
                <a:solidFill>
                  <a:schemeClr val="bg2"/>
                </a:solidFill>
              </a:rPr>
              <a:t>Page </a:t>
            </a:r>
            <a:fld id="{ABA098E9-E6EE-44BF-9612-6777A6DF1330}" type="slidenum">
              <a:rPr lang="en-GB" sz="900" b="1">
                <a:solidFill>
                  <a:schemeClr val="bg2"/>
                </a:solidFill>
              </a:rPr>
              <a:pPr algn="r" eaLnBrk="1" hangingPunct="1"/>
              <a:t>‹#›</a:t>
            </a:fld>
            <a:endParaRPr lang="en-GB" sz="900" b="1" dirty="0">
              <a:solidFill>
                <a:schemeClr val="bg2"/>
              </a:solidFill>
            </a:endParaRPr>
          </a:p>
        </p:txBody>
      </p:sp>
      <p:pic>
        <p:nvPicPr>
          <p:cNvPr id="401418" name="Picture 10" descr="DESY-Logo-cyan-RGB_ger"/>
          <p:cNvPicPr>
            <a:picLocks noChangeAspect="1" noChangeArrowheads="1"/>
          </p:cNvPicPr>
          <p:nvPr/>
        </p:nvPicPr>
        <p:blipFill>
          <a:blip r:embed="rId13" cstate="print">
            <a:extLst>
              <a:ext uri="{28A0092B-C50C-407E-A947-70E740481C1C}">
                <a14:useLocalDpi xmlns:a14="http://schemas.microsoft.com/office/drawing/2010/main" val="0"/>
              </a:ext>
            </a:extLst>
          </a:blip>
          <a:srcRect l="-9424" t="-7854" r="-18587" b="-12566"/>
          <a:stretch>
            <a:fillRect/>
          </a:stretch>
        </p:blipFill>
        <p:spPr bwMode="auto">
          <a:xfrm>
            <a:off x="8035925" y="6099175"/>
            <a:ext cx="776288" cy="7302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charset="0"/>
        </a:defRPr>
      </a:lvl2pPr>
      <a:lvl3pPr algn="l" rtl="0" eaLnBrk="1" fontAlgn="base" hangingPunct="1">
        <a:spcBef>
          <a:spcPct val="0"/>
        </a:spcBef>
        <a:spcAft>
          <a:spcPct val="0"/>
        </a:spcAft>
        <a:defRPr sz="2400" b="1">
          <a:solidFill>
            <a:schemeClr val="bg1"/>
          </a:solidFill>
          <a:latin typeface="Arial" charset="0"/>
        </a:defRPr>
      </a:lvl3pPr>
      <a:lvl4pPr algn="l" rtl="0" eaLnBrk="1" fontAlgn="base" hangingPunct="1">
        <a:spcBef>
          <a:spcPct val="0"/>
        </a:spcBef>
        <a:spcAft>
          <a:spcPct val="0"/>
        </a:spcAft>
        <a:defRPr sz="2400" b="1">
          <a:solidFill>
            <a:schemeClr val="bg1"/>
          </a:solidFill>
          <a:latin typeface="Arial" charset="0"/>
        </a:defRPr>
      </a:lvl4pPr>
      <a:lvl5pPr algn="l" rtl="0" eaLnBrk="1" fontAlgn="base" hangingPunct="1">
        <a:spcBef>
          <a:spcPct val="0"/>
        </a:spcBef>
        <a:spcAft>
          <a:spcPct val="0"/>
        </a:spcAft>
        <a:defRPr sz="2400" b="1">
          <a:solidFill>
            <a:schemeClr val="bg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65113" indent="-265113" algn="l" rtl="0" eaLnBrk="1" fontAlgn="base" hangingPunct="1">
        <a:spcBef>
          <a:spcPct val="0"/>
        </a:spcBef>
        <a:spcAft>
          <a:spcPct val="50000"/>
        </a:spcAft>
        <a:buClr>
          <a:srgbClr val="F28E00"/>
        </a:buClr>
        <a:buFont typeface="Arial Black" pitchFamily="34" charset="0"/>
        <a:buChar char="&gt;"/>
        <a:defRPr sz="2000">
          <a:solidFill>
            <a:schemeClr val="tx1"/>
          </a:solidFill>
          <a:latin typeface="+mn-lt"/>
          <a:ea typeface="+mn-ea"/>
          <a:cs typeface="+mn-cs"/>
        </a:defRPr>
      </a:lvl1pPr>
      <a:lvl2pPr marL="628650" indent="-184150" algn="l" rtl="0" eaLnBrk="1" fontAlgn="base" hangingPunct="1">
        <a:spcBef>
          <a:spcPct val="0"/>
        </a:spcBef>
        <a:spcAft>
          <a:spcPct val="50000"/>
        </a:spcAft>
        <a:buClr>
          <a:schemeClr val="bg2"/>
        </a:buClr>
        <a:buFont typeface="Wingdings" pitchFamily="2" charset="2"/>
        <a:buChar char="§"/>
        <a:defRPr sz="1600">
          <a:solidFill>
            <a:schemeClr val="tx1"/>
          </a:solidFill>
          <a:latin typeface="+mn-lt"/>
        </a:defRPr>
      </a:lvl2pPr>
      <a:lvl3pPr marL="1236663" indent="-228600" algn="l" rtl="0" eaLnBrk="1" fontAlgn="base" hangingPunct="1">
        <a:spcBef>
          <a:spcPct val="0"/>
        </a:spcBef>
        <a:spcAft>
          <a:spcPct val="0"/>
        </a:spcAft>
        <a:buClr>
          <a:srgbClr val="FF9900"/>
        </a:buClr>
        <a:buFont typeface="Arial Black" pitchFamily="34" charset="0"/>
        <a:defRPr sz="1200">
          <a:solidFill>
            <a:schemeClr val="tx1"/>
          </a:solidFill>
          <a:latin typeface="+mn-lt"/>
        </a:defRPr>
      </a:lvl3pPr>
      <a:lvl4pPr marL="1644650" indent="-228600" algn="l" rtl="0" eaLnBrk="1" fontAlgn="base" hangingPunct="1">
        <a:spcBef>
          <a:spcPct val="0"/>
        </a:spcBef>
        <a:spcAft>
          <a:spcPct val="0"/>
        </a:spcAft>
        <a:buFont typeface="Wingdings" pitchFamily="2" charset="2"/>
        <a:buChar char="§"/>
        <a:defRPr sz="1400">
          <a:solidFill>
            <a:schemeClr val="tx1"/>
          </a:solidFill>
          <a:latin typeface="+mn-lt"/>
        </a:defRPr>
      </a:lvl4pPr>
      <a:lvl5pPr marL="2057400" indent="-228600" algn="l" rtl="0" eaLnBrk="1" fontAlgn="base" hangingPunct="1">
        <a:spcBef>
          <a:spcPct val="20000"/>
        </a:spcBef>
        <a:spcAft>
          <a:spcPct val="0"/>
        </a:spcAft>
        <a:defRPr sz="2000">
          <a:solidFill>
            <a:schemeClr val="tx1"/>
          </a:solidFill>
          <a:latin typeface="+mn-lt"/>
        </a:defRPr>
      </a:lvl5pPr>
      <a:lvl6pPr marL="2514600" indent="-228600" algn="l" rtl="0" eaLnBrk="1" fontAlgn="base" hangingPunct="1">
        <a:spcBef>
          <a:spcPct val="20000"/>
        </a:spcBef>
        <a:spcAft>
          <a:spcPct val="0"/>
        </a:spcAft>
        <a:defRPr sz="2000">
          <a:solidFill>
            <a:schemeClr val="tx1"/>
          </a:solidFill>
          <a:latin typeface="+mn-lt"/>
        </a:defRPr>
      </a:lvl6pPr>
      <a:lvl7pPr marL="2971800" indent="-228600" algn="l" rtl="0" eaLnBrk="1" fontAlgn="base" hangingPunct="1">
        <a:spcBef>
          <a:spcPct val="20000"/>
        </a:spcBef>
        <a:spcAft>
          <a:spcPct val="0"/>
        </a:spcAft>
        <a:defRPr sz="2000">
          <a:solidFill>
            <a:schemeClr val="tx1"/>
          </a:solidFill>
          <a:latin typeface="+mn-lt"/>
        </a:defRPr>
      </a:lvl7pPr>
      <a:lvl8pPr marL="3429000" indent="-228600" algn="l" rtl="0" eaLnBrk="1" fontAlgn="base" hangingPunct="1">
        <a:spcBef>
          <a:spcPct val="20000"/>
        </a:spcBef>
        <a:spcAft>
          <a:spcPct val="0"/>
        </a:spcAft>
        <a:defRPr sz="2000">
          <a:solidFill>
            <a:schemeClr val="tx1"/>
          </a:solidFill>
          <a:latin typeface="+mn-lt"/>
        </a:defRPr>
      </a:lvl8pPr>
      <a:lvl9pPr marL="3886200" indent="-228600" algn="l" rtl="0" eaLnBrk="1" fontAlgn="base" hangingPunct="1">
        <a:spcBef>
          <a:spcPct val="20000"/>
        </a:spcBef>
        <a:spcAft>
          <a:spcPct val="0"/>
        </a:spcAft>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lab.zeuthen.desy.de/ers/crash_investigato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lab.zeuthen.desy.de/ers/crash_investigat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algrind.org/info/about.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cppreference.com/w/cpp/memory/new/operator_delete" TargetMode="External"/><Relationship Id="rId2" Type="http://schemas.openxmlformats.org/officeDocument/2006/relationships/hyperlink" Target="https://en.cppreference.com/w/cpp/memory/new/operator_n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73" name="Rectangle 29"/>
          <p:cNvSpPr>
            <a:spLocks noGrp="1" noChangeArrowheads="1"/>
          </p:cNvSpPr>
          <p:nvPr>
            <p:ph type="ctrTitle"/>
          </p:nvPr>
        </p:nvSpPr>
        <p:spPr/>
        <p:txBody>
          <a:bodyPr anchor="ctr" anchorCtr="0"/>
          <a:lstStyle/>
          <a:p>
            <a:pPr algn="ctr"/>
            <a:r>
              <a:rPr lang="en-US" sz="3800" dirty="0" smtClean="0"/>
              <a:t>Crash Investigations</a:t>
            </a:r>
            <a:endParaRPr lang="de-DE" sz="3800" dirty="0"/>
          </a:p>
        </p:txBody>
      </p:sp>
      <p:sp>
        <p:nvSpPr>
          <p:cNvPr id="185374" name="Rectangle 30"/>
          <p:cNvSpPr>
            <a:spLocks noGrp="1" noChangeArrowheads="1"/>
          </p:cNvSpPr>
          <p:nvPr>
            <p:ph type="subTitle" idx="1"/>
          </p:nvPr>
        </p:nvSpPr>
        <p:spPr>
          <a:xfrm>
            <a:off x="282575" y="1363663"/>
            <a:ext cx="8529638" cy="812467"/>
          </a:xfrm>
        </p:spPr>
        <p:txBody>
          <a:bodyPr/>
          <a:lstStyle/>
          <a:p>
            <a:r>
              <a:rPr lang="en-US" dirty="0" smtClean="0"/>
              <a:t>Investigating memory corruption </a:t>
            </a:r>
            <a:r>
              <a:rPr lang="en-US" dirty="0"/>
              <a:t>issues</a:t>
            </a:r>
            <a:br>
              <a:rPr lang="en-US" dirty="0"/>
            </a:br>
            <a:r>
              <a:rPr lang="en-US" dirty="0">
                <a:hlinkClick r:id="rId2"/>
              </a:rPr>
              <a:t>https://</a:t>
            </a:r>
            <a:r>
              <a:rPr lang="en-US" dirty="0" smtClean="0">
                <a:hlinkClick r:id="rId2"/>
              </a:rPr>
              <a:t>gitlab.zeuthen.desy.de/ers/crash_investigator</a:t>
            </a:r>
            <a:r>
              <a:rPr lang="en-US" dirty="0" smtClean="0"/>
              <a:t> </a:t>
            </a:r>
            <a:endParaRPr lang="de-DE" dirty="0"/>
          </a:p>
        </p:txBody>
      </p:sp>
      <p:sp>
        <p:nvSpPr>
          <p:cNvPr id="185379" name="Text Box 35"/>
          <p:cNvSpPr txBox="1">
            <a:spLocks noChangeArrowheads="1"/>
          </p:cNvSpPr>
          <p:nvPr/>
        </p:nvSpPr>
        <p:spPr bwMode="auto">
          <a:xfrm>
            <a:off x="4646613" y="4356100"/>
            <a:ext cx="4165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dirty="0" smtClean="0">
                <a:solidFill>
                  <a:srgbClr val="00A5EB"/>
                </a:solidFill>
              </a:rPr>
              <a:t>Davit Kalantaryan</a:t>
            </a:r>
            <a:endParaRPr lang="de-DE" dirty="0">
              <a:solidFill>
                <a:srgbClr val="00A5EB"/>
              </a:solidFill>
            </a:endParaRPr>
          </a:p>
          <a:p>
            <a:r>
              <a:rPr lang="de-DE" dirty="0" smtClean="0"/>
              <a:t>DV-ERS</a:t>
            </a:r>
            <a:endParaRPr lang="de-DE" dirty="0"/>
          </a:p>
          <a:p>
            <a:r>
              <a:rPr lang="en-US" dirty="0" err="1" smtClean="0"/>
              <a:t>Zeuthen</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de-DE" dirty="0"/>
          </a:p>
        </p:txBody>
      </p:sp>
      <p:sp>
        <p:nvSpPr>
          <p:cNvPr id="3" name="Content Placeholder 2"/>
          <p:cNvSpPr>
            <a:spLocks noGrp="1"/>
          </p:cNvSpPr>
          <p:nvPr>
            <p:ph idx="1"/>
          </p:nvPr>
        </p:nvSpPr>
        <p:spPr>
          <a:xfrm>
            <a:off x="162072" y="843221"/>
            <a:ext cx="8825984" cy="5309486"/>
          </a:xfrm>
        </p:spPr>
        <p:txBody>
          <a:bodyPr/>
          <a:lstStyle/>
          <a:p>
            <a:r>
              <a:rPr lang="en-US" dirty="0" smtClean="0"/>
              <a:t>Memory related crashes</a:t>
            </a:r>
            <a:endParaRPr lang="de-DE" dirty="0" smtClean="0"/>
          </a:p>
          <a:p>
            <a:r>
              <a:rPr lang="en-US" dirty="0"/>
              <a:t>Tools for investigations of memory-related problems</a:t>
            </a:r>
            <a:endParaRPr lang="de-DE" dirty="0" smtClean="0"/>
          </a:p>
          <a:p>
            <a:pPr lvl="1"/>
            <a:r>
              <a:rPr lang="en-US" dirty="0" err="1" smtClean="0"/>
              <a:t>valgrind</a:t>
            </a:r>
            <a:r>
              <a:rPr lang="en-US" dirty="0" smtClean="0"/>
              <a:t> </a:t>
            </a:r>
            <a:r>
              <a:rPr lang="en-US" dirty="0"/>
              <a:t>(https://valgrind.org/): </a:t>
            </a:r>
            <a:r>
              <a:rPr lang="en-US" dirty="0" smtClean="0"/>
              <a:t/>
            </a:r>
            <a:br>
              <a:rPr lang="en-US" dirty="0" smtClean="0"/>
            </a:br>
            <a:r>
              <a:rPr lang="de-DE" dirty="0" smtClean="0"/>
              <a:t>X86/Linux</a:t>
            </a:r>
            <a:r>
              <a:rPr lang="de-DE" dirty="0"/>
              <a:t>, AMD64/Linux, ARM/Linux, ARM64/Linux, PPC32/Linux, PPC64/Linux, PPC64LE/Linux, S390X/Linux, MIPS32/Linux, MIPS64/Linux, X86/Solaris, AMD64/Solaris, ARM/Android (2.3.x </a:t>
            </a:r>
            <a:r>
              <a:rPr lang="de-DE" dirty="0" err="1"/>
              <a:t>and</a:t>
            </a:r>
            <a:r>
              <a:rPr lang="de-DE" dirty="0"/>
              <a:t> </a:t>
            </a:r>
            <a:r>
              <a:rPr lang="de-DE" dirty="0" err="1"/>
              <a:t>later</a:t>
            </a:r>
            <a:r>
              <a:rPr lang="de-DE" dirty="0"/>
              <a:t>), ARM64/Android, X86/Android (4.0 </a:t>
            </a:r>
            <a:r>
              <a:rPr lang="de-DE" dirty="0" err="1"/>
              <a:t>and</a:t>
            </a:r>
            <a:r>
              <a:rPr lang="de-DE" dirty="0"/>
              <a:t> </a:t>
            </a:r>
            <a:r>
              <a:rPr lang="de-DE" dirty="0" err="1"/>
              <a:t>later</a:t>
            </a:r>
            <a:r>
              <a:rPr lang="de-DE" dirty="0"/>
              <a:t>), MIPS32/Android, X86/FreeBSD, AMD64/FreeBSD, X86/Darwin </a:t>
            </a:r>
            <a:r>
              <a:rPr lang="de-DE" dirty="0" err="1"/>
              <a:t>and</a:t>
            </a:r>
            <a:r>
              <a:rPr lang="de-DE" dirty="0"/>
              <a:t> AMD64/Darwin (Mac OS X 10.12</a:t>
            </a:r>
            <a:r>
              <a:rPr lang="de-DE" dirty="0" smtClean="0"/>
              <a:t>).</a:t>
            </a:r>
          </a:p>
          <a:p>
            <a:pPr lvl="1"/>
            <a:r>
              <a:rPr lang="de-DE" dirty="0" err="1" smtClean="0"/>
              <a:t>deleaker</a:t>
            </a:r>
            <a:r>
              <a:rPr lang="de-DE" dirty="0" smtClean="0"/>
              <a:t> </a:t>
            </a:r>
            <a:r>
              <a:rPr lang="de-DE" dirty="0"/>
              <a:t>(https://www.deleaker.com</a:t>
            </a:r>
            <a:r>
              <a:rPr lang="de-DE" dirty="0" smtClean="0"/>
              <a:t>/):</a:t>
            </a:r>
            <a:br>
              <a:rPr lang="de-DE" dirty="0" smtClean="0"/>
            </a:br>
            <a:r>
              <a:rPr lang="de-DE" dirty="0" smtClean="0"/>
              <a:t>Windows</a:t>
            </a:r>
          </a:p>
          <a:p>
            <a:r>
              <a:rPr lang="en-US" dirty="0" smtClean="0"/>
              <a:t>Crash </a:t>
            </a:r>
            <a:r>
              <a:rPr lang="en-US" dirty="0"/>
              <a:t>investigator (</a:t>
            </a:r>
            <a:r>
              <a:rPr lang="en-US" dirty="0">
                <a:hlinkClick r:id="rId2"/>
              </a:rPr>
              <a:t>https://</a:t>
            </a:r>
            <a:r>
              <a:rPr lang="en-US" dirty="0" smtClean="0">
                <a:hlinkClick r:id="rId2"/>
              </a:rPr>
              <a:t>gitlab.zeuthen.desy.de/ers/crash_investigator</a:t>
            </a:r>
            <a:r>
              <a:rPr lang="en-US" dirty="0" smtClean="0"/>
              <a:t>)</a:t>
            </a:r>
          </a:p>
          <a:p>
            <a:pPr lvl="1"/>
            <a:r>
              <a:rPr lang="en-US" dirty="0"/>
              <a:t>Reasons to implement this (cases when </a:t>
            </a:r>
            <a:r>
              <a:rPr lang="en-US" dirty="0" err="1"/>
              <a:t>Valgrind</a:t>
            </a:r>
            <a:r>
              <a:rPr lang="en-US" dirty="0"/>
              <a:t> will not help or will behave poorly)</a:t>
            </a:r>
            <a:endParaRPr lang="en-US" dirty="0" smtClean="0"/>
          </a:p>
          <a:p>
            <a:pPr lvl="1"/>
            <a:r>
              <a:rPr lang="en-US" dirty="0"/>
              <a:t>How it is implemented (the idea behind)</a:t>
            </a:r>
            <a:endParaRPr lang="en-US" dirty="0" smtClean="0"/>
          </a:p>
          <a:p>
            <a:pPr lvl="1"/>
            <a:r>
              <a:rPr lang="en-US" dirty="0" smtClean="0"/>
              <a:t>How to use it</a:t>
            </a:r>
          </a:p>
          <a:p>
            <a:pPr lvl="1"/>
            <a:r>
              <a:rPr lang="en-US" dirty="0" smtClean="0"/>
              <a:t>How to extend it</a:t>
            </a:r>
          </a:p>
          <a:p>
            <a:r>
              <a:rPr lang="en-US" dirty="0" smtClean="0"/>
              <a:t>Demo</a:t>
            </a:r>
            <a:endParaRPr lang="de-DE" dirty="0" smtClean="0"/>
          </a:p>
        </p:txBody>
      </p:sp>
    </p:spTree>
    <p:extLst>
      <p:ext uri="{BB962C8B-B14F-4D97-AF65-F5344CB8AC3E}">
        <p14:creationId xmlns:p14="http://schemas.microsoft.com/office/powerpoint/2010/main" val="2198202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related issues and crashes </a:t>
            </a:r>
            <a:endParaRPr lang="de-DE" dirty="0"/>
          </a:p>
        </p:txBody>
      </p:sp>
      <p:sp>
        <p:nvSpPr>
          <p:cNvPr id="3" name="Content Placeholder 2"/>
          <p:cNvSpPr>
            <a:spLocks noGrp="1"/>
          </p:cNvSpPr>
          <p:nvPr>
            <p:ph idx="1"/>
          </p:nvPr>
        </p:nvSpPr>
        <p:spPr>
          <a:xfrm>
            <a:off x="198474" y="850605"/>
            <a:ext cx="8754140" cy="5273747"/>
          </a:xfrm>
        </p:spPr>
        <p:txBody>
          <a:bodyPr/>
          <a:lstStyle/>
          <a:p>
            <a:r>
              <a:rPr lang="en-US" sz="1750" dirty="0" smtClean="0"/>
              <a:t>Meaning of colors in the below list</a:t>
            </a:r>
          </a:p>
          <a:p>
            <a:pPr lvl="1"/>
            <a:r>
              <a:rPr lang="en-US" sz="1450" dirty="0">
                <a:solidFill>
                  <a:srgbClr val="339933"/>
                </a:solidFill>
              </a:rPr>
              <a:t>Green</a:t>
            </a:r>
            <a:r>
              <a:rPr lang="en-US" sz="1450" dirty="0"/>
              <a:t>: possible to investigate with the newly created crash </a:t>
            </a:r>
            <a:r>
              <a:rPr lang="en-US" sz="1450" dirty="0" smtClean="0"/>
              <a:t>investigator.</a:t>
            </a:r>
          </a:p>
          <a:p>
            <a:pPr lvl="1"/>
            <a:r>
              <a:rPr lang="en-US" sz="1450" dirty="0" smtClean="0">
                <a:solidFill>
                  <a:srgbClr val="FFC000"/>
                </a:solidFill>
              </a:rPr>
              <a:t>Yellow</a:t>
            </a:r>
            <a:r>
              <a:rPr lang="en-US" sz="1450" dirty="0" smtClean="0"/>
              <a:t>: theoretically possible to investigate but not implemented.</a:t>
            </a:r>
          </a:p>
          <a:p>
            <a:pPr lvl="1"/>
            <a:r>
              <a:rPr lang="en-US" sz="1450" dirty="0" smtClean="0">
                <a:solidFill>
                  <a:srgbClr val="FF0000"/>
                </a:solidFill>
              </a:rPr>
              <a:t>Red</a:t>
            </a:r>
            <a:r>
              <a:rPr lang="en-US" sz="1450" dirty="0" smtClean="0"/>
              <a:t>: not possible to investigate.</a:t>
            </a:r>
          </a:p>
          <a:p>
            <a:pPr lvl="1"/>
            <a:r>
              <a:rPr lang="en-US" sz="1450" dirty="0" smtClean="0"/>
              <a:t>All cases are possible to investigate by </a:t>
            </a:r>
            <a:r>
              <a:rPr lang="en-US" sz="1450" dirty="0" err="1" smtClean="0"/>
              <a:t>Valgrind</a:t>
            </a:r>
            <a:r>
              <a:rPr lang="en-US" sz="1450" dirty="0" smtClean="0"/>
              <a:t> (even red cases)!</a:t>
            </a:r>
            <a:endParaRPr lang="en-US" sz="1450" dirty="0">
              <a:solidFill>
                <a:srgbClr val="FFCC00"/>
              </a:solidFill>
            </a:endParaRPr>
          </a:p>
          <a:p>
            <a:r>
              <a:rPr lang="en-US" sz="1750" dirty="0" smtClean="0">
                <a:solidFill>
                  <a:srgbClr val="FFCC00"/>
                </a:solidFill>
              </a:rPr>
              <a:t>Memory </a:t>
            </a:r>
            <a:r>
              <a:rPr lang="en-US" sz="1750" dirty="0">
                <a:solidFill>
                  <a:srgbClr val="FFCC00"/>
                </a:solidFill>
              </a:rPr>
              <a:t>leak: this will not lead to a crash but after a long run there will not be available memory for the proper functionality of an </a:t>
            </a:r>
            <a:r>
              <a:rPr lang="en-US" sz="1750" dirty="0" smtClean="0">
                <a:solidFill>
                  <a:srgbClr val="FFCC00"/>
                </a:solidFill>
              </a:rPr>
              <a:t>application.</a:t>
            </a:r>
          </a:p>
          <a:p>
            <a:r>
              <a:rPr lang="en-US" sz="1750" dirty="0" smtClean="0">
                <a:solidFill>
                  <a:srgbClr val="339933"/>
                </a:solidFill>
              </a:rPr>
              <a:t>Double free issue: Most probably this will immediately crash the application.</a:t>
            </a:r>
            <a:r>
              <a:rPr lang="en-US" sz="1750" dirty="0" smtClean="0"/>
              <a:t> </a:t>
            </a:r>
            <a:endParaRPr lang="en-US" sz="1750" dirty="0" smtClean="0"/>
          </a:p>
          <a:p>
            <a:r>
              <a:rPr lang="en-US" sz="1750" dirty="0" smtClean="0">
                <a:solidFill>
                  <a:srgbClr val="339933"/>
                </a:solidFill>
              </a:rPr>
              <a:t>Allocation - deallocation mismatch</a:t>
            </a:r>
            <a:r>
              <a:rPr lang="en-US" sz="1750" dirty="0">
                <a:solidFill>
                  <a:srgbClr val="339933"/>
                </a:solidFill>
              </a:rPr>
              <a:t>: this is the case when memory is allocated using one method and memory is freed by the other method (for example new/free, new[]/delete, etc.). Similar errors will lead to crashes in some cases. Most crashes will happen immediately after corruption.</a:t>
            </a:r>
            <a:endParaRPr lang="en-US" sz="1750" dirty="0" smtClean="0">
              <a:solidFill>
                <a:srgbClr val="339933"/>
              </a:solidFill>
            </a:endParaRPr>
          </a:p>
          <a:p>
            <a:r>
              <a:rPr lang="en-US" sz="1750" dirty="0">
                <a:solidFill>
                  <a:srgbClr val="FF0000"/>
                </a:solidFill>
              </a:rPr>
              <a:t>Memory overrun issue: </a:t>
            </a:r>
            <a:r>
              <a:rPr lang="en-US" sz="1750" dirty="0" smtClean="0">
                <a:solidFill>
                  <a:srgbClr val="FF0000"/>
                </a:solidFill>
              </a:rPr>
              <a:t>this </a:t>
            </a:r>
            <a:r>
              <a:rPr lang="en-US" sz="1750" dirty="0">
                <a:solidFill>
                  <a:srgbClr val="FF0000"/>
                </a:solidFill>
              </a:rPr>
              <a:t>is a very hard detectable issue because they crash applications not immediately and not always. They crash applications when the memory behind allocated memory is responsible for sensitive data. Usually, the crash happens not during the bad call with overrun, but later when the mentioned sensitive memory is accessed.</a:t>
            </a:r>
            <a:r>
              <a:rPr lang="en-US" sz="1750" dirty="0"/>
              <a:t> </a:t>
            </a:r>
            <a:endParaRPr lang="de-DE" sz="1750" dirty="0"/>
          </a:p>
        </p:txBody>
      </p:sp>
    </p:spTree>
    <p:extLst>
      <p:ext uri="{BB962C8B-B14F-4D97-AF65-F5344CB8AC3E}">
        <p14:creationId xmlns:p14="http://schemas.microsoft.com/office/powerpoint/2010/main" val="287607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Valgrind</a:t>
            </a:r>
            <a:r>
              <a:rPr lang="en-US" dirty="0"/>
              <a:t> </a:t>
            </a:r>
            <a:r>
              <a:rPr lang="en-US" dirty="0" smtClean="0"/>
              <a:t>works. Reasons to have something else</a:t>
            </a:r>
            <a:endParaRPr lang="de-DE" dirty="0"/>
          </a:p>
        </p:txBody>
      </p:sp>
      <p:sp>
        <p:nvSpPr>
          <p:cNvPr id="3" name="Content Placeholder 2"/>
          <p:cNvSpPr>
            <a:spLocks noGrp="1"/>
          </p:cNvSpPr>
          <p:nvPr>
            <p:ph idx="1"/>
          </p:nvPr>
        </p:nvSpPr>
        <p:spPr>
          <a:xfrm>
            <a:off x="98278" y="790934"/>
            <a:ext cx="8854337" cy="5283801"/>
          </a:xfrm>
        </p:spPr>
        <p:txBody>
          <a:bodyPr/>
          <a:lstStyle/>
          <a:p>
            <a:r>
              <a:rPr lang="en-US" sz="1750" dirty="0"/>
              <a:t>In the previous slide, there was a note that </a:t>
            </a:r>
            <a:r>
              <a:rPr lang="en-US" sz="1750" dirty="0" err="1"/>
              <a:t>Valgrind</a:t>
            </a:r>
            <a:r>
              <a:rPr lang="en-US" sz="1750" dirty="0"/>
              <a:t> works for all mentioned cases. Then the question arises why do we need something else?</a:t>
            </a:r>
            <a:endParaRPr lang="en-US" sz="1750" dirty="0" smtClean="0"/>
          </a:p>
          <a:p>
            <a:pPr lvl="1"/>
            <a:r>
              <a:rPr lang="en-US" sz="1250" dirty="0" smtClean="0"/>
              <a:t>It slows down application 5-100 times.</a:t>
            </a:r>
          </a:p>
          <a:p>
            <a:pPr lvl="1"/>
            <a:r>
              <a:rPr lang="en-US" sz="1250" dirty="0" smtClean="0"/>
              <a:t>Installation is needed and I’m not sure</a:t>
            </a:r>
            <a:br>
              <a:rPr lang="en-US" sz="1250" dirty="0" smtClean="0"/>
            </a:br>
            <a:r>
              <a:rPr lang="en-US" sz="1250" dirty="0" smtClean="0"/>
              <a:t>if we will have permission to install</a:t>
            </a:r>
            <a:br>
              <a:rPr lang="en-US" sz="1250" dirty="0" smtClean="0"/>
            </a:br>
            <a:r>
              <a:rPr lang="en-US" sz="1250" dirty="0" err="1" smtClean="0"/>
              <a:t>Valgrind</a:t>
            </a:r>
            <a:r>
              <a:rPr lang="en-US" sz="1250" dirty="0" smtClean="0"/>
              <a:t> on our server hosts.</a:t>
            </a:r>
          </a:p>
          <a:p>
            <a:pPr lvl="1"/>
            <a:r>
              <a:rPr lang="en-US" sz="1250" dirty="0" smtClean="0"/>
              <a:t>Missing details on some moments in </a:t>
            </a:r>
            <a:br>
              <a:rPr lang="en-US" sz="1250" dirty="0" smtClean="0"/>
            </a:br>
            <a:r>
              <a:rPr lang="en-US" sz="1250" dirty="0" smtClean="0"/>
              <a:t>some cases (details will be presented later).</a:t>
            </a:r>
            <a:r>
              <a:rPr lang="en-US" dirty="0" smtClean="0"/>
              <a:t> </a:t>
            </a:r>
          </a:p>
          <a:p>
            <a:pPr lvl="1"/>
            <a:r>
              <a:rPr lang="en-US" sz="1250" dirty="0"/>
              <a:t>Easy extendibility. </a:t>
            </a:r>
            <a:r>
              <a:rPr lang="en-US" sz="1250" dirty="0" err="1"/>
              <a:t>Valgrind</a:t>
            </a:r>
            <a:r>
              <a:rPr lang="en-US" sz="1250" dirty="0"/>
              <a:t> also mentions the possibility to extend, but I think it is very complicated and one should have very well knowledge of low-level programming (including GNU assembly) for handling </a:t>
            </a:r>
            <a:r>
              <a:rPr lang="en-US" sz="1250" dirty="0" err="1"/>
              <a:t>Valgrind</a:t>
            </a:r>
            <a:r>
              <a:rPr lang="en-US" sz="1250" dirty="0"/>
              <a:t> code. To clone and play with </a:t>
            </a:r>
            <a:r>
              <a:rPr lang="en-US" sz="1250" dirty="0" err="1"/>
              <a:t>Valgrind</a:t>
            </a:r>
            <a:r>
              <a:rPr lang="en-US" sz="1250" dirty="0"/>
              <a:t> code one can use the command: ‘</a:t>
            </a:r>
            <a:r>
              <a:rPr lang="en-US" sz="1250" dirty="0" err="1"/>
              <a:t>git</a:t>
            </a:r>
            <a:r>
              <a:rPr lang="en-US" sz="1250" dirty="0"/>
              <a:t> clone </a:t>
            </a:r>
            <a:r>
              <a:rPr lang="en-US" sz="1250" dirty="0" err="1"/>
              <a:t>git</a:t>
            </a:r>
            <a:r>
              <a:rPr lang="en-US" sz="1250" dirty="0"/>
              <a:t>://sourceware.org/</a:t>
            </a:r>
            <a:r>
              <a:rPr lang="en-US" sz="1250" dirty="0" err="1"/>
              <a:t>git</a:t>
            </a:r>
            <a:r>
              <a:rPr lang="en-US" sz="1250" dirty="0"/>
              <a:t>/</a:t>
            </a:r>
            <a:r>
              <a:rPr lang="en-US" sz="1250" dirty="0" err="1"/>
              <a:t>valgrind.git</a:t>
            </a:r>
            <a:r>
              <a:rPr lang="en-US" sz="1250" dirty="0" smtClean="0"/>
              <a:t>’.</a:t>
            </a:r>
            <a:r>
              <a:rPr lang="en-US" dirty="0" smtClean="0"/>
              <a:t> </a:t>
            </a:r>
            <a:endParaRPr lang="en-US" dirty="0" smtClean="0"/>
          </a:p>
          <a:p>
            <a:pPr lvl="1"/>
            <a:r>
              <a:rPr lang="en-US" sz="1250" dirty="0" smtClean="0"/>
              <a:t>Runtime extendibility !!!</a:t>
            </a:r>
            <a:endParaRPr lang="en-US" sz="1250" dirty="0" smtClean="0"/>
          </a:p>
          <a:p>
            <a:r>
              <a:rPr lang="en-US" sz="1750" dirty="0" err="1"/>
              <a:t>Valgrind</a:t>
            </a:r>
            <a:r>
              <a:rPr lang="en-US" sz="1750" dirty="0"/>
              <a:t> starts applications in the virtual environment where all instructions of applications are trapped by </a:t>
            </a:r>
            <a:r>
              <a:rPr lang="en-US" sz="1750" dirty="0" err="1"/>
              <a:t>Valgrind</a:t>
            </a:r>
            <a:r>
              <a:rPr lang="en-US" sz="1750" dirty="0"/>
              <a:t>, then analyzed and only after that the instructions </a:t>
            </a:r>
            <a:r>
              <a:rPr lang="en-US" sz="1750" dirty="0" smtClean="0"/>
              <a:t>executed.</a:t>
            </a:r>
          </a:p>
          <a:p>
            <a:pPr lvl="1"/>
            <a:r>
              <a:rPr lang="en-US" sz="1250" dirty="0" smtClean="0"/>
              <a:t>This is the reason of slowing down the application </a:t>
            </a:r>
            <a:r>
              <a:rPr lang="en-US" sz="1250" dirty="0" smtClean="0"/>
              <a:t>dramatically.</a:t>
            </a:r>
            <a:endParaRPr lang="en-US" sz="1250" dirty="0" smtClean="0"/>
          </a:p>
          <a:p>
            <a:pPr lvl="1"/>
            <a:r>
              <a:rPr lang="en-US" sz="1250" dirty="0" smtClean="0"/>
              <a:t>This allows to investigate memory overflow issues by analyzing read/write instructions and by comparing memory size with read/write size in the instruction.</a:t>
            </a:r>
            <a:br>
              <a:rPr lang="en-US" sz="1250" dirty="0" smtClean="0"/>
            </a:br>
            <a:r>
              <a:rPr lang="en-US" sz="1250" dirty="0" smtClean="0"/>
              <a:t/>
            </a:r>
            <a:br>
              <a:rPr lang="en-US" sz="1250" dirty="0" smtClean="0"/>
            </a:br>
            <a:r>
              <a:rPr lang="en-US" sz="1250" dirty="0" smtClean="0"/>
              <a:t>So </a:t>
            </a:r>
            <a:r>
              <a:rPr lang="en-US" sz="1250" dirty="0" smtClean="0"/>
              <a:t>if we have suspension that crash is there because of memory overflow </a:t>
            </a:r>
            <a:r>
              <a:rPr lang="en-US" sz="1250" dirty="0" err="1" smtClean="0"/>
              <a:t>Valgrid</a:t>
            </a:r>
            <a:r>
              <a:rPr lang="en-US" sz="1250" dirty="0" smtClean="0"/>
              <a:t> should be used (or </a:t>
            </a:r>
            <a:r>
              <a:rPr lang="en-US" sz="1250" dirty="0" err="1" smtClean="0"/>
              <a:t>Valgrind</a:t>
            </a:r>
            <a:r>
              <a:rPr lang="en-US" sz="1250" dirty="0" smtClean="0"/>
              <a:t> also should be used alongside with other tools</a:t>
            </a:r>
            <a:r>
              <a:rPr lang="en-US" sz="1250" dirty="0" smtClean="0"/>
              <a:t>).</a:t>
            </a:r>
            <a:endParaRPr lang="de-DE" sz="1250" dirty="0"/>
          </a:p>
        </p:txBody>
      </p:sp>
      <p:grpSp>
        <p:nvGrpSpPr>
          <p:cNvPr id="5" name="Group 4"/>
          <p:cNvGrpSpPr/>
          <p:nvPr/>
        </p:nvGrpSpPr>
        <p:grpSpPr>
          <a:xfrm>
            <a:off x="4189226" y="1466945"/>
            <a:ext cx="4359350" cy="1341881"/>
            <a:chOff x="4593265" y="1698808"/>
            <a:chExt cx="4359350" cy="1341881"/>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265" y="1698808"/>
              <a:ext cx="4359350" cy="1341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315670" y="2572658"/>
              <a:ext cx="2516451" cy="276999"/>
            </a:xfrm>
            <a:prstGeom prst="rect">
              <a:avLst/>
            </a:prstGeom>
            <a:noFill/>
            <a:ln>
              <a:solidFill>
                <a:schemeClr val="accent1"/>
              </a:solidFill>
            </a:ln>
          </p:spPr>
          <p:txBody>
            <a:bodyPr wrap="square" rtlCol="0">
              <a:spAutoFit/>
            </a:bodyPr>
            <a:lstStyle/>
            <a:p>
              <a:r>
                <a:rPr lang="de-DE" sz="1200" dirty="0">
                  <a:hlinkClick r:id="rId3"/>
                </a:rPr>
                <a:t>https://</a:t>
              </a:r>
              <a:r>
                <a:rPr lang="de-DE" sz="1200" dirty="0" smtClean="0">
                  <a:hlinkClick r:id="rId3"/>
                </a:rPr>
                <a:t>valgrind.org/info/about.html</a:t>
              </a:r>
              <a:r>
                <a:rPr lang="de-DE" sz="1200" dirty="0" smtClean="0"/>
                <a:t> </a:t>
              </a:r>
              <a:endParaRPr lang="de-DE" sz="1200" dirty="0"/>
            </a:p>
          </p:txBody>
        </p:sp>
      </p:grpSp>
    </p:spTree>
    <p:extLst>
      <p:ext uri="{BB962C8B-B14F-4D97-AF65-F5344CB8AC3E}">
        <p14:creationId xmlns:p14="http://schemas.microsoft.com/office/powerpoint/2010/main" val="324267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idea behind</a:t>
            </a:r>
            <a:endParaRPr lang="de-DE" dirty="0"/>
          </a:p>
        </p:txBody>
      </p:sp>
      <p:sp>
        <p:nvSpPr>
          <p:cNvPr id="3" name="Content Placeholder 2"/>
          <p:cNvSpPr>
            <a:spLocks noGrp="1"/>
          </p:cNvSpPr>
          <p:nvPr>
            <p:ph idx="1"/>
          </p:nvPr>
        </p:nvSpPr>
        <p:spPr/>
        <p:txBody>
          <a:bodyPr/>
          <a:lstStyle/>
          <a:p>
            <a:r>
              <a:rPr lang="en-US" dirty="0"/>
              <a:t>Overloading </a:t>
            </a:r>
            <a:r>
              <a:rPr lang="en-US" dirty="0" smtClean="0"/>
              <a:t>C++ operators new </a:t>
            </a:r>
            <a:r>
              <a:rPr lang="en-US" dirty="0"/>
              <a:t>(</a:t>
            </a:r>
            <a:r>
              <a:rPr lang="en-US" dirty="0">
                <a:hlinkClick r:id="rId2"/>
              </a:rPr>
              <a:t>https://</a:t>
            </a:r>
            <a:r>
              <a:rPr lang="en-US" dirty="0" smtClean="0">
                <a:hlinkClick r:id="rId2"/>
              </a:rPr>
              <a:t>en.cppreference.com/w/cpp/memory/new/operator_new</a:t>
            </a:r>
            <a:r>
              <a:rPr lang="en-US" dirty="0" smtClean="0"/>
              <a:t>) and delete </a:t>
            </a:r>
            <a:r>
              <a:rPr lang="en-US" dirty="0"/>
              <a:t>(</a:t>
            </a:r>
            <a:r>
              <a:rPr lang="en-US" dirty="0">
                <a:hlinkClick r:id="rId3"/>
              </a:rPr>
              <a:t>https://</a:t>
            </a:r>
            <a:r>
              <a:rPr lang="en-US" dirty="0" smtClean="0">
                <a:hlinkClick r:id="rId3"/>
              </a:rPr>
              <a:t>en.cppreference.com/w/cpp/memory/new/operator_delete</a:t>
            </a:r>
            <a:r>
              <a:rPr lang="en-US" dirty="0" smtClean="0"/>
              <a:t>).</a:t>
            </a:r>
            <a:r>
              <a:rPr lang="en-US" dirty="0"/>
              <a:t/>
            </a:r>
            <a:br>
              <a:rPr lang="en-US" dirty="0"/>
            </a:br>
            <a:r>
              <a:rPr lang="en-US" dirty="0"/>
              <a:t>Sometimes only overwriting of these functions can help to detect problems. If the problem is there because of C functions (</a:t>
            </a:r>
            <a:r>
              <a:rPr lang="en-US" dirty="0" err="1"/>
              <a:t>malloc</a:t>
            </a:r>
            <a:r>
              <a:rPr lang="en-US" dirty="0"/>
              <a:t> and friends), then these overloads will not be helpful.  </a:t>
            </a:r>
            <a:endParaRPr lang="en-US" dirty="0" smtClean="0"/>
          </a:p>
          <a:p>
            <a:r>
              <a:rPr lang="en-US" dirty="0" smtClean="0"/>
              <a:t>Rewriting </a:t>
            </a:r>
            <a:r>
              <a:rPr lang="en-US" dirty="0" err="1" smtClean="0"/>
              <a:t>malloc</a:t>
            </a:r>
            <a:r>
              <a:rPr lang="en-US" dirty="0" smtClean="0"/>
              <a:t>, </a:t>
            </a:r>
            <a:r>
              <a:rPr lang="en-US" dirty="0" err="1" smtClean="0"/>
              <a:t>calloc</a:t>
            </a:r>
            <a:r>
              <a:rPr lang="en-US" dirty="0" smtClean="0"/>
              <a:t>, </a:t>
            </a:r>
            <a:r>
              <a:rPr lang="en-US" dirty="0" err="1" smtClean="0"/>
              <a:t>realloc</a:t>
            </a:r>
            <a:r>
              <a:rPr lang="en-US" dirty="0" smtClean="0"/>
              <a:t> and free.</a:t>
            </a:r>
            <a:r>
              <a:rPr lang="en-US" dirty="0"/>
              <a:t/>
            </a:r>
            <a:br>
              <a:rPr lang="en-US" dirty="0"/>
            </a:br>
            <a:r>
              <a:rPr lang="en-US" dirty="0"/>
              <a:t>In case, if an application has its own </a:t>
            </a:r>
            <a:r>
              <a:rPr lang="en-US" dirty="0" err="1"/>
              <a:t>malloc</a:t>
            </a:r>
            <a:r>
              <a:rPr lang="en-US" dirty="0"/>
              <a:t> and friends function, then the application's functions will be called instead of Glibc functions. </a:t>
            </a:r>
            <a:r>
              <a:rPr lang="en-US"/>
              <a:t>This will happen because these functions are defined as weak symbols and any new symbol with the same name(s) will be used instead. </a:t>
            </a:r>
            <a:endParaRPr lang="de-DE" dirty="0"/>
          </a:p>
        </p:txBody>
      </p:sp>
    </p:spTree>
    <p:extLst>
      <p:ext uri="{BB962C8B-B14F-4D97-AF65-F5344CB8AC3E}">
        <p14:creationId xmlns:p14="http://schemas.microsoft.com/office/powerpoint/2010/main" val="3765827145"/>
      </p:ext>
    </p:extLst>
  </p:cSld>
  <p:clrMapOvr>
    <a:masterClrMapping/>
  </p:clrMapOvr>
</p:sld>
</file>

<file path=ppt/theme/theme1.xml><?xml version="1.0" encoding="utf-8"?>
<a:theme xmlns:a="http://schemas.openxmlformats.org/drawingml/2006/main" name="PPT-Vorlage_en">
  <a:themeElements>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fontScheme name="2_DESY_Vortrag_3-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2_DESY_Vortrag_3-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SY_Vortrag_3-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SY_Vortrag_3-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SY_Vortrag_3-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SY_Vortrag_3-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SY_Vortrag_3-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SY_Vortrag_3-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SY_Vortrag_3-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SY_Vortrag_3-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SY_Vortrag_3-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SY_Vortrag_3-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SY_Vortrag_3-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SY_Vortrag_3-1 13">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99CC00"/>
        </a:folHlink>
      </a:clrScheme>
      <a:clrMap bg1="lt1" tx1="dk1" bg2="lt2" tx2="dk2" accent1="accent1" accent2="accent2" accent3="accent3" accent4="accent4" accent5="accent5" accent6="accent6" hlink="hlink" folHlink="folHlink"/>
    </a:extraClrScheme>
    <a:extraClrScheme>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PPT-Vorlage_en</Template>
  <TotalTime>0</TotalTime>
  <Words>310</Words>
  <Application>Microsoft Office PowerPoint</Application>
  <PresentationFormat>On-screen Show (4:3)</PresentationFormat>
  <Paragraphs>40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PPT-Vorlage_en</vt:lpstr>
      <vt:lpstr>Crash Investigations</vt:lpstr>
      <vt:lpstr>Overview</vt:lpstr>
      <vt:lpstr>Memory related issues and crashes </vt:lpstr>
      <vt:lpstr>How Valgrind works. Reasons to have something else</vt:lpstr>
      <vt:lpstr>What is the idea behind</vt:lpstr>
    </vt:vector>
  </TitlesOfParts>
  <Company>DESY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Booster steering optimization</dc:title>
  <dc:creator>Kalantaryan, Davit</dc:creator>
  <cp:lastModifiedBy>Kalantaryan, Davit</cp:lastModifiedBy>
  <cp:revision>860</cp:revision>
  <cp:lastPrinted>2021-11-17T13:11:04Z</cp:lastPrinted>
  <dcterms:created xsi:type="dcterms:W3CDTF">2013-05-02T12:08:33Z</dcterms:created>
  <dcterms:modified xsi:type="dcterms:W3CDTF">2021-11-24T12:53:31Z</dcterms:modified>
</cp:coreProperties>
</file>