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3" r:id="rId2"/>
    <p:sldId id="335" r:id="rId3"/>
    <p:sldId id="336" r:id="rId4"/>
    <p:sldId id="338" r:id="rId5"/>
    <p:sldId id="339" r:id="rId6"/>
    <p:sldId id="341" r:id="rId7"/>
    <p:sldId id="340" r:id="rId8"/>
  </p:sldIdLst>
  <p:sldSz cx="9144000" cy="6858000" type="screen4x3"/>
  <p:notesSz cx="7104063" cy="10234613"/>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CC00"/>
    <a:srgbClr val="00FF00"/>
    <a:srgbClr val="0000FF"/>
    <a:srgbClr val="FF00FF"/>
    <a:srgbClr val="9C9E9F"/>
    <a:srgbClr val="FFFFFF"/>
    <a:srgbClr val="DDDDDD"/>
    <a:srgbClr val="00A5E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4023424" y="1"/>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710407" y="4861441"/>
            <a:ext cx="568325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4023424" y="9721244"/>
            <a:ext cx="3078982"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8227" tIns="49114" rIns="98227" bIns="49114"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Presentation on crash</a:t>
            </a:r>
            <a:r>
              <a:rPr lang="en-GB" sz="900" baseline="0" dirty="0" smtClean="0">
                <a:solidFill>
                  <a:schemeClr val="bg2"/>
                </a:solidFill>
              </a:rPr>
              <a:t> investigations</a:t>
            </a:r>
            <a:r>
              <a:rPr lang="en-GB" sz="900" dirty="0" smtClean="0">
                <a:solidFill>
                  <a:schemeClr val="bg2"/>
                </a:solidFill>
              </a:rPr>
              <a:t>  </a:t>
            </a:r>
            <a:r>
              <a:rPr lang="en-GB" sz="900" dirty="0">
                <a:solidFill>
                  <a:schemeClr val="bg2"/>
                </a:solidFill>
              </a:rPr>
              <a:t>|  </a:t>
            </a:r>
            <a:r>
              <a:rPr lang="en-GB" sz="900" dirty="0" smtClean="0">
                <a:solidFill>
                  <a:schemeClr val="bg2"/>
                </a:solidFill>
              </a:rPr>
              <a:t>Dec 2021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lab.zeuthen.desy.de/ers/crash_investiga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valgrind.org/info/abou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cppreference.com/w/cpp/memory/new/operator_delete" TargetMode="External"/><Relationship Id="rId2" Type="http://schemas.openxmlformats.org/officeDocument/2006/relationships/hyperlink" Target="https://en.cppreference.com/w/cpp/memory/new/operator_new" TargetMode="External"/><Relationship Id="rId1" Type="http://schemas.openxmlformats.org/officeDocument/2006/relationships/slideLayout" Target="../slideLayouts/slideLayout2.xml"/><Relationship Id="rId4" Type="http://schemas.openxmlformats.org/officeDocument/2006/relationships/hyperlink" Target="https://en.wikipedia.org/wiki/DLL_injecti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lab.zeuthen.desy.de/ers/crash_investigator/-/blob/master/src/tests/main_double_free01_test.cpp"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en-US" sz="3800" dirty="0" smtClean="0"/>
              <a:t>Crash Investigations</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Investigating memory corruption </a:t>
            </a:r>
            <a:r>
              <a:rPr lang="en-US" dirty="0"/>
              <a:t>issues</a:t>
            </a:r>
            <a:br>
              <a:rPr lang="en-US" dirty="0"/>
            </a:br>
            <a:r>
              <a:rPr lang="en-US" dirty="0">
                <a:hlinkClick r:id="rId2"/>
              </a:rPr>
              <a:t>https://</a:t>
            </a:r>
            <a:r>
              <a:rPr lang="en-US" dirty="0" smtClean="0">
                <a:hlinkClick r:id="rId2"/>
              </a:rPr>
              <a:t>gitlab.zeuthen.desy.de/ers/crash_investigator</a:t>
            </a:r>
            <a:r>
              <a:rPr lang="en-US" dirty="0" smtClean="0"/>
              <a:t> </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smtClean="0"/>
              <a:t>DV-ERS</a:t>
            </a:r>
            <a:endParaRPr lang="de-DE" dirty="0"/>
          </a:p>
          <a:p>
            <a:r>
              <a:rPr lang="en-US" dirty="0" err="1" smtClean="0"/>
              <a:t>Zeuthen</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de-DE" dirty="0"/>
          </a:p>
        </p:txBody>
      </p:sp>
      <p:sp>
        <p:nvSpPr>
          <p:cNvPr id="3" name="Content Placeholder 2"/>
          <p:cNvSpPr>
            <a:spLocks noGrp="1"/>
          </p:cNvSpPr>
          <p:nvPr>
            <p:ph idx="1"/>
          </p:nvPr>
        </p:nvSpPr>
        <p:spPr>
          <a:xfrm>
            <a:off x="162072" y="843221"/>
            <a:ext cx="8825984" cy="5309486"/>
          </a:xfrm>
        </p:spPr>
        <p:txBody>
          <a:bodyPr/>
          <a:lstStyle/>
          <a:p>
            <a:r>
              <a:rPr lang="en-US" dirty="0" smtClean="0"/>
              <a:t>Memory </a:t>
            </a:r>
            <a:r>
              <a:rPr lang="en-US" dirty="0" smtClean="0"/>
              <a:t>handling related </a:t>
            </a:r>
            <a:r>
              <a:rPr lang="en-US" dirty="0" smtClean="0"/>
              <a:t>crashes</a:t>
            </a:r>
            <a:endParaRPr lang="de-DE" dirty="0" smtClean="0"/>
          </a:p>
          <a:p>
            <a:r>
              <a:rPr lang="en-US" dirty="0"/>
              <a:t>Tools for investigations of memory-related problems</a:t>
            </a:r>
            <a:endParaRPr lang="de-DE" dirty="0" smtClean="0"/>
          </a:p>
          <a:p>
            <a:pPr lvl="1"/>
            <a:r>
              <a:rPr lang="en-US" dirty="0" err="1" smtClean="0"/>
              <a:t>valgrind</a:t>
            </a:r>
            <a:r>
              <a:rPr lang="en-US" dirty="0" smtClean="0"/>
              <a:t> </a:t>
            </a:r>
            <a:r>
              <a:rPr lang="en-US" dirty="0"/>
              <a:t>(https://valgrind.org/): </a:t>
            </a:r>
            <a:r>
              <a:rPr lang="en-US" dirty="0" smtClean="0"/>
              <a:t/>
            </a:r>
            <a:br>
              <a:rPr lang="en-US" dirty="0" smtClean="0"/>
            </a:br>
            <a:r>
              <a:rPr lang="de-DE" dirty="0" smtClean="0"/>
              <a:t>X86/Linux</a:t>
            </a:r>
            <a:r>
              <a:rPr lang="de-DE" dirty="0"/>
              <a:t>, AMD64/Linux, ARM/Linux, ARM64/Linux, PPC32/Linux, PPC64/Linux, PPC64LE/Linux, S390X/Linux, MIPS32/Linux, MIPS64/Linux, X86/Solaris, AMD64/Solaris, ARM/Android (2.3.x </a:t>
            </a:r>
            <a:r>
              <a:rPr lang="de-DE" dirty="0" err="1"/>
              <a:t>and</a:t>
            </a:r>
            <a:r>
              <a:rPr lang="de-DE" dirty="0"/>
              <a:t> </a:t>
            </a:r>
            <a:r>
              <a:rPr lang="de-DE" dirty="0" err="1"/>
              <a:t>later</a:t>
            </a:r>
            <a:r>
              <a:rPr lang="de-DE" dirty="0"/>
              <a:t>), ARM64/Android, X86/Android (4.0 </a:t>
            </a:r>
            <a:r>
              <a:rPr lang="de-DE" dirty="0" err="1"/>
              <a:t>and</a:t>
            </a:r>
            <a:r>
              <a:rPr lang="de-DE" dirty="0"/>
              <a:t> </a:t>
            </a:r>
            <a:r>
              <a:rPr lang="de-DE" dirty="0" err="1"/>
              <a:t>later</a:t>
            </a:r>
            <a:r>
              <a:rPr lang="de-DE" dirty="0"/>
              <a:t>), MIPS32/Android, X86/FreeBSD, AMD64/FreeBSD, X86/Darwin </a:t>
            </a:r>
            <a:r>
              <a:rPr lang="de-DE" dirty="0" err="1"/>
              <a:t>and</a:t>
            </a:r>
            <a:r>
              <a:rPr lang="de-DE" dirty="0"/>
              <a:t> AMD64/Darwin (Mac OS X 10.12</a:t>
            </a:r>
            <a:r>
              <a:rPr lang="de-DE" dirty="0" smtClean="0"/>
              <a:t>).</a:t>
            </a:r>
          </a:p>
          <a:p>
            <a:pPr lvl="1"/>
            <a:r>
              <a:rPr lang="de-DE" dirty="0" err="1" smtClean="0"/>
              <a:t>deleaker</a:t>
            </a:r>
            <a:r>
              <a:rPr lang="de-DE" dirty="0" smtClean="0"/>
              <a:t> </a:t>
            </a:r>
            <a:r>
              <a:rPr lang="de-DE" dirty="0"/>
              <a:t>(https://www.deleaker.com</a:t>
            </a:r>
            <a:r>
              <a:rPr lang="de-DE" dirty="0" smtClean="0"/>
              <a:t>/):</a:t>
            </a:r>
            <a:br>
              <a:rPr lang="de-DE" dirty="0" smtClean="0"/>
            </a:br>
            <a:r>
              <a:rPr lang="de-DE" dirty="0" smtClean="0"/>
              <a:t>Windows</a:t>
            </a:r>
          </a:p>
          <a:p>
            <a:r>
              <a:rPr lang="en-US" dirty="0" smtClean="0"/>
              <a:t>Crash </a:t>
            </a:r>
            <a:r>
              <a:rPr lang="en-US" dirty="0"/>
              <a:t>investigator (</a:t>
            </a:r>
            <a:r>
              <a:rPr lang="en-US" dirty="0">
                <a:hlinkClick r:id="rId2"/>
              </a:rPr>
              <a:t>https://</a:t>
            </a:r>
            <a:r>
              <a:rPr lang="en-US" dirty="0" smtClean="0">
                <a:hlinkClick r:id="rId2"/>
              </a:rPr>
              <a:t>gitlab.zeuthen.desy.de/ers/crash_investigator</a:t>
            </a:r>
            <a:r>
              <a:rPr lang="en-US" dirty="0" smtClean="0"/>
              <a:t>)</a:t>
            </a:r>
          </a:p>
          <a:p>
            <a:pPr lvl="1"/>
            <a:r>
              <a:rPr lang="en-US" dirty="0"/>
              <a:t>Reasons to implement this (cases when </a:t>
            </a:r>
            <a:r>
              <a:rPr lang="en-US" dirty="0" err="1"/>
              <a:t>Valgrind</a:t>
            </a:r>
            <a:r>
              <a:rPr lang="en-US" dirty="0"/>
              <a:t> will not help or will behave poorly)</a:t>
            </a:r>
            <a:endParaRPr lang="en-US" dirty="0" smtClean="0"/>
          </a:p>
          <a:p>
            <a:pPr lvl="1"/>
            <a:r>
              <a:rPr lang="en-US" dirty="0"/>
              <a:t>How it is implemented (the idea behind)</a:t>
            </a:r>
            <a:endParaRPr lang="en-US" dirty="0" smtClean="0"/>
          </a:p>
          <a:p>
            <a:pPr lvl="1"/>
            <a:r>
              <a:rPr lang="en-US" dirty="0" smtClean="0"/>
              <a:t>How to use it</a:t>
            </a:r>
          </a:p>
          <a:p>
            <a:pPr lvl="1"/>
            <a:r>
              <a:rPr lang="en-US" dirty="0" smtClean="0"/>
              <a:t>How to extend it</a:t>
            </a:r>
          </a:p>
          <a:p>
            <a:r>
              <a:rPr lang="en-US" dirty="0" smtClean="0"/>
              <a:t>Demo</a:t>
            </a:r>
            <a:endParaRPr lang="de-DE" dirty="0" smtClean="0"/>
          </a:p>
        </p:txBody>
      </p:sp>
    </p:spTree>
    <p:extLst>
      <p:ext uri="{BB962C8B-B14F-4D97-AF65-F5344CB8AC3E}">
        <p14:creationId xmlns:p14="http://schemas.microsoft.com/office/powerpoint/2010/main" val="219820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related issues and crashes </a:t>
            </a:r>
            <a:endParaRPr lang="de-DE" dirty="0"/>
          </a:p>
        </p:txBody>
      </p:sp>
      <p:sp>
        <p:nvSpPr>
          <p:cNvPr id="3" name="Content Placeholder 2"/>
          <p:cNvSpPr>
            <a:spLocks noGrp="1"/>
          </p:cNvSpPr>
          <p:nvPr>
            <p:ph idx="1"/>
          </p:nvPr>
        </p:nvSpPr>
        <p:spPr>
          <a:xfrm>
            <a:off x="113414" y="808074"/>
            <a:ext cx="8945526" cy="5358809"/>
          </a:xfrm>
        </p:spPr>
        <p:txBody>
          <a:bodyPr/>
          <a:lstStyle/>
          <a:p>
            <a:r>
              <a:rPr lang="en-US" sz="1500" dirty="0" smtClean="0"/>
              <a:t>Meaning of colors in the below list</a:t>
            </a:r>
          </a:p>
          <a:p>
            <a:pPr lvl="1"/>
            <a:r>
              <a:rPr lang="en-US" sz="1200" dirty="0">
                <a:solidFill>
                  <a:srgbClr val="339933"/>
                </a:solidFill>
              </a:rPr>
              <a:t>Green</a:t>
            </a:r>
            <a:r>
              <a:rPr lang="en-US" sz="1200" dirty="0"/>
              <a:t>: possible to investigate with the newly created crash </a:t>
            </a:r>
            <a:r>
              <a:rPr lang="en-US" sz="1200" dirty="0" smtClean="0"/>
              <a:t>investigator.</a:t>
            </a:r>
          </a:p>
          <a:p>
            <a:pPr lvl="1"/>
            <a:r>
              <a:rPr lang="en-US" sz="1200" dirty="0" smtClean="0">
                <a:solidFill>
                  <a:srgbClr val="FFC000"/>
                </a:solidFill>
              </a:rPr>
              <a:t>Yellow</a:t>
            </a:r>
            <a:r>
              <a:rPr lang="en-US" sz="1200" dirty="0" smtClean="0"/>
              <a:t>: theoretically possible to investigate but not implemented.</a:t>
            </a:r>
          </a:p>
          <a:p>
            <a:pPr lvl="1"/>
            <a:r>
              <a:rPr lang="en-US" sz="1200" dirty="0" smtClean="0">
                <a:solidFill>
                  <a:srgbClr val="FF0000"/>
                </a:solidFill>
              </a:rPr>
              <a:t>Red</a:t>
            </a:r>
            <a:r>
              <a:rPr lang="en-US" sz="1200" dirty="0" smtClean="0"/>
              <a:t>: not possible to investigate.</a:t>
            </a:r>
          </a:p>
          <a:p>
            <a:pPr lvl="1"/>
            <a:r>
              <a:rPr lang="en-US" sz="1200" dirty="0" smtClean="0"/>
              <a:t>All cases are possible to investigate by </a:t>
            </a:r>
            <a:r>
              <a:rPr lang="en-US" sz="1200" dirty="0" err="1" smtClean="0"/>
              <a:t>Valgrind</a:t>
            </a:r>
            <a:r>
              <a:rPr lang="en-US" sz="1200" dirty="0" smtClean="0"/>
              <a:t> (even red cases)!</a:t>
            </a:r>
            <a:endParaRPr lang="en-US" sz="1200" dirty="0">
              <a:solidFill>
                <a:srgbClr val="FFCC00"/>
              </a:solidFill>
            </a:endParaRPr>
          </a:p>
          <a:p>
            <a:r>
              <a:rPr lang="en-US" sz="1500" dirty="0" smtClean="0">
                <a:solidFill>
                  <a:srgbClr val="FFCC00"/>
                </a:solidFill>
              </a:rPr>
              <a:t>Memory </a:t>
            </a:r>
            <a:r>
              <a:rPr lang="en-US" sz="1500" dirty="0">
                <a:solidFill>
                  <a:srgbClr val="FFCC00"/>
                </a:solidFill>
              </a:rPr>
              <a:t>leak: this will not lead to a crash but after a long run there will not be available memory for the proper functionality of an </a:t>
            </a:r>
            <a:r>
              <a:rPr lang="en-US" sz="1500" dirty="0" smtClean="0">
                <a:solidFill>
                  <a:srgbClr val="FFCC00"/>
                </a:solidFill>
              </a:rPr>
              <a:t>application.</a:t>
            </a:r>
          </a:p>
          <a:p>
            <a:r>
              <a:rPr lang="en-US" sz="1500" dirty="0" smtClean="0">
                <a:solidFill>
                  <a:srgbClr val="339933"/>
                </a:solidFill>
              </a:rPr>
              <a:t>Deallocation </a:t>
            </a:r>
            <a:r>
              <a:rPr lang="en-US" sz="1500" smtClean="0">
                <a:solidFill>
                  <a:srgbClr val="339933"/>
                </a:solidFill>
              </a:rPr>
              <a:t>of non-existing </a:t>
            </a:r>
            <a:r>
              <a:rPr lang="en-US" sz="1500" dirty="0" smtClean="0">
                <a:solidFill>
                  <a:srgbClr val="339933"/>
                </a:solidFill>
              </a:rPr>
              <a:t>memory: </a:t>
            </a:r>
          </a:p>
          <a:p>
            <a:r>
              <a:rPr lang="en-US" sz="1500" dirty="0" smtClean="0">
                <a:solidFill>
                  <a:srgbClr val="339933"/>
                </a:solidFill>
              </a:rPr>
              <a:t>Double free issue: most probably this will immediately crash the application.</a:t>
            </a:r>
            <a:r>
              <a:rPr lang="en-US" sz="1500" dirty="0" smtClean="0"/>
              <a:t> </a:t>
            </a:r>
          </a:p>
          <a:p>
            <a:r>
              <a:rPr lang="en-US" sz="1500" dirty="0">
                <a:solidFill>
                  <a:srgbClr val="339933"/>
                </a:solidFill>
              </a:rPr>
              <a:t>Bad </a:t>
            </a:r>
            <a:r>
              <a:rPr lang="en-US" sz="1500" dirty="0" err="1">
                <a:solidFill>
                  <a:srgbClr val="339933"/>
                </a:solidFill>
              </a:rPr>
              <a:t>realloc</a:t>
            </a:r>
            <a:r>
              <a:rPr lang="en-US" sz="1500" dirty="0">
                <a:solidFill>
                  <a:srgbClr val="339933"/>
                </a:solidFill>
              </a:rPr>
              <a:t> issues: this kind of issue will happen when bad memory (not allocated memory/ already freed memory/ memory created with incompatible to </a:t>
            </a:r>
            <a:r>
              <a:rPr lang="en-US" sz="1500" dirty="0" err="1">
                <a:solidFill>
                  <a:srgbClr val="339933"/>
                </a:solidFill>
              </a:rPr>
              <a:t>realloc</a:t>
            </a:r>
            <a:r>
              <a:rPr lang="en-US" sz="1500" dirty="0">
                <a:solidFill>
                  <a:srgbClr val="339933"/>
                </a:solidFill>
              </a:rPr>
              <a:t> method) is provided as the first argument to the </a:t>
            </a:r>
            <a:r>
              <a:rPr lang="en-US" sz="1500" dirty="0" err="1">
                <a:solidFill>
                  <a:srgbClr val="339933"/>
                </a:solidFill>
              </a:rPr>
              <a:t>realloc</a:t>
            </a:r>
            <a:r>
              <a:rPr lang="en-US" sz="1500" dirty="0">
                <a:solidFill>
                  <a:srgbClr val="339933"/>
                </a:solidFill>
              </a:rPr>
              <a:t> call.</a:t>
            </a:r>
            <a:endParaRPr lang="en-US" sz="1500" dirty="0" smtClean="0">
              <a:solidFill>
                <a:srgbClr val="339933"/>
              </a:solidFill>
            </a:endParaRPr>
          </a:p>
          <a:p>
            <a:r>
              <a:rPr lang="en-US" sz="1500" dirty="0" smtClean="0">
                <a:solidFill>
                  <a:srgbClr val="339933"/>
                </a:solidFill>
              </a:rPr>
              <a:t>Allocation - deallocation mismatch</a:t>
            </a:r>
            <a:r>
              <a:rPr lang="en-US" sz="1500" dirty="0">
                <a:solidFill>
                  <a:srgbClr val="339933"/>
                </a:solidFill>
              </a:rPr>
              <a:t>: this is the case when memory is allocated using one method and memory is freed by the other method (for example new/free, new[]/delete, etc.). Similar errors will lead to crashes in some cases. Most crashes will happen immediately after corruption.</a:t>
            </a:r>
            <a:endParaRPr lang="en-US" sz="1500" dirty="0" smtClean="0">
              <a:solidFill>
                <a:srgbClr val="339933"/>
              </a:solidFill>
            </a:endParaRPr>
          </a:p>
          <a:p>
            <a:r>
              <a:rPr lang="en-US" sz="1500" dirty="0">
                <a:solidFill>
                  <a:srgbClr val="FF0000"/>
                </a:solidFill>
              </a:rPr>
              <a:t>Memory overrun issue: </a:t>
            </a:r>
            <a:r>
              <a:rPr lang="en-US" sz="1500" dirty="0" smtClean="0">
                <a:solidFill>
                  <a:srgbClr val="FF0000"/>
                </a:solidFill>
              </a:rPr>
              <a:t>this </a:t>
            </a:r>
            <a:r>
              <a:rPr lang="en-US" sz="1500" dirty="0">
                <a:solidFill>
                  <a:srgbClr val="FF0000"/>
                </a:solidFill>
              </a:rPr>
              <a:t>is a very hard detectable issue because they crash applications not immediately and not always. They crash applications when the memory behind allocated memory is responsible for sensitive data. Usually, the crash happens not during the bad call with overrun, but later when the mentioned sensitive memory is accessed.</a:t>
            </a:r>
            <a:r>
              <a:rPr lang="en-US" sz="1500" dirty="0"/>
              <a:t> </a:t>
            </a:r>
            <a:endParaRPr lang="de-DE" sz="1500" dirty="0"/>
          </a:p>
        </p:txBody>
      </p:sp>
    </p:spTree>
    <p:extLst>
      <p:ext uri="{BB962C8B-B14F-4D97-AF65-F5344CB8AC3E}">
        <p14:creationId xmlns:p14="http://schemas.microsoft.com/office/powerpoint/2010/main" val="2876077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Valgrind</a:t>
            </a:r>
            <a:r>
              <a:rPr lang="en-US" dirty="0"/>
              <a:t> </a:t>
            </a:r>
            <a:r>
              <a:rPr lang="en-US" dirty="0" smtClean="0"/>
              <a:t>works. Reasons to have something else</a:t>
            </a:r>
            <a:endParaRPr lang="de-DE" dirty="0"/>
          </a:p>
        </p:txBody>
      </p:sp>
      <p:sp>
        <p:nvSpPr>
          <p:cNvPr id="3" name="Content Placeholder 2"/>
          <p:cNvSpPr>
            <a:spLocks noGrp="1"/>
          </p:cNvSpPr>
          <p:nvPr>
            <p:ph idx="1"/>
          </p:nvPr>
        </p:nvSpPr>
        <p:spPr>
          <a:xfrm>
            <a:off x="98278" y="790934"/>
            <a:ext cx="8854337" cy="5283801"/>
          </a:xfrm>
        </p:spPr>
        <p:txBody>
          <a:bodyPr/>
          <a:lstStyle/>
          <a:p>
            <a:r>
              <a:rPr lang="en-US" sz="1600" dirty="0"/>
              <a:t>In the previous slide, there was a note that </a:t>
            </a:r>
            <a:r>
              <a:rPr lang="en-US" sz="1600" dirty="0" err="1"/>
              <a:t>Valgrind</a:t>
            </a:r>
            <a:r>
              <a:rPr lang="en-US" sz="1600" dirty="0"/>
              <a:t> works for all mentioned cases. Then the question arises why do we need something else?</a:t>
            </a:r>
            <a:endParaRPr lang="en-US" sz="1600" dirty="0" smtClean="0"/>
          </a:p>
          <a:p>
            <a:pPr lvl="1"/>
            <a:r>
              <a:rPr lang="en-US" sz="1200" dirty="0" smtClean="0"/>
              <a:t>It slows down application 5-100 times.</a:t>
            </a:r>
          </a:p>
          <a:p>
            <a:pPr lvl="1"/>
            <a:r>
              <a:rPr lang="en-US" sz="1200" dirty="0" smtClean="0"/>
              <a:t>It starts application on virtual environment</a:t>
            </a:r>
            <a:br>
              <a:rPr lang="en-US" sz="1200" dirty="0" smtClean="0"/>
            </a:br>
            <a:r>
              <a:rPr lang="en-US" sz="1200" dirty="0" smtClean="0"/>
              <a:t>and this can hide some issues that is there</a:t>
            </a:r>
            <a:br>
              <a:rPr lang="en-US" sz="1200" dirty="0" smtClean="0"/>
            </a:br>
            <a:r>
              <a:rPr lang="en-US" sz="1200" dirty="0" smtClean="0"/>
              <a:t>because </a:t>
            </a:r>
            <a:r>
              <a:rPr lang="en-US" sz="1200" smtClean="0"/>
              <a:t>of </a:t>
            </a:r>
            <a:r>
              <a:rPr lang="en-US" sz="1200" smtClean="0"/>
              <a:t>concurrency.</a:t>
            </a:r>
            <a:endParaRPr lang="en-US" sz="1200" dirty="0" smtClean="0"/>
          </a:p>
          <a:p>
            <a:pPr lvl="1"/>
            <a:r>
              <a:rPr lang="en-US" sz="1200" dirty="0" smtClean="0"/>
              <a:t>Installation is needed and I’m not sure</a:t>
            </a:r>
            <a:br>
              <a:rPr lang="en-US" sz="1200" dirty="0" smtClean="0"/>
            </a:br>
            <a:r>
              <a:rPr lang="en-US" sz="1200" dirty="0" smtClean="0"/>
              <a:t>if we will have permission to install</a:t>
            </a:r>
            <a:br>
              <a:rPr lang="en-US" sz="1200" dirty="0" smtClean="0"/>
            </a:br>
            <a:r>
              <a:rPr lang="en-US" sz="1200" dirty="0" err="1" smtClean="0"/>
              <a:t>Valgrind</a:t>
            </a:r>
            <a:r>
              <a:rPr lang="en-US" sz="1200" dirty="0" smtClean="0"/>
              <a:t> on our server hosts.</a:t>
            </a:r>
          </a:p>
          <a:p>
            <a:pPr lvl="1"/>
            <a:r>
              <a:rPr lang="en-US" sz="1200" dirty="0" smtClean="0"/>
              <a:t>Extendibility</a:t>
            </a:r>
            <a:r>
              <a:rPr lang="en-US" sz="1200" dirty="0"/>
              <a:t>:</a:t>
            </a:r>
            <a:r>
              <a:rPr lang="en-US" sz="1200" dirty="0" smtClean="0"/>
              <a:t> </a:t>
            </a:r>
            <a:r>
              <a:rPr lang="en-US" sz="1200" dirty="0" err="1"/>
              <a:t>Valgrind</a:t>
            </a:r>
            <a:r>
              <a:rPr lang="en-US" sz="1200" dirty="0"/>
              <a:t> </a:t>
            </a:r>
            <a:r>
              <a:rPr lang="en-US" sz="1200" dirty="0" smtClean="0"/>
              <a:t>mentions </a:t>
            </a:r>
            <a:r>
              <a:rPr lang="en-US" sz="1200" dirty="0"/>
              <a:t>the </a:t>
            </a:r>
            <a:r>
              <a:rPr lang="en-US" sz="1200" dirty="0" smtClean="0"/>
              <a:t/>
            </a:r>
            <a:br>
              <a:rPr lang="en-US" sz="1200" dirty="0" smtClean="0"/>
            </a:br>
            <a:r>
              <a:rPr lang="en-US" sz="1200" dirty="0" smtClean="0"/>
              <a:t>possibility </a:t>
            </a:r>
            <a:r>
              <a:rPr lang="en-US" sz="1200" dirty="0"/>
              <a:t>to extend, but I think it is very </a:t>
            </a:r>
            <a:r>
              <a:rPr lang="en-US" sz="1200" dirty="0" smtClean="0"/>
              <a:t/>
            </a:r>
            <a:br>
              <a:rPr lang="en-US" sz="1200" dirty="0" smtClean="0"/>
            </a:br>
            <a:r>
              <a:rPr lang="en-US" sz="1200" dirty="0" smtClean="0"/>
              <a:t>complicated </a:t>
            </a:r>
            <a:r>
              <a:rPr lang="en-US" sz="1200" dirty="0"/>
              <a:t>and one should have very well knowledge of low-level programming (including GNU assembly) for handling </a:t>
            </a:r>
            <a:r>
              <a:rPr lang="en-US" sz="1200" dirty="0" err="1"/>
              <a:t>Valgrind</a:t>
            </a:r>
            <a:r>
              <a:rPr lang="en-US" sz="1200" dirty="0"/>
              <a:t> code. To clone and play with </a:t>
            </a:r>
            <a:r>
              <a:rPr lang="en-US" sz="1200" dirty="0" err="1"/>
              <a:t>Valgrind</a:t>
            </a:r>
            <a:r>
              <a:rPr lang="en-US" sz="1200" dirty="0"/>
              <a:t> code one can use the command: ‘</a:t>
            </a:r>
            <a:r>
              <a:rPr lang="en-US" sz="1200" dirty="0" err="1"/>
              <a:t>git</a:t>
            </a:r>
            <a:r>
              <a:rPr lang="en-US" sz="1200" dirty="0"/>
              <a:t> clone </a:t>
            </a:r>
            <a:r>
              <a:rPr lang="en-US" sz="1200" dirty="0" err="1"/>
              <a:t>git</a:t>
            </a:r>
            <a:r>
              <a:rPr lang="en-US" sz="1200" dirty="0"/>
              <a:t>://sourceware.org/</a:t>
            </a:r>
            <a:r>
              <a:rPr lang="en-US" sz="1200" dirty="0" err="1"/>
              <a:t>git</a:t>
            </a:r>
            <a:r>
              <a:rPr lang="en-US" sz="1200" dirty="0"/>
              <a:t>/</a:t>
            </a:r>
            <a:r>
              <a:rPr lang="en-US" sz="1200" dirty="0" err="1"/>
              <a:t>valgrind.git</a:t>
            </a:r>
            <a:r>
              <a:rPr lang="en-US" sz="1200" dirty="0" smtClean="0"/>
              <a:t>’. </a:t>
            </a:r>
          </a:p>
          <a:p>
            <a:pPr lvl="1"/>
            <a:r>
              <a:rPr lang="en-US" sz="1200" dirty="0" smtClean="0"/>
              <a:t>Runtime extendibility !!!</a:t>
            </a:r>
          </a:p>
          <a:p>
            <a:pPr lvl="1"/>
            <a:r>
              <a:rPr lang="en-US" sz="1200" dirty="0" smtClean="0"/>
              <a:t>Windows!!! (for Windows proof of concept app is done, but complete system is not prepared)</a:t>
            </a:r>
          </a:p>
          <a:p>
            <a:r>
              <a:rPr lang="en-US" sz="1600" dirty="0" err="1"/>
              <a:t>Valgrind</a:t>
            </a:r>
            <a:r>
              <a:rPr lang="en-US" sz="1600" dirty="0"/>
              <a:t> starts applications in the virtual environment where all instructions of applications are trapped by </a:t>
            </a:r>
            <a:r>
              <a:rPr lang="en-US" sz="1600" dirty="0" err="1"/>
              <a:t>Valgrind</a:t>
            </a:r>
            <a:r>
              <a:rPr lang="en-US" sz="1600" dirty="0"/>
              <a:t>, then analyzed and only after that the instructions </a:t>
            </a:r>
            <a:r>
              <a:rPr lang="en-US" sz="1600" dirty="0" smtClean="0"/>
              <a:t>executed.</a:t>
            </a:r>
          </a:p>
          <a:p>
            <a:pPr lvl="1"/>
            <a:r>
              <a:rPr lang="en-US" sz="1200" dirty="0" smtClean="0"/>
              <a:t>This is the reason of slowing down the application dramatically.</a:t>
            </a:r>
          </a:p>
          <a:p>
            <a:pPr lvl="1"/>
            <a:r>
              <a:rPr lang="en-US" sz="1200" dirty="0" smtClean="0"/>
              <a:t>This allows to investigate memory overflow issues by analyzing read/write instructions and by comparing memory size with read/write size in the instruction.</a:t>
            </a:r>
            <a:br>
              <a:rPr lang="en-US" sz="1200" dirty="0" smtClean="0"/>
            </a:br>
            <a:r>
              <a:rPr lang="en-US" sz="400" dirty="0" smtClean="0"/>
              <a:t/>
            </a:r>
            <a:br>
              <a:rPr lang="en-US" sz="400" dirty="0" smtClean="0"/>
            </a:br>
            <a:r>
              <a:rPr lang="en-US" sz="1200" dirty="0" smtClean="0"/>
              <a:t>So if we have suspension that crash is there because of memory overflow </a:t>
            </a:r>
            <a:r>
              <a:rPr lang="en-US" sz="1200" dirty="0" err="1" smtClean="0"/>
              <a:t>Valgrid</a:t>
            </a:r>
            <a:r>
              <a:rPr lang="en-US" sz="1200" dirty="0" smtClean="0"/>
              <a:t> should be used (or </a:t>
            </a:r>
            <a:r>
              <a:rPr lang="en-US" sz="1200" dirty="0" err="1" smtClean="0"/>
              <a:t>Valgrind</a:t>
            </a:r>
            <a:r>
              <a:rPr lang="en-US" sz="1200" dirty="0" smtClean="0"/>
              <a:t> also should be used alongside with other tools).</a:t>
            </a:r>
            <a:endParaRPr lang="de-DE" sz="1200" dirty="0"/>
          </a:p>
        </p:txBody>
      </p:sp>
      <p:grpSp>
        <p:nvGrpSpPr>
          <p:cNvPr id="5" name="Group 4"/>
          <p:cNvGrpSpPr/>
          <p:nvPr/>
        </p:nvGrpSpPr>
        <p:grpSpPr>
          <a:xfrm>
            <a:off x="4189226" y="1445681"/>
            <a:ext cx="4359350" cy="1341881"/>
            <a:chOff x="4593265" y="1698808"/>
            <a:chExt cx="4359350" cy="1341881"/>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265" y="1698808"/>
              <a:ext cx="4359350" cy="1341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315670" y="2572658"/>
              <a:ext cx="2516451" cy="276999"/>
            </a:xfrm>
            <a:prstGeom prst="rect">
              <a:avLst/>
            </a:prstGeom>
            <a:noFill/>
            <a:ln>
              <a:solidFill>
                <a:schemeClr val="accent1"/>
              </a:solidFill>
            </a:ln>
          </p:spPr>
          <p:txBody>
            <a:bodyPr wrap="square" rtlCol="0">
              <a:spAutoFit/>
            </a:bodyPr>
            <a:lstStyle/>
            <a:p>
              <a:r>
                <a:rPr lang="de-DE" sz="1200" dirty="0">
                  <a:hlinkClick r:id="rId3"/>
                </a:rPr>
                <a:t>https://</a:t>
              </a:r>
              <a:r>
                <a:rPr lang="de-DE" sz="1200" dirty="0" smtClean="0">
                  <a:hlinkClick r:id="rId3"/>
                </a:rPr>
                <a:t>valgrind.org/info/about.html</a:t>
              </a:r>
              <a:r>
                <a:rPr lang="de-DE" sz="1200" dirty="0" smtClean="0"/>
                <a:t> </a:t>
              </a:r>
              <a:endParaRPr lang="de-DE" sz="1200" dirty="0"/>
            </a:p>
          </p:txBody>
        </p:sp>
      </p:grpSp>
    </p:spTree>
    <p:extLst>
      <p:ext uri="{BB962C8B-B14F-4D97-AF65-F5344CB8AC3E}">
        <p14:creationId xmlns:p14="http://schemas.microsoft.com/office/powerpoint/2010/main" val="3242676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Crash investigator - </a:t>
            </a:r>
            <a:r>
              <a:rPr lang="en-US" dirty="0" smtClean="0"/>
              <a:t>idea behind</a:t>
            </a:r>
            <a:endParaRPr lang="de-DE" dirty="0"/>
          </a:p>
        </p:txBody>
      </p:sp>
      <p:sp>
        <p:nvSpPr>
          <p:cNvPr id="3" name="Content Placeholder 2"/>
          <p:cNvSpPr>
            <a:spLocks noGrp="1"/>
          </p:cNvSpPr>
          <p:nvPr>
            <p:ph idx="1"/>
          </p:nvPr>
        </p:nvSpPr>
        <p:spPr>
          <a:xfrm>
            <a:off x="99238" y="815163"/>
            <a:ext cx="8966790" cy="5259572"/>
          </a:xfrm>
        </p:spPr>
        <p:txBody>
          <a:bodyPr/>
          <a:lstStyle/>
          <a:p>
            <a:pPr marL="0" indent="0">
              <a:buNone/>
            </a:pPr>
            <a:r>
              <a:rPr lang="en-US" sz="1600" dirty="0" smtClean="0"/>
              <a:t>In order to trap memory allocations functions and make some analyze the following </a:t>
            </a:r>
            <a:r>
              <a:rPr lang="en-US" sz="1600" dirty="0" smtClean="0"/>
              <a:t>can be </a:t>
            </a:r>
            <a:r>
              <a:rPr lang="en-US" sz="1600" dirty="0" smtClean="0"/>
              <a:t>done</a:t>
            </a:r>
          </a:p>
          <a:p>
            <a:r>
              <a:rPr lang="en-US" sz="1600" dirty="0" smtClean="0"/>
              <a:t>Overloading C++ operators new </a:t>
            </a:r>
            <a:r>
              <a:rPr lang="en-US" sz="1600" dirty="0"/>
              <a:t>(</a:t>
            </a:r>
            <a:r>
              <a:rPr lang="en-US" sz="1600" dirty="0">
                <a:hlinkClick r:id="rId2"/>
              </a:rPr>
              <a:t>https://</a:t>
            </a:r>
            <a:r>
              <a:rPr lang="en-US" sz="1600" dirty="0" smtClean="0">
                <a:hlinkClick r:id="rId2"/>
              </a:rPr>
              <a:t>en.cppreference.com/w/cpp/memory/new/operator_new</a:t>
            </a:r>
            <a:r>
              <a:rPr lang="en-US" sz="1600" dirty="0" smtClean="0"/>
              <a:t>) and delete </a:t>
            </a:r>
            <a:r>
              <a:rPr lang="en-US" sz="1600" dirty="0"/>
              <a:t>(</a:t>
            </a:r>
            <a:r>
              <a:rPr lang="en-US" sz="1600" dirty="0">
                <a:hlinkClick r:id="rId3"/>
              </a:rPr>
              <a:t>https://</a:t>
            </a:r>
            <a:r>
              <a:rPr lang="en-US" sz="1600" dirty="0" smtClean="0">
                <a:hlinkClick r:id="rId3"/>
              </a:rPr>
              <a:t>en.cppreference.com/w/cpp/memory/new/operator_delete</a:t>
            </a:r>
            <a:r>
              <a:rPr lang="en-US" sz="1600" dirty="0" smtClean="0"/>
              <a:t>).</a:t>
            </a:r>
            <a:r>
              <a:rPr lang="en-US" sz="1600" dirty="0"/>
              <a:t/>
            </a:r>
            <a:br>
              <a:rPr lang="en-US" sz="1600" dirty="0"/>
            </a:br>
            <a:r>
              <a:rPr lang="en-US" sz="1600" dirty="0"/>
              <a:t>Sometimes only overwriting of these functions can help to detect problems. If the problem is there because of C functions (</a:t>
            </a:r>
            <a:r>
              <a:rPr lang="en-US" sz="1600" dirty="0" err="1"/>
              <a:t>malloc</a:t>
            </a:r>
            <a:r>
              <a:rPr lang="en-US" sz="1600" dirty="0"/>
              <a:t> and friends), then these overloads will not be helpful.  </a:t>
            </a:r>
            <a:endParaRPr lang="en-US" sz="1600" dirty="0" smtClean="0"/>
          </a:p>
          <a:p>
            <a:r>
              <a:rPr lang="en-US" sz="1600" dirty="0" smtClean="0"/>
              <a:t>Rewriting </a:t>
            </a:r>
            <a:r>
              <a:rPr lang="en-US" sz="1600" dirty="0" err="1" smtClean="0"/>
              <a:t>malloc</a:t>
            </a:r>
            <a:r>
              <a:rPr lang="en-US" sz="1600" dirty="0" smtClean="0"/>
              <a:t>, </a:t>
            </a:r>
            <a:r>
              <a:rPr lang="en-US" sz="1600" dirty="0" err="1" smtClean="0"/>
              <a:t>calloc</a:t>
            </a:r>
            <a:r>
              <a:rPr lang="en-US" sz="1600" dirty="0" smtClean="0"/>
              <a:t>, </a:t>
            </a:r>
            <a:r>
              <a:rPr lang="en-US" sz="1600" dirty="0" err="1" smtClean="0"/>
              <a:t>realloc</a:t>
            </a:r>
            <a:r>
              <a:rPr lang="en-US" sz="1600" dirty="0" smtClean="0"/>
              <a:t> and free.</a:t>
            </a:r>
            <a:r>
              <a:rPr lang="en-US" sz="1600" dirty="0"/>
              <a:t/>
            </a:r>
            <a:br>
              <a:rPr lang="en-US" sz="1600" dirty="0"/>
            </a:br>
            <a:r>
              <a:rPr lang="en-US" sz="1600" dirty="0"/>
              <a:t>In case, if an application has its own </a:t>
            </a:r>
            <a:r>
              <a:rPr lang="en-US" sz="1600" dirty="0" err="1"/>
              <a:t>malloc</a:t>
            </a:r>
            <a:r>
              <a:rPr lang="en-US" sz="1600" dirty="0"/>
              <a:t> and friends function, then the application's functions will be called instead of Glibc functions. This will happen because these functions are defined as weak symbols and any new symbol with the same name(s) will be used instead. This is true only for </a:t>
            </a:r>
            <a:r>
              <a:rPr lang="en-US" sz="1600" dirty="0" smtClean="0"/>
              <a:t>Linux. For </a:t>
            </a:r>
            <a:r>
              <a:rPr lang="en-US" sz="1600" dirty="0"/>
              <a:t>Windows hacking </a:t>
            </a:r>
            <a:r>
              <a:rPr lang="en-US" sz="1600" dirty="0" err="1"/>
              <a:t>malloc</a:t>
            </a:r>
            <a:r>
              <a:rPr lang="en-US" sz="1600" dirty="0"/>
              <a:t> is more complicated and a topic for a separate discussion</a:t>
            </a:r>
            <a:r>
              <a:rPr lang="en-US" sz="1600" dirty="0" smtClean="0"/>
              <a:t>.</a:t>
            </a:r>
          </a:p>
          <a:p>
            <a:r>
              <a:rPr lang="en-US" sz="1600" dirty="0"/>
              <a:t>In order to load the analyzer library to the already compiled process address space without recompilation - the following techniques are used</a:t>
            </a:r>
            <a:r>
              <a:rPr lang="en-US" sz="1600" dirty="0" smtClean="0"/>
              <a:t> </a:t>
            </a:r>
            <a:r>
              <a:rPr lang="en-US" sz="1600" dirty="0"/>
              <a:t>(</a:t>
            </a:r>
            <a:r>
              <a:rPr lang="en-US" sz="1550" dirty="0">
                <a:hlinkClick r:id="rId4"/>
              </a:rPr>
              <a:t>https://</a:t>
            </a:r>
            <a:r>
              <a:rPr lang="en-US" sz="1550" dirty="0" smtClean="0">
                <a:hlinkClick r:id="rId4"/>
              </a:rPr>
              <a:t>en.wikipedia.org/wiki/DLL_injection</a:t>
            </a:r>
            <a:r>
              <a:rPr lang="en-US" sz="1600" dirty="0" smtClean="0"/>
              <a:t>)</a:t>
            </a:r>
            <a:endParaRPr lang="de-DE" sz="1600" dirty="0"/>
          </a:p>
          <a:p>
            <a:pPr lvl="1"/>
            <a:r>
              <a:rPr lang="en-US" sz="1200" dirty="0" smtClean="0"/>
              <a:t>Linux: LD_PRELOAD environment variable</a:t>
            </a:r>
          </a:p>
          <a:p>
            <a:pPr lvl="1"/>
            <a:r>
              <a:rPr lang="en-US" sz="1200" dirty="0" smtClean="0"/>
              <a:t>Windows: DLL injection</a:t>
            </a:r>
          </a:p>
          <a:p>
            <a:pPr lvl="2"/>
            <a:r>
              <a:rPr lang="en-US" sz="900" dirty="0" smtClean="0"/>
              <a:t>1. Using  </a:t>
            </a:r>
            <a:r>
              <a:rPr lang="en-US" sz="900" dirty="0" err="1" smtClean="0"/>
              <a:t>WriteProcessMemory+CreateRemoteThread</a:t>
            </a:r>
            <a:r>
              <a:rPr lang="en-US" sz="900" dirty="0" smtClean="0"/>
              <a:t> or</a:t>
            </a:r>
          </a:p>
          <a:p>
            <a:pPr lvl="2"/>
            <a:r>
              <a:rPr lang="en-US" sz="900" dirty="0" smtClean="0"/>
              <a:t>2. Using registry “</a:t>
            </a:r>
            <a:r>
              <a:rPr lang="de-DE" sz="900" dirty="0"/>
              <a:t>HKEY_LOCAL_MACHINE\SOFTWARE\Microsoft\Windows NT\</a:t>
            </a:r>
            <a:r>
              <a:rPr lang="de-DE" sz="900" dirty="0" err="1"/>
              <a:t>CurrentVersion</a:t>
            </a:r>
            <a:r>
              <a:rPr lang="de-DE" sz="900" dirty="0"/>
              <a:t>\Windows\</a:t>
            </a:r>
            <a:r>
              <a:rPr lang="de-DE" sz="900" dirty="0" err="1"/>
              <a:t>AppInit_DLLs</a:t>
            </a:r>
            <a:r>
              <a:rPr lang="en-US" sz="900" dirty="0" smtClean="0"/>
              <a:t>”</a:t>
            </a:r>
            <a:endParaRPr lang="en-US" sz="900" dirty="0"/>
          </a:p>
        </p:txBody>
      </p:sp>
    </p:spTree>
    <p:extLst>
      <p:ext uri="{BB962C8B-B14F-4D97-AF65-F5344CB8AC3E}">
        <p14:creationId xmlns:p14="http://schemas.microsoft.com/office/powerpoint/2010/main" val="3765827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cases of indirect double/free</a:t>
            </a:r>
            <a:endParaRPr lang="de-DE" dirty="0"/>
          </a:p>
        </p:txBody>
      </p:sp>
      <p:sp>
        <p:nvSpPr>
          <p:cNvPr id="3" name="Content Placeholder 2"/>
          <p:cNvSpPr>
            <a:spLocks noGrp="1"/>
          </p:cNvSpPr>
          <p:nvPr>
            <p:ph idx="1"/>
          </p:nvPr>
        </p:nvSpPr>
        <p:spPr/>
        <p:txBody>
          <a:bodyPr/>
          <a:lstStyle/>
          <a:p>
            <a:pPr marL="0" indent="0">
              <a:buNone/>
            </a:pPr>
            <a:r>
              <a:rPr lang="en-US" sz="1900" b="1" dirty="0"/>
              <a:t>Be aware double-free will not happen only in the case when one explicitly calls 2 times to function delete or free. Double free can happen also by calling other APIs that, in turn, will allocate/deallocate buffers!!!</a:t>
            </a:r>
            <a:br>
              <a:rPr lang="en-US" sz="1900" b="1" dirty="0"/>
            </a:br>
            <a:r>
              <a:rPr lang="en-US" sz="1900" b="1" dirty="0"/>
              <a:t>Sometimes the problem can be there because of concurrency!!!</a:t>
            </a:r>
            <a:endParaRPr lang="en-US" sz="1900" b="1" dirty="0" smtClean="0"/>
          </a:p>
          <a:p>
            <a:r>
              <a:rPr lang="en-US" sz="1800" dirty="0" smtClean="0"/>
              <a:t>A </a:t>
            </a:r>
            <a:r>
              <a:rPr lang="en-US" sz="1800" dirty="0"/>
              <a:t>wrong sequence of calling library functions internally allocating and deallocating buffers (for example </a:t>
            </a:r>
            <a:r>
              <a:rPr lang="en-US" sz="1800" dirty="0" err="1"/>
              <a:t>fopen</a:t>
            </a:r>
            <a:r>
              <a:rPr lang="en-US" sz="1800" dirty="0"/>
              <a:t>/</a:t>
            </a:r>
            <a:r>
              <a:rPr lang="en-US" sz="1800" dirty="0" err="1"/>
              <a:t>fclose</a:t>
            </a:r>
            <a:r>
              <a:rPr lang="en-US" sz="1800" dirty="0"/>
              <a:t>).</a:t>
            </a:r>
            <a:endParaRPr lang="en-US" sz="1800" dirty="0" smtClean="0"/>
          </a:p>
          <a:p>
            <a:r>
              <a:rPr lang="en-US" sz="1800" dirty="0" smtClean="0"/>
              <a:t>Global buffers allocation/deallocation without proper </a:t>
            </a:r>
            <a:r>
              <a:rPr lang="en-US" sz="1800" dirty="0" smtClean="0"/>
              <a:t>synchronization.</a:t>
            </a:r>
          </a:p>
          <a:p>
            <a:r>
              <a:rPr lang="en-US" sz="1800" dirty="0" err="1" smtClean="0"/>
              <a:t>Realloc</a:t>
            </a:r>
            <a:r>
              <a:rPr lang="en-US" sz="1800" dirty="0" smtClean="0"/>
              <a:t> of the same address with the assumption that the old address is not deleted and valid after the </a:t>
            </a:r>
            <a:r>
              <a:rPr lang="en-US" sz="1800" dirty="0" err="1" smtClean="0"/>
              <a:t>realloc</a:t>
            </a:r>
            <a:r>
              <a:rPr lang="en-US" sz="1800" dirty="0" smtClean="0"/>
              <a:t> </a:t>
            </a:r>
            <a:br>
              <a:rPr lang="en-US" sz="1800" dirty="0" smtClean="0"/>
            </a:br>
            <a:r>
              <a:rPr lang="en-US" sz="1800" dirty="0" smtClean="0"/>
              <a:t>call. As you see - here crash </a:t>
            </a:r>
            <a:br>
              <a:rPr lang="en-US" sz="1800" dirty="0" smtClean="0"/>
            </a:br>
            <a:r>
              <a:rPr lang="en-US" sz="1800" dirty="0" smtClean="0"/>
              <a:t>can happen even without global </a:t>
            </a:r>
            <a:br>
              <a:rPr lang="en-US" sz="1800" dirty="0" smtClean="0"/>
            </a:br>
            <a:r>
              <a:rPr lang="en-US" sz="1800" dirty="0" smtClean="0"/>
              <a:t>visible pointer. </a:t>
            </a:r>
          </a:p>
          <a:p>
            <a:r>
              <a:rPr lang="en-US" sz="1800" dirty="0"/>
              <a:t>Working with STL containers should be properly synchronized. I think it is obvious that containers should not be protected by some synchronization mechanism (for example </a:t>
            </a:r>
            <a:r>
              <a:rPr lang="en-US" sz="1800" dirty="0" err="1"/>
              <a:t>mutex</a:t>
            </a:r>
            <a:r>
              <a:rPr lang="en-US" sz="1800" dirty="0"/>
              <a:t>) in the implementation. So the containers should be protected by a developer.     </a:t>
            </a:r>
            <a:endParaRPr lang="de-DE" sz="180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433" y="3778101"/>
            <a:ext cx="4219795" cy="105616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4034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will be analyzed during demo</a:t>
            </a:r>
            <a:endParaRPr lang="de-DE" dirty="0"/>
          </a:p>
        </p:txBody>
      </p:sp>
      <p:sp>
        <p:nvSpPr>
          <p:cNvPr id="4" name="TextBox 3"/>
          <p:cNvSpPr txBox="1"/>
          <p:nvPr/>
        </p:nvSpPr>
        <p:spPr>
          <a:xfrm>
            <a:off x="283535" y="893979"/>
            <a:ext cx="8514960" cy="307777"/>
          </a:xfrm>
          <a:prstGeom prst="rect">
            <a:avLst/>
          </a:prstGeom>
          <a:noFill/>
        </p:spPr>
        <p:txBody>
          <a:bodyPr wrap="none" rtlCol="0">
            <a:spAutoFit/>
          </a:bodyPr>
          <a:lstStyle/>
          <a:p>
            <a:r>
              <a:rPr lang="de-DE" sz="1400" dirty="0">
                <a:hlinkClick r:id="rId2"/>
              </a:rPr>
              <a:t>https://gitlab.zeuthen.desy.de/ers/crash_investigator/-/</a:t>
            </a:r>
            <a:r>
              <a:rPr lang="de-DE" sz="1400" dirty="0" smtClean="0">
                <a:hlinkClick r:id="rId2"/>
              </a:rPr>
              <a:t>blob/master/src/tests/main_double_free01_test.cpp</a:t>
            </a:r>
            <a:r>
              <a:rPr lang="de-DE" sz="1400" dirty="0" smtClean="0"/>
              <a:t> </a:t>
            </a:r>
            <a:endParaRPr lang="de-DE" sz="1400" dirty="0"/>
          </a:p>
        </p:txBody>
      </p:sp>
      <p:grpSp>
        <p:nvGrpSpPr>
          <p:cNvPr id="11" name="Group 10"/>
          <p:cNvGrpSpPr/>
          <p:nvPr/>
        </p:nvGrpSpPr>
        <p:grpSpPr>
          <a:xfrm>
            <a:off x="283535" y="1247918"/>
            <a:ext cx="8661987" cy="5564593"/>
            <a:chOff x="283535" y="1247918"/>
            <a:chExt cx="8661987" cy="5564593"/>
          </a:xfrm>
        </p:grpSpPr>
        <p:grpSp>
          <p:nvGrpSpPr>
            <p:cNvPr id="9" name="Group 8"/>
            <p:cNvGrpSpPr/>
            <p:nvPr/>
          </p:nvGrpSpPr>
          <p:grpSpPr>
            <a:xfrm>
              <a:off x="5203610" y="1247918"/>
              <a:ext cx="3741912" cy="3752729"/>
              <a:chOff x="5203610" y="1247918"/>
              <a:chExt cx="3741912" cy="3752729"/>
            </a:xfrm>
          </p:grpSpPr>
          <p:grpSp>
            <p:nvGrpSpPr>
              <p:cNvPr id="6" name="Group 5"/>
              <p:cNvGrpSpPr/>
              <p:nvPr/>
            </p:nvGrpSpPr>
            <p:grpSpPr>
              <a:xfrm>
                <a:off x="5203610" y="1247918"/>
                <a:ext cx="3457575" cy="3143250"/>
                <a:chOff x="5203610" y="1247918"/>
                <a:chExt cx="3457575" cy="314325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610" y="1247918"/>
                  <a:ext cx="3457575" cy="3143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6634686" y="2623734"/>
                  <a:ext cx="1728358" cy="246221"/>
                </a:xfrm>
                <a:prstGeom prst="rect">
                  <a:avLst/>
                </a:prstGeom>
                <a:solidFill>
                  <a:schemeClr val="accent1"/>
                </a:solidFill>
                <a:ln>
                  <a:solidFill>
                    <a:schemeClr val="tx1"/>
                  </a:solidFill>
                </a:ln>
              </p:spPr>
              <p:txBody>
                <a:bodyPr wrap="none" rtlCol="0">
                  <a:spAutoFit/>
                </a:bodyPr>
                <a:lstStyle/>
                <a:p>
                  <a:r>
                    <a:rPr lang="en-US" sz="1000" dirty="0" smtClean="0"/>
                    <a:t>Exit App is default behavior</a:t>
                  </a:r>
                  <a:endParaRPr lang="de-DE" sz="1000" dirty="0"/>
                </a:p>
              </p:txBody>
            </p:sp>
          </p:grpSp>
          <p:sp>
            <p:nvSpPr>
              <p:cNvPr id="7" name="TextBox 6"/>
              <p:cNvSpPr txBox="1"/>
              <p:nvPr/>
            </p:nvSpPr>
            <p:spPr>
              <a:xfrm>
                <a:off x="5203610" y="4508204"/>
                <a:ext cx="3741912" cy="492443"/>
              </a:xfrm>
              <a:prstGeom prst="rect">
                <a:avLst/>
              </a:prstGeom>
              <a:noFill/>
            </p:spPr>
            <p:txBody>
              <a:bodyPr wrap="square" rtlCol="0">
                <a:spAutoFit/>
              </a:bodyPr>
              <a:lstStyle/>
              <a:p>
                <a:r>
                  <a:rPr lang="en-US" sz="1300" dirty="0"/>
                  <a:t>Alongside these cases, the tool helps to </a:t>
                </a:r>
                <a:r>
                  <a:rPr lang="en-US" sz="1300" dirty="0" smtClean="0"/>
                  <a:t/>
                </a:r>
                <a:br>
                  <a:rPr lang="en-US" sz="1300" dirty="0" smtClean="0"/>
                </a:br>
                <a:r>
                  <a:rPr lang="en-US" sz="1300" dirty="0" smtClean="0"/>
                  <a:t>detect </a:t>
                </a:r>
                <a:r>
                  <a:rPr lang="en-US" sz="1300" dirty="0"/>
                  <a:t>bugs like in the function </a:t>
                </a:r>
                <a:r>
                  <a:rPr lang="en-US" sz="1300" dirty="0" smtClean="0"/>
                  <a:t>Corruption08.</a:t>
                </a:r>
                <a:endParaRPr lang="de-DE" sz="1300" dirty="0"/>
              </a:p>
            </p:txBody>
          </p:sp>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35" y="1247918"/>
              <a:ext cx="4713019" cy="5564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Left Arrow 15"/>
            <p:cNvSpPr/>
            <p:nvPr/>
          </p:nvSpPr>
          <p:spPr bwMode="auto">
            <a:xfrm rot="20979360">
              <a:off x="3294417" y="5441719"/>
              <a:ext cx="4639764" cy="184298"/>
            </a:xfrm>
            <a:prstGeom prst="leftArrow">
              <a:avLst/>
            </a:prstGeom>
            <a:solidFill>
              <a:schemeClr val="accent1">
                <a:alpha val="48000"/>
              </a:schemeClr>
            </a:solidFill>
            <a:ln w="9525" cap="flat" cmpd="sng" algn="ctr">
              <a:noFill/>
              <a:prstDash val="solid"/>
              <a:round/>
              <a:headEnd type="none" w="med" len="med"/>
              <a:tailEnd type="none" w="med" len="med"/>
            </a:ln>
            <a:effectLst/>
            <a:scene3d>
              <a:camera prst="orthographicFront">
                <a:rot lat="0" lon="0" rev="12000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3213707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441</Words>
  <Application>Microsoft Office PowerPoint</Application>
  <PresentationFormat>On-screen Show (4:3)</PresentationFormat>
  <Paragraphs>59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PPT-Vorlage_en</vt:lpstr>
      <vt:lpstr>Crash Investigations</vt:lpstr>
      <vt:lpstr>Overview</vt:lpstr>
      <vt:lpstr>Memory related issues and crashes </vt:lpstr>
      <vt:lpstr>How Valgrind works. Reasons to have something else</vt:lpstr>
      <vt:lpstr>Crash investigator - idea behind</vt:lpstr>
      <vt:lpstr>Some cases of indirect double/free</vt:lpstr>
      <vt:lpstr>Code will be analyzed during demo</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905</cp:revision>
  <cp:lastPrinted>2021-11-26T05:06:38Z</cp:lastPrinted>
  <dcterms:created xsi:type="dcterms:W3CDTF">2013-05-02T12:08:33Z</dcterms:created>
  <dcterms:modified xsi:type="dcterms:W3CDTF">2021-11-29T13:32:37Z</dcterms:modified>
</cp:coreProperties>
</file>