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335" r:id="rId3"/>
    <p:sldId id="336" r:id="rId4"/>
    <p:sldId id="338" r:id="rId5"/>
    <p:sldId id="339" r:id="rId6"/>
    <p:sldId id="341" r:id="rId7"/>
    <p:sldId id="340" r:id="rId8"/>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Presentation on crash</a:t>
            </a:r>
            <a:r>
              <a:rPr lang="en-GB" sz="900" baseline="0" dirty="0" smtClean="0">
                <a:solidFill>
                  <a:schemeClr val="bg2"/>
                </a:solidFill>
              </a:rPr>
              <a:t> investigations</a:t>
            </a:r>
            <a:r>
              <a:rPr lang="en-GB" sz="900" dirty="0" smtClean="0">
                <a:solidFill>
                  <a:schemeClr val="bg2"/>
                </a:solidFill>
              </a:rPr>
              <a:t>  </a:t>
            </a:r>
            <a:r>
              <a:rPr lang="en-GB" sz="900" dirty="0">
                <a:solidFill>
                  <a:schemeClr val="bg2"/>
                </a:solidFill>
              </a:rPr>
              <a:t>|  </a:t>
            </a:r>
            <a:r>
              <a:rPr lang="en-GB" sz="900" dirty="0" smtClean="0">
                <a:solidFill>
                  <a:schemeClr val="bg2"/>
                </a:solidFill>
              </a:rPr>
              <a:t>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lab.zeuthen.desy.de/ers/crash_investigator/-/blob/master/src/tests/main_double_free01_test.cp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related 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13414" y="808074"/>
            <a:ext cx="8945526" cy="5358809"/>
          </a:xfrm>
        </p:spPr>
        <p:txBody>
          <a:bodyPr/>
          <a:lstStyle/>
          <a:p>
            <a:r>
              <a:rPr lang="en-US" sz="1500" dirty="0" smtClean="0"/>
              <a:t>Meaning of colors in the below list</a:t>
            </a:r>
          </a:p>
          <a:p>
            <a:pPr lvl="1"/>
            <a:r>
              <a:rPr lang="en-US" sz="1200" dirty="0">
                <a:solidFill>
                  <a:srgbClr val="339933"/>
                </a:solidFill>
              </a:rPr>
              <a:t>Green</a:t>
            </a:r>
            <a:r>
              <a:rPr lang="en-US" sz="1200" dirty="0"/>
              <a:t>: possible to investigate with the newly created crash </a:t>
            </a:r>
            <a:r>
              <a:rPr lang="en-US" sz="1200" dirty="0" smtClean="0"/>
              <a:t>investigator.</a:t>
            </a:r>
          </a:p>
          <a:p>
            <a:pPr lvl="1"/>
            <a:r>
              <a:rPr lang="en-US" sz="1200" dirty="0" smtClean="0">
                <a:solidFill>
                  <a:srgbClr val="FFC000"/>
                </a:solidFill>
              </a:rPr>
              <a:t>Yellow</a:t>
            </a:r>
            <a:r>
              <a:rPr lang="en-US" sz="1200" dirty="0" smtClean="0"/>
              <a:t>: theoretically possible to investigate but not implemented.</a:t>
            </a:r>
          </a:p>
          <a:p>
            <a:pPr lvl="1"/>
            <a:r>
              <a:rPr lang="en-US" sz="1200" dirty="0" smtClean="0">
                <a:solidFill>
                  <a:srgbClr val="FF0000"/>
                </a:solidFill>
              </a:rPr>
              <a:t>Red</a:t>
            </a:r>
            <a:r>
              <a:rPr lang="en-US" sz="1200" dirty="0" smtClean="0"/>
              <a:t>: not possible to investigate.</a:t>
            </a:r>
          </a:p>
          <a:p>
            <a:pPr lvl="1"/>
            <a:r>
              <a:rPr lang="en-US" sz="1200" dirty="0" smtClean="0"/>
              <a:t>All cases are possible to investigate by </a:t>
            </a:r>
            <a:r>
              <a:rPr lang="en-US" sz="1200" dirty="0" err="1" smtClean="0"/>
              <a:t>Valgrind</a:t>
            </a:r>
            <a:r>
              <a:rPr lang="en-US" sz="1200" dirty="0" smtClean="0"/>
              <a:t> (even red cases)!</a:t>
            </a:r>
            <a:endParaRPr lang="en-US" sz="1200" dirty="0">
              <a:solidFill>
                <a:srgbClr val="FFCC00"/>
              </a:solidFill>
            </a:endParaRPr>
          </a:p>
          <a:p>
            <a:r>
              <a:rPr lang="en-US" sz="1500" dirty="0" smtClean="0">
                <a:solidFill>
                  <a:srgbClr val="FFCC00"/>
                </a:solidFill>
              </a:rPr>
              <a:t>Memory </a:t>
            </a:r>
            <a:r>
              <a:rPr lang="en-US" sz="1500" dirty="0">
                <a:solidFill>
                  <a:srgbClr val="FFCC00"/>
                </a:solidFill>
              </a:rPr>
              <a:t>leak: this will not lead to a crash but after a long run there will not be available memory for the proper functionality of an </a:t>
            </a:r>
            <a:r>
              <a:rPr lang="en-US" sz="1500" dirty="0" smtClean="0">
                <a:solidFill>
                  <a:srgbClr val="FFCC00"/>
                </a:solidFill>
              </a:rPr>
              <a:t>application.</a:t>
            </a:r>
          </a:p>
          <a:p>
            <a:r>
              <a:rPr lang="en-US" sz="1500" dirty="0" smtClean="0">
                <a:solidFill>
                  <a:srgbClr val="339933"/>
                </a:solidFill>
              </a:rPr>
              <a:t>Deallocation </a:t>
            </a:r>
            <a:r>
              <a:rPr lang="en-US" sz="1500" smtClean="0">
                <a:solidFill>
                  <a:srgbClr val="339933"/>
                </a:solidFill>
              </a:rPr>
              <a:t>of non-existing </a:t>
            </a:r>
            <a:r>
              <a:rPr lang="en-US" sz="1500" dirty="0" smtClean="0">
                <a:solidFill>
                  <a:srgbClr val="339933"/>
                </a:solidFill>
              </a:rPr>
              <a:t>memory: </a:t>
            </a:r>
          </a:p>
          <a:p>
            <a:r>
              <a:rPr lang="en-US" sz="1500" dirty="0" smtClean="0">
                <a:solidFill>
                  <a:srgbClr val="339933"/>
                </a:solidFill>
              </a:rPr>
              <a:t>Double free issue: most probably this will immediately crash the application.</a:t>
            </a:r>
            <a:r>
              <a:rPr lang="en-US" sz="1500" dirty="0" smtClean="0"/>
              <a:t> </a:t>
            </a:r>
          </a:p>
          <a:p>
            <a:r>
              <a:rPr lang="en-US" sz="1500" dirty="0">
                <a:solidFill>
                  <a:srgbClr val="339933"/>
                </a:solidFill>
              </a:rPr>
              <a:t>Bad </a:t>
            </a:r>
            <a:r>
              <a:rPr lang="en-US" sz="1500" dirty="0" err="1">
                <a:solidFill>
                  <a:srgbClr val="339933"/>
                </a:solidFill>
              </a:rPr>
              <a:t>realloc</a:t>
            </a:r>
            <a:r>
              <a:rPr lang="en-US" sz="1500" dirty="0">
                <a:solidFill>
                  <a:srgbClr val="339933"/>
                </a:solidFill>
              </a:rPr>
              <a:t> issues: this kind of issue will happen when bad memory (not allocated memory/ already freed memory/ memory created with incompatible to </a:t>
            </a:r>
            <a:r>
              <a:rPr lang="en-US" sz="1500" dirty="0" err="1">
                <a:solidFill>
                  <a:srgbClr val="339933"/>
                </a:solidFill>
              </a:rPr>
              <a:t>realloc</a:t>
            </a:r>
            <a:r>
              <a:rPr lang="en-US" sz="1500" dirty="0">
                <a:solidFill>
                  <a:srgbClr val="339933"/>
                </a:solidFill>
              </a:rPr>
              <a:t> method) is provided as the first argument to the </a:t>
            </a:r>
            <a:r>
              <a:rPr lang="en-US" sz="1500" dirty="0" err="1">
                <a:solidFill>
                  <a:srgbClr val="339933"/>
                </a:solidFill>
              </a:rPr>
              <a:t>realloc</a:t>
            </a:r>
            <a:r>
              <a:rPr lang="en-US" sz="1500" dirty="0">
                <a:solidFill>
                  <a:srgbClr val="339933"/>
                </a:solidFill>
              </a:rPr>
              <a:t> call.</a:t>
            </a:r>
            <a:endParaRPr lang="en-US" sz="1500" dirty="0" smtClean="0">
              <a:solidFill>
                <a:srgbClr val="339933"/>
              </a:solidFill>
            </a:endParaRPr>
          </a:p>
          <a:p>
            <a:r>
              <a:rPr lang="en-US" sz="1500" dirty="0" smtClean="0">
                <a:solidFill>
                  <a:srgbClr val="339933"/>
                </a:solidFill>
              </a:rPr>
              <a:t>Allocation - deallocation mismatch</a:t>
            </a:r>
            <a:r>
              <a:rPr lang="en-US" sz="150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500" dirty="0" smtClean="0">
              <a:solidFill>
                <a:srgbClr val="339933"/>
              </a:solidFill>
            </a:endParaRPr>
          </a:p>
          <a:p>
            <a:r>
              <a:rPr lang="en-US" sz="1500" dirty="0">
                <a:solidFill>
                  <a:srgbClr val="FF0000"/>
                </a:solidFill>
              </a:rPr>
              <a:t>Memory overrun issue: </a:t>
            </a:r>
            <a:r>
              <a:rPr lang="en-US" sz="1500" dirty="0" smtClean="0">
                <a:solidFill>
                  <a:srgbClr val="FF0000"/>
                </a:solidFill>
              </a:rPr>
              <a:t>this </a:t>
            </a:r>
            <a:r>
              <a:rPr lang="en-US" sz="150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500" dirty="0"/>
              <a:t> </a:t>
            </a:r>
            <a:endParaRPr lang="de-DE" sz="1500" dirty="0"/>
          </a:p>
        </p:txBody>
      </p:sp>
    </p:spTree>
    <p:extLst>
      <p:ext uri="{BB962C8B-B14F-4D97-AF65-F5344CB8AC3E}">
        <p14:creationId xmlns:p14="http://schemas.microsoft.com/office/powerpoint/2010/main" val="287607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600" dirty="0"/>
              <a:t>In the previous slide, there was a note that </a:t>
            </a:r>
            <a:r>
              <a:rPr lang="en-US" sz="1600" dirty="0" err="1"/>
              <a:t>Valgrind</a:t>
            </a:r>
            <a:r>
              <a:rPr lang="en-US" sz="1600" dirty="0"/>
              <a:t> works for all mentioned cases. Then the question arises why do we need something else?</a:t>
            </a:r>
            <a:endParaRPr lang="en-US" sz="1600" dirty="0" smtClean="0"/>
          </a:p>
          <a:p>
            <a:pPr lvl="1"/>
            <a:r>
              <a:rPr lang="en-US" sz="1200" dirty="0" smtClean="0"/>
              <a:t>It slows down application 5-100 times</a:t>
            </a:r>
            <a:r>
              <a:rPr lang="en-US" sz="1200" dirty="0" smtClean="0"/>
              <a:t>.</a:t>
            </a:r>
          </a:p>
          <a:p>
            <a:pPr lvl="1"/>
            <a:r>
              <a:rPr lang="en-US" sz="1200" dirty="0" smtClean="0"/>
              <a:t>It starts application on virtual environment</a:t>
            </a:r>
            <a:br>
              <a:rPr lang="en-US" sz="1200" dirty="0" smtClean="0"/>
            </a:br>
            <a:r>
              <a:rPr lang="en-US" sz="1200" dirty="0" smtClean="0"/>
              <a:t>and this can hide some issues that is there</a:t>
            </a:r>
            <a:br>
              <a:rPr lang="en-US" sz="1200" dirty="0" smtClean="0"/>
            </a:br>
            <a:r>
              <a:rPr lang="en-US" sz="1200" dirty="0" smtClean="0"/>
              <a:t>because of </a:t>
            </a:r>
            <a:r>
              <a:rPr lang="en-US" sz="1200" dirty="0" err="1" smtClean="0"/>
              <a:t>concurency</a:t>
            </a:r>
            <a:r>
              <a:rPr lang="en-US" sz="1200" dirty="0" smtClean="0"/>
              <a:t>.</a:t>
            </a:r>
            <a:endParaRPr lang="en-US" sz="1200" dirty="0" smtClean="0"/>
          </a:p>
          <a:p>
            <a:pPr lvl="1"/>
            <a:r>
              <a:rPr lang="en-US" sz="1200" dirty="0" smtClean="0"/>
              <a:t>Installation is needed and I’m not sure</a:t>
            </a:r>
            <a:br>
              <a:rPr lang="en-US" sz="1200" dirty="0" smtClean="0"/>
            </a:br>
            <a:r>
              <a:rPr lang="en-US" sz="1200" dirty="0" smtClean="0"/>
              <a:t>if we will have permission to install</a:t>
            </a:r>
            <a:br>
              <a:rPr lang="en-US" sz="1200" dirty="0" smtClean="0"/>
            </a:br>
            <a:r>
              <a:rPr lang="en-US" sz="1200" dirty="0" err="1" smtClean="0"/>
              <a:t>Valgrind</a:t>
            </a:r>
            <a:r>
              <a:rPr lang="en-US" sz="1200" dirty="0" smtClean="0"/>
              <a:t> on our server hosts.</a:t>
            </a:r>
          </a:p>
          <a:p>
            <a:pPr lvl="1"/>
            <a:r>
              <a:rPr lang="en-US" sz="1200" dirty="0" smtClean="0"/>
              <a:t>Easy </a:t>
            </a:r>
            <a:r>
              <a:rPr lang="en-US" sz="1200" dirty="0"/>
              <a:t>extendibility. </a:t>
            </a:r>
            <a:r>
              <a:rPr lang="en-US" sz="1200" dirty="0" err="1"/>
              <a:t>Valgrind</a:t>
            </a:r>
            <a:r>
              <a:rPr lang="en-US" sz="1200" dirty="0"/>
              <a:t> also mentions the </a:t>
            </a:r>
            <a:r>
              <a:rPr lang="en-US" sz="1200" dirty="0" smtClean="0"/>
              <a:t/>
            </a:r>
            <a:br>
              <a:rPr lang="en-US" sz="1200" dirty="0" smtClean="0"/>
            </a:br>
            <a:r>
              <a:rPr lang="en-US" sz="1200" dirty="0" smtClean="0"/>
              <a:t>possibility </a:t>
            </a:r>
            <a:r>
              <a:rPr lang="en-US" sz="1200" dirty="0"/>
              <a:t>to extend, but I think it is very </a:t>
            </a:r>
            <a:r>
              <a:rPr lang="en-US" sz="1200" dirty="0" smtClean="0"/>
              <a:t/>
            </a:r>
            <a:br>
              <a:rPr lang="en-US" sz="1200" dirty="0" smtClean="0"/>
            </a:br>
            <a:r>
              <a:rPr lang="en-US" sz="1200" dirty="0" smtClean="0"/>
              <a:t>complicated </a:t>
            </a:r>
            <a:r>
              <a:rPr lang="en-US" sz="1200" dirty="0"/>
              <a:t>and one should have very well knowledge of low-level programming (including GNU assembly) for handling </a:t>
            </a:r>
            <a:r>
              <a:rPr lang="en-US" sz="1200" dirty="0" err="1"/>
              <a:t>Valgrind</a:t>
            </a:r>
            <a:r>
              <a:rPr lang="en-US" sz="1200" dirty="0"/>
              <a:t> code. To clone and play with </a:t>
            </a:r>
            <a:r>
              <a:rPr lang="en-US" sz="1200" dirty="0" err="1"/>
              <a:t>Valgrind</a:t>
            </a:r>
            <a:r>
              <a:rPr lang="en-US" sz="1200" dirty="0"/>
              <a:t> code one can use the command: ‘</a:t>
            </a:r>
            <a:r>
              <a:rPr lang="en-US" sz="1200" dirty="0" err="1"/>
              <a:t>git</a:t>
            </a:r>
            <a:r>
              <a:rPr lang="en-US" sz="1200" dirty="0"/>
              <a:t> clone </a:t>
            </a:r>
            <a:r>
              <a:rPr lang="en-US" sz="1200" dirty="0" err="1"/>
              <a:t>git</a:t>
            </a:r>
            <a:r>
              <a:rPr lang="en-US" sz="1200" dirty="0"/>
              <a:t>://sourceware.org/</a:t>
            </a:r>
            <a:r>
              <a:rPr lang="en-US" sz="1200" dirty="0" err="1"/>
              <a:t>git</a:t>
            </a:r>
            <a:r>
              <a:rPr lang="en-US" sz="1200" dirty="0"/>
              <a:t>/</a:t>
            </a:r>
            <a:r>
              <a:rPr lang="en-US" sz="1200" dirty="0" err="1"/>
              <a:t>valgrind.git</a:t>
            </a:r>
            <a:r>
              <a:rPr lang="en-US" sz="1200" dirty="0" smtClean="0"/>
              <a:t>’. </a:t>
            </a:r>
          </a:p>
          <a:p>
            <a:pPr lvl="1"/>
            <a:r>
              <a:rPr lang="en-US" sz="1200" dirty="0" smtClean="0"/>
              <a:t>Runtime extendibility !!!</a:t>
            </a:r>
          </a:p>
          <a:p>
            <a:pPr lvl="1"/>
            <a:r>
              <a:rPr lang="en-US" sz="1200" dirty="0" smtClean="0"/>
              <a:t>Windows!!! (for Windows proof of concept app is done, but complete system is not prepared)</a:t>
            </a:r>
          </a:p>
          <a:p>
            <a:r>
              <a:rPr lang="en-US" sz="1600" dirty="0" err="1"/>
              <a:t>Valgrind</a:t>
            </a:r>
            <a:r>
              <a:rPr lang="en-US" sz="1600" dirty="0"/>
              <a:t> starts applications in the virtual environment where all instructions of applications are trapped by </a:t>
            </a:r>
            <a:r>
              <a:rPr lang="en-US" sz="1600" dirty="0" err="1"/>
              <a:t>Valgrind</a:t>
            </a:r>
            <a:r>
              <a:rPr lang="en-US" sz="1600" dirty="0"/>
              <a:t>, then analyzed and only after that the instructions </a:t>
            </a:r>
            <a:r>
              <a:rPr lang="en-US" sz="1600" dirty="0" smtClean="0"/>
              <a:t>executed.</a:t>
            </a:r>
          </a:p>
          <a:p>
            <a:pPr lvl="1"/>
            <a:r>
              <a:rPr lang="en-US" sz="1200" dirty="0" smtClean="0"/>
              <a:t>This is the reason of slowing down the application dramatically.</a:t>
            </a:r>
          </a:p>
          <a:p>
            <a:pPr lvl="1"/>
            <a:r>
              <a:rPr lang="en-US" sz="1200" dirty="0" smtClean="0"/>
              <a:t>This allows to investigate memory overflow issues by analyzing read/write instructions and by comparing memory size with read/write size in the instruction.</a:t>
            </a:r>
            <a:br>
              <a:rPr lang="en-US" sz="1200" dirty="0" smtClean="0"/>
            </a:br>
            <a:r>
              <a:rPr lang="en-US" sz="400" dirty="0" smtClean="0"/>
              <a:t/>
            </a:r>
            <a:br>
              <a:rPr lang="en-US" sz="400" dirty="0" smtClean="0"/>
            </a:br>
            <a:r>
              <a:rPr lang="en-US" sz="1200" dirty="0" smtClean="0"/>
              <a:t>So if we have suspension that crash is there because of memory overflow </a:t>
            </a:r>
            <a:r>
              <a:rPr lang="en-US" sz="1200" dirty="0" err="1" smtClean="0"/>
              <a:t>Valgrid</a:t>
            </a:r>
            <a:r>
              <a:rPr lang="en-US" sz="1200" dirty="0" smtClean="0"/>
              <a:t> should be used (or </a:t>
            </a:r>
            <a:r>
              <a:rPr lang="en-US" sz="1200" dirty="0" err="1" smtClean="0"/>
              <a:t>Valgrind</a:t>
            </a:r>
            <a:r>
              <a:rPr lang="en-US" sz="1200" dirty="0" smtClean="0"/>
              <a:t> also should be used alongside with other tools).</a:t>
            </a:r>
            <a:endParaRPr lang="de-DE" sz="120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should be 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Linux, for 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cases of indirect double/free</a:t>
            </a:r>
            <a:endParaRPr lang="de-DE" dirty="0"/>
          </a:p>
        </p:txBody>
      </p:sp>
      <p:sp>
        <p:nvSpPr>
          <p:cNvPr id="3" name="Content Placeholder 2"/>
          <p:cNvSpPr>
            <a:spLocks noGrp="1"/>
          </p:cNvSpPr>
          <p:nvPr>
            <p:ph idx="1"/>
          </p:nvPr>
        </p:nvSpPr>
        <p:spPr/>
        <p:txBody>
          <a:bodyPr/>
          <a:lstStyle/>
          <a:p>
            <a:r>
              <a:rPr lang="en-US" dirty="0" smtClean="0"/>
              <a:t>Wrong sequence of calling library functions those are internally allocating and deallocating buffers (for example </a:t>
            </a:r>
            <a:r>
              <a:rPr lang="en-US" dirty="0" err="1" smtClean="0"/>
              <a:t>fopen</a:t>
            </a:r>
            <a:r>
              <a:rPr lang="en-US" dirty="0" smtClean="0"/>
              <a:t>/</a:t>
            </a:r>
            <a:r>
              <a:rPr lang="en-US" dirty="0" err="1" smtClean="0"/>
              <a:t>fclose</a:t>
            </a:r>
            <a:r>
              <a:rPr lang="en-US" dirty="0" smtClean="0"/>
              <a:t>).</a:t>
            </a:r>
          </a:p>
          <a:p>
            <a:r>
              <a:rPr lang="en-US" dirty="0" smtClean="0"/>
              <a:t>Global buffers allocation/deallocation without </a:t>
            </a:r>
            <a:r>
              <a:rPr lang="en-US" smtClean="0"/>
              <a:t>proper synchronization</a:t>
            </a:r>
            <a:endParaRPr lang="de-DE" dirty="0"/>
          </a:p>
        </p:txBody>
      </p:sp>
    </p:spTree>
    <p:extLst>
      <p:ext uri="{BB962C8B-B14F-4D97-AF65-F5344CB8AC3E}">
        <p14:creationId xmlns:p14="http://schemas.microsoft.com/office/powerpoint/2010/main" val="27403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analyzed during demo</a:t>
            </a:r>
            <a:endParaRPr lang="de-DE" dirty="0"/>
          </a:p>
        </p:txBody>
      </p:sp>
      <p:sp>
        <p:nvSpPr>
          <p:cNvPr id="4" name="TextBox 3"/>
          <p:cNvSpPr txBox="1"/>
          <p:nvPr/>
        </p:nvSpPr>
        <p:spPr>
          <a:xfrm>
            <a:off x="283535" y="893979"/>
            <a:ext cx="8514960" cy="307777"/>
          </a:xfrm>
          <a:prstGeom prst="rect">
            <a:avLst/>
          </a:prstGeom>
          <a:noFill/>
        </p:spPr>
        <p:txBody>
          <a:bodyPr wrap="none" rtlCol="0">
            <a:spAutoFit/>
          </a:bodyPr>
          <a:lstStyle/>
          <a:p>
            <a:r>
              <a:rPr lang="de-DE" sz="1400" dirty="0">
                <a:hlinkClick r:id="rId2"/>
              </a:rPr>
              <a:t>https://gitlab.zeuthen.desy.de/ers/crash_investigator/-/</a:t>
            </a:r>
            <a:r>
              <a:rPr lang="de-DE" sz="1400" dirty="0" smtClean="0">
                <a:hlinkClick r:id="rId2"/>
              </a:rPr>
              <a:t>blob/master/src/tests/main_double_free01_test.cpp</a:t>
            </a:r>
            <a:r>
              <a:rPr lang="de-DE" sz="1400" dirty="0" smtClean="0"/>
              <a:t> </a:t>
            </a:r>
            <a:endParaRPr lang="de-DE" sz="1400" dirty="0"/>
          </a:p>
        </p:txBody>
      </p:sp>
      <p:grpSp>
        <p:nvGrpSpPr>
          <p:cNvPr id="11" name="Group 10"/>
          <p:cNvGrpSpPr/>
          <p:nvPr/>
        </p:nvGrpSpPr>
        <p:grpSpPr>
          <a:xfrm>
            <a:off x="283535" y="1247918"/>
            <a:ext cx="8661987" cy="5564593"/>
            <a:chOff x="283535" y="1247918"/>
            <a:chExt cx="8661987" cy="5564593"/>
          </a:xfrm>
        </p:grpSpPr>
        <p:grpSp>
          <p:nvGrpSpPr>
            <p:cNvPr id="9" name="Group 8"/>
            <p:cNvGrpSpPr/>
            <p:nvPr/>
          </p:nvGrpSpPr>
          <p:grpSpPr>
            <a:xfrm>
              <a:off x="5203610" y="1247918"/>
              <a:ext cx="3741912" cy="3752729"/>
              <a:chOff x="5203610" y="1247918"/>
              <a:chExt cx="3741912" cy="3752729"/>
            </a:xfrm>
          </p:grpSpPr>
          <p:grpSp>
            <p:nvGrpSpPr>
              <p:cNvPr id="6" name="Group 5"/>
              <p:cNvGrpSpPr/>
              <p:nvPr/>
            </p:nvGrpSpPr>
            <p:grpSpPr>
              <a:xfrm>
                <a:off x="5203610" y="1247918"/>
                <a:ext cx="3457575" cy="3143250"/>
                <a:chOff x="5203610" y="1247918"/>
                <a:chExt cx="3457575" cy="314325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610" y="1247918"/>
                  <a:ext cx="3457575" cy="314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634686" y="2623734"/>
                  <a:ext cx="1728358" cy="246221"/>
                </a:xfrm>
                <a:prstGeom prst="rect">
                  <a:avLst/>
                </a:prstGeom>
                <a:solidFill>
                  <a:schemeClr val="accent1"/>
                </a:solidFill>
                <a:ln>
                  <a:solidFill>
                    <a:schemeClr val="tx1"/>
                  </a:solidFill>
                </a:ln>
              </p:spPr>
              <p:txBody>
                <a:bodyPr wrap="none" rtlCol="0">
                  <a:spAutoFit/>
                </a:bodyPr>
                <a:lstStyle/>
                <a:p>
                  <a:r>
                    <a:rPr lang="en-US" sz="1000" dirty="0" smtClean="0"/>
                    <a:t>Exit App is default behavior</a:t>
                  </a:r>
                  <a:endParaRPr lang="de-DE" sz="1000" dirty="0"/>
                </a:p>
              </p:txBody>
            </p:sp>
          </p:grpSp>
          <p:sp>
            <p:nvSpPr>
              <p:cNvPr id="7" name="TextBox 6"/>
              <p:cNvSpPr txBox="1"/>
              <p:nvPr/>
            </p:nvSpPr>
            <p:spPr>
              <a:xfrm>
                <a:off x="5203610" y="4508204"/>
                <a:ext cx="3741912" cy="492443"/>
              </a:xfrm>
              <a:prstGeom prst="rect">
                <a:avLst/>
              </a:prstGeom>
              <a:noFill/>
            </p:spPr>
            <p:txBody>
              <a:bodyPr wrap="square" rtlCol="0">
                <a:spAutoFit/>
              </a:bodyPr>
              <a:lstStyle/>
              <a:p>
                <a:r>
                  <a:rPr lang="en-US" sz="1300" dirty="0"/>
                  <a:t>Alongside these cases, the tool helps to </a:t>
                </a:r>
                <a:r>
                  <a:rPr lang="en-US" sz="1300" dirty="0" smtClean="0"/>
                  <a:t/>
                </a:r>
                <a:br>
                  <a:rPr lang="en-US" sz="1300" dirty="0" smtClean="0"/>
                </a:br>
                <a:r>
                  <a:rPr lang="en-US" sz="1300" dirty="0" smtClean="0"/>
                  <a:t>detect </a:t>
                </a:r>
                <a:r>
                  <a:rPr lang="en-US" sz="1300" dirty="0"/>
                  <a:t>bugs like in the function </a:t>
                </a:r>
                <a:r>
                  <a:rPr lang="en-US" sz="1300" dirty="0" smtClean="0"/>
                  <a:t>Corruption08.</a:t>
                </a:r>
                <a:endParaRPr lang="de-DE" sz="1300" dirty="0"/>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5" y="1247918"/>
              <a:ext cx="4713019" cy="556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eft Arrow 15"/>
            <p:cNvSpPr/>
            <p:nvPr/>
          </p:nvSpPr>
          <p:spPr bwMode="auto">
            <a:xfrm rot="20979360">
              <a:off x="3294417" y="5441719"/>
              <a:ext cx="4639764" cy="184298"/>
            </a:xfrm>
            <a:prstGeom prst="leftArrow">
              <a:avLst/>
            </a:prstGeom>
            <a:solidFill>
              <a:schemeClr val="accent1">
                <a:alpha val="48000"/>
              </a:schemeClr>
            </a:solidFill>
            <a:ln w="9525" cap="flat" cmpd="sng" algn="ctr">
              <a:noFill/>
              <a:prstDash val="solid"/>
              <a:round/>
              <a:headEnd type="none" w="med" len="med"/>
              <a:tailEnd type="none" w="med" len="med"/>
            </a:ln>
            <a:effectLst/>
            <a:scene3d>
              <a:camera prst="orthographicFront">
                <a:rot lat="0" lon="0" rev="12000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213707003"/>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424</Words>
  <Application>Microsoft Office PowerPoint</Application>
  <PresentationFormat>On-screen Show (4:3)</PresentationFormat>
  <Paragraphs>56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PPT-Vorlage_en</vt:lpstr>
      <vt:lpstr>Crash Investigations</vt:lpstr>
      <vt:lpstr>Overview</vt:lpstr>
      <vt:lpstr>Memory related issues and crashes </vt:lpstr>
      <vt:lpstr>How Valgrind works. Reasons to have something else</vt:lpstr>
      <vt:lpstr>What is the idea behind</vt:lpstr>
      <vt:lpstr>Some cases of indirect double/free</vt:lpstr>
      <vt:lpstr>Code will be analyzed during demo</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893</cp:revision>
  <cp:lastPrinted>2021-11-26T05:06:38Z</cp:lastPrinted>
  <dcterms:created xsi:type="dcterms:W3CDTF">2013-05-02T12:08:33Z</dcterms:created>
  <dcterms:modified xsi:type="dcterms:W3CDTF">2021-11-29T11:46:22Z</dcterms:modified>
</cp:coreProperties>
</file>