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3" r:id="rId2"/>
    <p:sldId id="311" r:id="rId3"/>
    <p:sldId id="318" r:id="rId4"/>
    <p:sldId id="320" r:id="rId5"/>
    <p:sldId id="325" r:id="rId6"/>
    <p:sldId id="327" r:id="rId7"/>
    <p:sldId id="328" r:id="rId8"/>
    <p:sldId id="329" r:id="rId9"/>
    <p:sldId id="330" r:id="rId10"/>
    <p:sldId id="331" r:id="rId11"/>
    <p:sldId id="332" r:id="rId12"/>
    <p:sldId id="323" r:id="rId13"/>
    <p:sldId id="324" r:id="rId14"/>
    <p:sldId id="313" r:id="rId15"/>
    <p:sldId id="315" r:id="rId16"/>
    <p:sldId id="316" r:id="rId17"/>
    <p:sldId id="317" r:id="rId18"/>
    <p:sldId id="321" r:id="rId19"/>
    <p:sldId id="319" r:id="rId20"/>
    <p:sldId id="322" r:id="rId21"/>
    <p:sldId id="312" r:id="rId22"/>
    <p:sldId id="314" r:id="rId23"/>
    <p:sldId id="333" r:id="rId24"/>
  </p:sldIdLst>
  <p:sldSz cx="9144000" cy="6858000" type="screen4x3"/>
  <p:notesSz cx="6794500" cy="9931400"/>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00FF"/>
    <a:srgbClr val="FFCC00"/>
    <a:srgbClr val="9C9E9F"/>
    <a:srgbClr val="FFFFFF"/>
    <a:srgbClr val="DDDDDD"/>
    <a:srgbClr val="00A5EB"/>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384810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679450" y="4717415"/>
            <a:ext cx="5435600" cy="44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384810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DAQ discussions  </a:t>
            </a:r>
            <a:r>
              <a:rPr lang="en-GB" sz="900" dirty="0">
                <a:solidFill>
                  <a:schemeClr val="bg2"/>
                </a:solidFill>
              </a:rPr>
              <a:t>|  </a:t>
            </a:r>
            <a:r>
              <a:rPr lang="en-GB" sz="900" dirty="0" smtClean="0">
                <a:solidFill>
                  <a:schemeClr val="bg2"/>
                </a:solidFill>
              </a:rPr>
              <a:t>04.09.2019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oot.cern.ch/"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de-DE" sz="3800" dirty="0"/>
              <a:t>PITZ DAQ </a:t>
            </a:r>
            <a:r>
              <a:rPr lang="de-DE" sz="3800" dirty="0" smtClean="0"/>
              <a:t>Data </a:t>
            </a:r>
            <a:r>
              <a:rPr lang="de-DE" sz="3800" dirty="0"/>
              <a:t>Getter</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Highlighting current problems</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err="1"/>
              <a:t>Discussions</a:t>
            </a:r>
            <a:r>
              <a:rPr lang="de-DE" dirty="0"/>
              <a:t> </a:t>
            </a:r>
            <a:r>
              <a:rPr lang="de-DE" dirty="0" smtClean="0"/>
              <a:t> on PITZ DAQ</a:t>
            </a:r>
            <a:endParaRPr lang="de-DE" dirty="0" smtClean="0"/>
          </a:p>
          <a:p>
            <a:r>
              <a:rPr lang="de-DE" dirty="0" smtClean="0"/>
              <a:t>Zeuthen, </a:t>
            </a:r>
            <a:r>
              <a:rPr lang="de-DE" dirty="0" smtClean="0"/>
              <a:t>04</a:t>
            </a:r>
            <a:r>
              <a:rPr lang="de-DE" dirty="0" smtClean="0"/>
              <a:t>.09.2019</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Problem, Existing stuff</a:t>
            </a:r>
            <a:endParaRPr lang="de-DE" dirty="0"/>
          </a:p>
        </p:txBody>
      </p:sp>
      <p:sp>
        <p:nvSpPr>
          <p:cNvPr id="3" name="Content Placeholder 2"/>
          <p:cNvSpPr>
            <a:spLocks noGrp="1"/>
          </p:cNvSpPr>
          <p:nvPr>
            <p:ph idx="1"/>
          </p:nvPr>
        </p:nvSpPr>
        <p:spPr>
          <a:xfrm>
            <a:off x="0" y="800691"/>
            <a:ext cx="9094380" cy="4792663"/>
          </a:xfrm>
        </p:spPr>
        <p:txBody>
          <a:bodyPr/>
          <a:lstStyle/>
          <a:p>
            <a:pPr marL="0" indent="0">
              <a:buNone/>
            </a:pPr>
            <a:r>
              <a:rPr lang="en-US" dirty="0" smtClean="0"/>
              <a:t>We have problem to have DAQ data getter interface for the tool, that gives scripting possibility.</a:t>
            </a:r>
            <a:br>
              <a:rPr lang="en-US" dirty="0" smtClean="0"/>
            </a:br>
            <a:r>
              <a:rPr lang="en-US" dirty="0" smtClean="0"/>
              <a:t>If for often used cases application could be developed, then for other arbitrary cases will be nice to have scripting possibility (this will also offload developers)</a:t>
            </a:r>
          </a:p>
          <a:p>
            <a:r>
              <a:rPr lang="en-US" b="1" dirty="0" err="1" smtClean="0"/>
              <a:t>pitz_daq_data_handler</a:t>
            </a:r>
            <a:r>
              <a:rPr lang="en-US" dirty="0" smtClean="0"/>
              <a:t>:</a:t>
            </a:r>
            <a:br>
              <a:rPr lang="en-US" dirty="0" smtClean="0"/>
            </a:br>
            <a:r>
              <a:rPr lang="en-US" dirty="0" smtClean="0"/>
              <a:t>This is a C library that has only 2 functions </a:t>
            </a:r>
            <a:br>
              <a:rPr lang="en-US" dirty="0" smtClean="0"/>
            </a:br>
            <a:r>
              <a:rPr lang="en-US" sz="1400" dirty="0" err="1" smtClean="0">
                <a:solidFill>
                  <a:srgbClr val="0000FF"/>
                </a:solidFill>
              </a:rPr>
              <a:t>struct</a:t>
            </a:r>
            <a:r>
              <a:rPr lang="en-US" sz="1400" dirty="0" smtClean="0">
                <a:solidFill>
                  <a:srgbClr val="0000FF"/>
                </a:solidFill>
              </a:rPr>
              <a:t> </a:t>
            </a:r>
            <a:r>
              <a:rPr lang="en-US" sz="1400" dirty="0" err="1" smtClean="0">
                <a:solidFill>
                  <a:srgbClr val="C00000"/>
                </a:solidFill>
              </a:rPr>
              <a:t>SPitzDaqData</a:t>
            </a:r>
            <a:r>
              <a:rPr lang="en-US" sz="1400" dirty="0" smtClean="0"/>
              <a:t>* </a:t>
            </a:r>
            <a:r>
              <a:rPr lang="en-US" sz="1400" dirty="0" err="1"/>
              <a:t>GetDataFromPitzDaq</a:t>
            </a:r>
            <a:r>
              <a:rPr lang="en-US" sz="1400" dirty="0"/>
              <a:t>(</a:t>
            </a:r>
            <a:r>
              <a:rPr lang="en-US" sz="1400" dirty="0" err="1">
                <a:solidFill>
                  <a:srgbClr val="C00000"/>
                </a:solidFill>
              </a:rPr>
              <a:t>time_t</a:t>
            </a:r>
            <a:r>
              <a:rPr lang="en-US" sz="1400" dirty="0"/>
              <a:t> </a:t>
            </a:r>
            <a:r>
              <a:rPr lang="en-US" sz="1400" dirty="0" err="1"/>
              <a:t>startTime,</a:t>
            </a:r>
            <a:r>
              <a:rPr lang="en-US" sz="1400" dirty="0" err="1">
                <a:solidFill>
                  <a:srgbClr val="C00000"/>
                </a:solidFill>
              </a:rPr>
              <a:t>time_t</a:t>
            </a:r>
            <a:r>
              <a:rPr lang="en-US" sz="1400" dirty="0"/>
              <a:t> </a:t>
            </a:r>
            <a:r>
              <a:rPr lang="en-US" sz="1400" dirty="0" err="1"/>
              <a:t>endTime,</a:t>
            </a:r>
            <a:r>
              <a:rPr lang="en-US" sz="1400" dirty="0" err="1">
                <a:solidFill>
                  <a:srgbClr val="0000FF"/>
                </a:solidFill>
              </a:rPr>
              <a:t>int</a:t>
            </a:r>
            <a:r>
              <a:rPr lang="en-US" sz="1400" dirty="0"/>
              <a:t> </a:t>
            </a:r>
            <a:r>
              <a:rPr lang="en-US" sz="1400" dirty="0" err="1"/>
              <a:t>numberOfBranches</a:t>
            </a:r>
            <a:r>
              <a:rPr lang="en-US" sz="1400" dirty="0" smtClean="0"/>
              <a:t>,…);</a:t>
            </a:r>
            <a:br>
              <a:rPr lang="en-US" sz="1400" dirty="0" smtClean="0"/>
            </a:br>
            <a:r>
              <a:rPr lang="en-US" sz="1400" dirty="0" smtClean="0">
                <a:solidFill>
                  <a:srgbClr val="0000FF"/>
                </a:solidFill>
              </a:rPr>
              <a:t>void</a:t>
            </a:r>
            <a:r>
              <a:rPr lang="en-US" sz="1400" dirty="0" smtClean="0"/>
              <a:t> </a:t>
            </a:r>
            <a:r>
              <a:rPr lang="en-US" sz="1400" dirty="0" err="1" smtClean="0"/>
              <a:t>ClearPitzDaqData</a:t>
            </a:r>
            <a:r>
              <a:rPr lang="en-US" sz="1400" dirty="0" smtClean="0"/>
              <a:t>(</a:t>
            </a:r>
            <a:r>
              <a:rPr lang="en-US" sz="1400" dirty="0" err="1">
                <a:solidFill>
                  <a:srgbClr val="0000FF"/>
                </a:solidFill>
              </a:rPr>
              <a:t>struct</a:t>
            </a:r>
            <a:r>
              <a:rPr lang="en-US" sz="1400" dirty="0">
                <a:solidFill>
                  <a:srgbClr val="0000FF"/>
                </a:solidFill>
              </a:rPr>
              <a:t> </a:t>
            </a:r>
            <a:r>
              <a:rPr lang="en-US" sz="1400" dirty="0" err="1">
                <a:solidFill>
                  <a:srgbClr val="C00000"/>
                </a:solidFill>
              </a:rPr>
              <a:t>SPitzDaqData</a:t>
            </a:r>
            <a:r>
              <a:rPr lang="en-US" sz="1400" dirty="0" smtClean="0"/>
              <a:t>* data); </a:t>
            </a:r>
            <a:br>
              <a:rPr lang="en-US" sz="1400" dirty="0" smtClean="0"/>
            </a:br>
            <a:r>
              <a:rPr lang="en-US" sz="1500" b="1" dirty="0" smtClean="0"/>
              <a:t>*) This is the base and will be maintained properly. </a:t>
            </a:r>
            <a:br>
              <a:rPr lang="en-US" sz="1500" b="1" dirty="0" smtClean="0"/>
            </a:br>
            <a:r>
              <a:rPr lang="en-US" sz="1500" b="1" dirty="0" smtClean="0"/>
              <a:t>    Please design a application (specially c/</a:t>
            </a:r>
            <a:r>
              <a:rPr lang="en-US" sz="1500" b="1" dirty="0" err="1" smtClean="0"/>
              <a:t>c++</a:t>
            </a:r>
            <a:r>
              <a:rPr lang="en-US" sz="1500" b="1" dirty="0" smtClean="0"/>
              <a:t>) to use this library. </a:t>
            </a:r>
            <a:br>
              <a:rPr lang="en-US" sz="1500" b="1" dirty="0" smtClean="0"/>
            </a:br>
            <a:r>
              <a:rPr lang="en-US" sz="1500" b="1" dirty="0" smtClean="0"/>
              <a:t>    a) Working directly with index files in near future will not work,</a:t>
            </a:r>
            <a:br>
              <a:rPr lang="en-US" sz="1500" b="1" dirty="0" smtClean="0"/>
            </a:br>
            <a:r>
              <a:rPr lang="en-US" sz="1500" b="1" dirty="0" smtClean="0"/>
              <a:t>        because we have to get rid of AFS dependency.</a:t>
            </a:r>
            <a:br>
              <a:rPr lang="en-US" sz="1500" b="1" dirty="0" smtClean="0"/>
            </a:br>
            <a:r>
              <a:rPr lang="en-US" sz="1500" b="1" dirty="0" smtClean="0"/>
              <a:t>    b) PITZ </a:t>
            </a:r>
            <a:r>
              <a:rPr lang="en-US" sz="1500" b="1" dirty="0" err="1" smtClean="0"/>
              <a:t>dChache</a:t>
            </a:r>
            <a:r>
              <a:rPr lang="en-US" sz="1500" b="1" dirty="0" smtClean="0"/>
              <a:t> base directory mapping in filesystem can be changed</a:t>
            </a:r>
            <a:r>
              <a:rPr lang="en-US" dirty="0" smtClean="0"/>
              <a:t>.</a:t>
            </a:r>
          </a:p>
          <a:p>
            <a:r>
              <a:rPr lang="en-US" b="1" dirty="0" err="1" smtClean="0"/>
              <a:t>pitz_daq_data_to_matlab</a:t>
            </a:r>
            <a:r>
              <a:rPr lang="en-US" dirty="0" smtClean="0"/>
              <a:t>:</a:t>
            </a:r>
            <a:br>
              <a:rPr lang="en-US" dirty="0" smtClean="0"/>
            </a:br>
            <a:r>
              <a:rPr lang="en-US" dirty="0" smtClean="0"/>
              <a:t>There is another C library for getting data from DAQ and converting it to MATLAB format. This library uses the library ‘</a:t>
            </a:r>
            <a:r>
              <a:rPr lang="en-US" dirty="0" err="1" smtClean="0"/>
              <a:t>pitz_daq_data_handler</a:t>
            </a:r>
            <a:r>
              <a:rPr lang="en-US" dirty="0" smtClean="0"/>
              <a:t>’ (mentioned above). This library again has one function</a:t>
            </a:r>
            <a:br>
              <a:rPr lang="en-US" dirty="0" smtClean="0"/>
            </a:br>
            <a:r>
              <a:rPr lang="en-US" sz="1400" dirty="0" err="1">
                <a:solidFill>
                  <a:srgbClr val="0000FF"/>
                </a:solidFill>
              </a:rPr>
              <a:t>struct</a:t>
            </a:r>
            <a:r>
              <a:rPr lang="en-US" sz="1400" dirty="0">
                <a:solidFill>
                  <a:srgbClr val="0000FF"/>
                </a:solidFill>
              </a:rPr>
              <a:t> </a:t>
            </a:r>
            <a:r>
              <a:rPr lang="en-US" sz="1400" dirty="0" err="1" smtClean="0">
                <a:solidFill>
                  <a:srgbClr val="C00000"/>
                </a:solidFill>
              </a:rPr>
              <a:t>mxArray</a:t>
            </a:r>
            <a:r>
              <a:rPr lang="en-US" sz="1400" dirty="0" smtClean="0"/>
              <a:t>* </a:t>
            </a:r>
            <a:r>
              <a:rPr lang="en-US" sz="1400" dirty="0" err="1" smtClean="0"/>
              <a:t>GetMatlabDataFromPitzDaq</a:t>
            </a:r>
            <a:r>
              <a:rPr lang="en-US" sz="1400" dirty="0" smtClean="0"/>
              <a:t>(</a:t>
            </a:r>
            <a:r>
              <a:rPr lang="en-US" sz="1400" dirty="0" err="1" smtClean="0">
                <a:solidFill>
                  <a:srgbClr val="C00000"/>
                </a:solidFill>
              </a:rPr>
              <a:t>time_t</a:t>
            </a:r>
            <a:r>
              <a:rPr lang="en-US" sz="1400" dirty="0" smtClean="0"/>
              <a:t> </a:t>
            </a:r>
            <a:r>
              <a:rPr lang="en-US" sz="1400" dirty="0" err="1"/>
              <a:t>startTime,</a:t>
            </a:r>
            <a:r>
              <a:rPr lang="en-US" sz="1400" dirty="0" err="1">
                <a:solidFill>
                  <a:srgbClr val="C00000"/>
                </a:solidFill>
              </a:rPr>
              <a:t>time_t</a:t>
            </a:r>
            <a:r>
              <a:rPr lang="en-US" sz="1400" dirty="0"/>
              <a:t> </a:t>
            </a:r>
            <a:r>
              <a:rPr lang="en-US" sz="1400" dirty="0" err="1"/>
              <a:t>endTime,</a:t>
            </a:r>
            <a:r>
              <a:rPr lang="en-US" sz="1400" dirty="0" err="1">
                <a:solidFill>
                  <a:srgbClr val="0000FF"/>
                </a:solidFill>
              </a:rPr>
              <a:t>int</a:t>
            </a:r>
            <a:r>
              <a:rPr lang="en-US" sz="1400" dirty="0"/>
              <a:t> </a:t>
            </a:r>
            <a:r>
              <a:rPr lang="en-US" sz="1400" dirty="0" err="1"/>
              <a:t>numberOfBranches</a:t>
            </a:r>
            <a:r>
              <a:rPr lang="en-US" sz="1400" dirty="0" smtClean="0"/>
              <a:t>,…);</a:t>
            </a:r>
            <a:br>
              <a:rPr lang="en-US" sz="1400" dirty="0" smtClean="0"/>
            </a:br>
            <a:r>
              <a:rPr lang="en-US" dirty="0" smtClean="0"/>
              <a:t> </a:t>
            </a:r>
            <a:r>
              <a:rPr lang="en-US" sz="1500" b="1" dirty="0" smtClean="0"/>
              <a:t>*) This function works well from any application except MATLAB</a:t>
            </a:r>
            <a:r>
              <a:rPr lang="en-US" dirty="0" smtClean="0"/>
              <a:t>.</a:t>
            </a:r>
            <a:br>
              <a:rPr lang="en-US" dirty="0" smtClean="0"/>
            </a:br>
            <a:endParaRPr lang="de-DE" dirty="0"/>
          </a:p>
        </p:txBody>
      </p:sp>
    </p:spTree>
    <p:extLst>
      <p:ext uri="{BB962C8B-B14F-4D97-AF65-F5344CB8AC3E}">
        <p14:creationId xmlns:p14="http://schemas.microsoft.com/office/powerpoint/2010/main" val="2368619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Suggestions</a:t>
            </a:r>
            <a:endParaRPr lang="de-DE" dirty="0"/>
          </a:p>
        </p:txBody>
      </p:sp>
      <p:sp>
        <p:nvSpPr>
          <p:cNvPr id="3" name="Content Placeholder 2"/>
          <p:cNvSpPr>
            <a:spLocks noGrp="1"/>
          </p:cNvSpPr>
          <p:nvPr>
            <p:ph idx="1"/>
          </p:nvPr>
        </p:nvSpPr>
        <p:spPr/>
        <p:txBody>
          <a:bodyPr/>
          <a:lstStyle/>
          <a:p>
            <a:r>
              <a:rPr lang="en-US" dirty="0" smtClean="0"/>
              <a:t>Any suggestion on MATLAB port. Is it needed or not?</a:t>
            </a:r>
          </a:p>
          <a:p>
            <a:r>
              <a:rPr lang="en-US" dirty="0" smtClean="0"/>
              <a:t>If MATLAB port is needed should new emulator be used or hacky MEX file approach?</a:t>
            </a:r>
          </a:p>
          <a:p>
            <a:r>
              <a:rPr lang="en-US" dirty="0" smtClean="0"/>
              <a:t>Anything concerning libraries presented in the previous slide (new functions, changing interface, …)</a:t>
            </a:r>
          </a:p>
          <a:p>
            <a:r>
              <a:rPr lang="en-US" dirty="0" smtClean="0"/>
              <a:t>Is there any need to port ‘</a:t>
            </a:r>
            <a:r>
              <a:rPr lang="en-US" dirty="0" err="1" smtClean="0"/>
              <a:t>pitz_daq_data_handler</a:t>
            </a:r>
            <a:r>
              <a:rPr lang="en-US" dirty="0" smtClean="0"/>
              <a:t>’ for other languages</a:t>
            </a:r>
            <a:br>
              <a:rPr lang="en-US" dirty="0" smtClean="0"/>
            </a:br>
            <a:r>
              <a:rPr lang="en-US" dirty="0" smtClean="0"/>
              <a:t>1. PYTHON</a:t>
            </a:r>
            <a:br>
              <a:rPr lang="en-US" dirty="0" smtClean="0"/>
            </a:br>
            <a:r>
              <a:rPr lang="en-US" dirty="0" smtClean="0"/>
              <a:t>2. JAVA (using JNI)</a:t>
            </a:r>
            <a:endParaRPr lang="de-DE" dirty="0"/>
          </a:p>
        </p:txBody>
      </p:sp>
    </p:spTree>
    <p:extLst>
      <p:ext uri="{BB962C8B-B14F-4D97-AF65-F5344CB8AC3E}">
        <p14:creationId xmlns:p14="http://schemas.microsoft.com/office/powerpoint/2010/main" val="7997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4035583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1433489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MATLAB emulator</a:t>
            </a:r>
            <a:endParaRPr lang="de-DE" dirty="0"/>
          </a:p>
        </p:txBody>
      </p:sp>
      <p:sp>
        <p:nvSpPr>
          <p:cNvPr id="3" name="Content Placeholder 2"/>
          <p:cNvSpPr>
            <a:spLocks noGrp="1"/>
          </p:cNvSpPr>
          <p:nvPr>
            <p:ph idx="1"/>
          </p:nvPr>
        </p:nvSpPr>
        <p:spPr>
          <a:xfrm>
            <a:off x="140807" y="793603"/>
            <a:ext cx="8797630" cy="4792663"/>
          </a:xfrm>
        </p:spPr>
        <p:txBody>
          <a:bodyPr/>
          <a:lstStyle/>
          <a:p>
            <a:pPr marL="0" indent="0">
              <a:buNone/>
            </a:pPr>
            <a:r>
              <a:rPr lang="en-US" sz="1800" dirty="0" smtClean="0"/>
              <a:t>MATLAB emulator is QT based GUI application. The main view looks like MATLABs command prompt (see fig.1). You can resize move window to any position to desktop(s), next time application starts it will remember its correct position.</a:t>
            </a:r>
          </a:p>
          <a:p>
            <a:pPr marL="0" indent="0">
              <a:buNone/>
            </a:pPr>
            <a:r>
              <a:rPr lang="en-US" sz="1800" dirty="0" smtClean="0"/>
              <a:t>The aim of this application is to run ROOT ([1]) and MATLAB scripts together.</a:t>
            </a:r>
          </a:p>
          <a:p>
            <a:pPr marL="0" indent="0">
              <a:buNone/>
            </a:pPr>
            <a:r>
              <a:rPr lang="en-US" sz="1800" dirty="0" smtClean="0"/>
              <a:t>Several tries to have MATLAB MEX file were unsuccessful, because of MATLAB ROOT incompatibility</a:t>
            </a:r>
          </a:p>
          <a:p>
            <a:pPr marL="0" indent="0">
              <a:buNone/>
            </a:pPr>
            <a:r>
              <a:rPr lang="en-US" sz="1800" dirty="0" smtClean="0"/>
              <a:t>In order to open this application call ‘matlabengine.sh’, that one can find in the directory ‘/</a:t>
            </a:r>
            <a:r>
              <a:rPr lang="en-US" sz="1800" dirty="0" err="1" smtClean="0"/>
              <a:t>afs</a:t>
            </a:r>
            <a:r>
              <a:rPr lang="en-US" sz="1800" dirty="0" smtClean="0"/>
              <a:t>/ifh.de/group/</a:t>
            </a:r>
            <a:r>
              <a:rPr lang="en-US" sz="1800" dirty="0" err="1" smtClean="0"/>
              <a:t>pitz</a:t>
            </a:r>
            <a:r>
              <a:rPr lang="en-US" sz="1800" dirty="0" smtClean="0"/>
              <a:t>/scripts/</a:t>
            </a:r>
            <a:r>
              <a:rPr lang="en-US" sz="1800" dirty="0" err="1" smtClean="0"/>
              <a:t>unix</a:t>
            </a:r>
            <a:r>
              <a:rPr lang="en-US" sz="1800" dirty="0" smtClean="0"/>
              <a:t>’ (for </a:t>
            </a:r>
            <a:r>
              <a:rPr lang="en-US" sz="1800" dirty="0" err="1" smtClean="0"/>
              <a:t>unix</a:t>
            </a:r>
            <a:r>
              <a:rPr lang="en-US" sz="1800" dirty="0" smtClean="0"/>
              <a:t> like systems) and </a:t>
            </a:r>
            <a:r>
              <a:rPr lang="en-US" sz="1800" dirty="0"/>
              <a:t>‘</a:t>
            </a:r>
            <a:r>
              <a:rPr lang="en-US" sz="1800" dirty="0" smtClean="0"/>
              <a:t>matlabengine.bat’ in the directory </a:t>
            </a:r>
            <a:r>
              <a:rPr lang="en-US" sz="1800" dirty="0"/>
              <a:t>‘/</a:t>
            </a:r>
            <a:r>
              <a:rPr lang="en-US" sz="1800" dirty="0" err="1" smtClean="0"/>
              <a:t>afs</a:t>
            </a:r>
            <a:r>
              <a:rPr lang="en-US" sz="1800" dirty="0" smtClean="0"/>
              <a:t>/ifh.de/group/</a:t>
            </a:r>
            <a:r>
              <a:rPr lang="en-US" sz="1800" dirty="0" err="1" smtClean="0"/>
              <a:t>pitz</a:t>
            </a:r>
            <a:r>
              <a:rPr lang="en-US" sz="1800" dirty="0" smtClean="0"/>
              <a:t>/scripts/windows’</a:t>
            </a:r>
            <a:endParaRPr lang="de-DE" sz="1800" dirty="0"/>
          </a:p>
        </p:txBody>
      </p:sp>
      <p:grpSp>
        <p:nvGrpSpPr>
          <p:cNvPr id="5" name="Group 4"/>
          <p:cNvGrpSpPr/>
          <p:nvPr/>
        </p:nvGrpSpPr>
        <p:grpSpPr>
          <a:xfrm>
            <a:off x="7088" y="4498237"/>
            <a:ext cx="3286125" cy="2352675"/>
            <a:chOff x="0" y="4505325"/>
            <a:chExt cx="3286125" cy="23526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05325"/>
              <a:ext cx="32861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4243" y="6329916"/>
              <a:ext cx="2537637" cy="276999"/>
            </a:xfrm>
            <a:prstGeom prst="rect">
              <a:avLst/>
            </a:prstGeom>
            <a:noFill/>
          </p:spPr>
          <p:txBody>
            <a:bodyPr wrap="square" rtlCol="0">
              <a:spAutoFit/>
            </a:bodyPr>
            <a:lstStyle/>
            <a:p>
              <a:r>
                <a:rPr lang="en-US" sz="1200" b="1" dirty="0" smtClean="0"/>
                <a:t>Figure 1: MATLAB emulator </a:t>
              </a:r>
              <a:endParaRPr lang="de-DE" sz="1200" b="1" dirty="0"/>
            </a:p>
          </p:txBody>
        </p:sp>
      </p:grpSp>
      <p:sp>
        <p:nvSpPr>
          <p:cNvPr id="6" name="TextBox 5"/>
          <p:cNvSpPr txBox="1"/>
          <p:nvPr/>
        </p:nvSpPr>
        <p:spPr>
          <a:xfrm>
            <a:off x="4536558" y="5688751"/>
            <a:ext cx="3905693" cy="276999"/>
          </a:xfrm>
          <a:prstGeom prst="rect">
            <a:avLst/>
          </a:prstGeom>
          <a:noFill/>
        </p:spPr>
        <p:txBody>
          <a:bodyPr wrap="square" rtlCol="0">
            <a:spAutoFit/>
          </a:bodyPr>
          <a:lstStyle/>
          <a:p>
            <a:r>
              <a:rPr lang="en-US" sz="1200" b="1" dirty="0" smtClean="0"/>
              <a:t>[1] </a:t>
            </a:r>
            <a:r>
              <a:rPr lang="de-DE" sz="1200" b="1" dirty="0">
                <a:hlinkClick r:id="rId3"/>
              </a:rPr>
              <a:t>https://root.cern.ch/</a:t>
            </a:r>
            <a:endParaRPr lang="de-DE" sz="1200" b="1" dirty="0"/>
          </a:p>
        </p:txBody>
      </p:sp>
    </p:spTree>
    <p:extLst>
      <p:ext uri="{BB962C8B-B14F-4D97-AF65-F5344CB8AC3E}">
        <p14:creationId xmlns:p14="http://schemas.microsoft.com/office/powerpoint/2010/main" val="3253952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de-D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871" y="1245658"/>
            <a:ext cx="6689854" cy="490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198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dirty="0" err="1"/>
              <a:t>matlab</a:t>
            </a:r>
            <a:r>
              <a:rPr lang="de-DE" dirty="0"/>
              <a:t>(</a:t>
            </a:r>
            <a:r>
              <a:rPr lang="de-DE" dirty="0" err="1"/>
              <a:t>workspace</a:t>
            </a:r>
            <a:r>
              <a:rPr lang="de-DE" dirty="0" smtClean="0"/>
              <a:t>)</a:t>
            </a:r>
          </a:p>
          <a:p>
            <a:r>
              <a:rPr lang="de-DE" dirty="0" err="1"/>
              <a:t>matlab</a:t>
            </a:r>
            <a:r>
              <a:rPr lang="de-DE" dirty="0"/>
              <a:t>(</a:t>
            </a:r>
            <a:r>
              <a:rPr lang="de-DE" dirty="0" err="1"/>
              <a:t>commandhistory</a:t>
            </a:r>
            <a:r>
              <a:rPr lang="de-DE" dirty="0"/>
              <a:t>)</a:t>
            </a:r>
          </a:p>
        </p:txBody>
      </p:sp>
    </p:spTree>
    <p:extLst>
      <p:ext uri="{BB962C8B-B14F-4D97-AF65-F5344CB8AC3E}">
        <p14:creationId xmlns:p14="http://schemas.microsoft.com/office/powerpoint/2010/main" val="145483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en-US" dirty="0" smtClean="0"/>
              <a:t>In the command prompt pressing home is not working properly</a:t>
            </a:r>
          </a:p>
          <a:p>
            <a:r>
              <a:rPr lang="en-US" dirty="0" smtClean="0"/>
              <a:t>In the command prompt mouse events should be handled</a:t>
            </a:r>
            <a:endParaRPr lang="de-DE" dirty="0"/>
          </a:p>
        </p:txBody>
      </p:sp>
    </p:spTree>
    <p:extLst>
      <p:ext uri="{BB962C8B-B14F-4D97-AF65-F5344CB8AC3E}">
        <p14:creationId xmlns:p14="http://schemas.microsoft.com/office/powerpoint/2010/main" val="2462947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smtClean="0"/>
              <a:t>The problem</a:t>
            </a:r>
          </a:p>
          <a:p>
            <a:r>
              <a:rPr lang="en-US" dirty="0" smtClean="0"/>
              <a:t>Necessity of having new DAQ data getter</a:t>
            </a:r>
          </a:p>
          <a:p>
            <a:r>
              <a:rPr lang="en-US" dirty="0" smtClean="0"/>
              <a:t>Possible reasons of crashes</a:t>
            </a:r>
          </a:p>
          <a:p>
            <a:r>
              <a:rPr lang="en-US" dirty="0" smtClean="0"/>
              <a:t>Possible solutions or workarounds.</a:t>
            </a:r>
          </a:p>
          <a:p>
            <a:r>
              <a:rPr lang="en-US" dirty="0" smtClean="0"/>
              <a:t>Current solution</a:t>
            </a:r>
          </a:p>
          <a:p>
            <a:r>
              <a:rPr lang="en-US" dirty="0" smtClean="0"/>
              <a:t>Problems with current solution</a:t>
            </a:r>
          </a:p>
          <a:p>
            <a:r>
              <a:rPr lang="en-US" dirty="0" smtClean="0"/>
              <a:t>MATLAB emulator as one solution</a:t>
            </a:r>
          </a:p>
          <a:p>
            <a:r>
              <a:rPr lang="en-US" dirty="0" smtClean="0"/>
              <a:t>How to use MATLAB emulator for getting data from PITZ DAQ</a:t>
            </a:r>
            <a:endParaRPr lang="de-DE" dirty="0"/>
          </a:p>
          <a:p>
            <a:r>
              <a:rPr lang="en-US" dirty="0" smtClean="0"/>
              <a:t>Use obtained data from MATLAB scripts inside the emulator</a:t>
            </a:r>
          </a:p>
          <a:p>
            <a:r>
              <a:rPr lang="en-US" dirty="0" smtClean="0"/>
              <a:t>Extend emulator using C,C++</a:t>
            </a:r>
          </a:p>
        </p:txBody>
      </p:sp>
    </p:spTree>
    <p:extLst>
      <p:ext uri="{BB962C8B-B14F-4D97-AF65-F5344CB8AC3E}">
        <p14:creationId xmlns:p14="http://schemas.microsoft.com/office/powerpoint/2010/main" val="3005719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reasons of crashes</a:t>
            </a:r>
            <a:endParaRPr lang="de-DE" dirty="0"/>
          </a:p>
        </p:txBody>
      </p:sp>
      <p:sp>
        <p:nvSpPr>
          <p:cNvPr id="3" name="Content Placeholder 2"/>
          <p:cNvSpPr>
            <a:spLocks noGrp="1"/>
          </p:cNvSpPr>
          <p:nvPr>
            <p:ph idx="1"/>
          </p:nvPr>
        </p:nvSpPr>
        <p:spPr>
          <a:xfrm>
            <a:off x="0" y="807779"/>
            <a:ext cx="9009321" cy="5834026"/>
          </a:xfrm>
        </p:spPr>
        <p:txBody>
          <a:bodyPr/>
          <a:lstStyle/>
          <a:p>
            <a:pPr marL="0" indent="0">
              <a:buNone/>
            </a:pPr>
            <a:r>
              <a:rPr lang="en-US" sz="1900" dirty="0" smtClean="0"/>
              <a:t>There can be a lot of reasons. Up to now I have following ideas on this crashes.</a:t>
            </a:r>
          </a:p>
          <a:p>
            <a:pPr marL="457200" indent="-457200">
              <a:buAutoNum type="arabicPeriod"/>
            </a:pPr>
            <a:r>
              <a:rPr lang="en-US" sz="1900" dirty="0" smtClean="0"/>
              <a:t>Maybe </a:t>
            </a:r>
            <a:r>
              <a:rPr lang="en-US" sz="1900" dirty="0"/>
              <a:t>MATLAB </a:t>
            </a:r>
            <a:r>
              <a:rPr lang="en-US" sz="1900" dirty="0" smtClean="0"/>
              <a:t>overrides (using weak symbols using any of overriding paradigms) some functions (or symbols) and then ROOT libraries access overloaded functions those(that)  because of some condition(s) crash(</a:t>
            </a:r>
            <a:r>
              <a:rPr lang="en-US" sz="1900" dirty="0" err="1" smtClean="0"/>
              <a:t>es</a:t>
            </a:r>
            <a:r>
              <a:rPr lang="en-US" sz="1900" dirty="0" smtClean="0"/>
              <a:t>) the application.</a:t>
            </a:r>
            <a:br>
              <a:rPr lang="en-US" sz="1900" dirty="0" smtClean="0"/>
            </a:br>
            <a:r>
              <a:rPr lang="en-US" sz="1500" b="1" dirty="0" smtClean="0"/>
              <a:t>By the way, even it is possible to overload memory management functions (</a:t>
            </a:r>
            <a:r>
              <a:rPr lang="en-US" sz="1500" b="1" dirty="0" err="1" smtClean="0"/>
              <a:t>malloc,free</a:t>
            </a:r>
            <a:r>
              <a:rPr lang="en-US" sz="1500" b="1" dirty="0"/>
              <a:t> </a:t>
            </a:r>
            <a:r>
              <a:rPr lang="en-US" sz="1500" b="1" dirty="0" smtClean="0"/>
              <a:t>and C++ memory handling functions overloading is standard and probably well known).</a:t>
            </a:r>
            <a:br>
              <a:rPr lang="en-US" sz="1500" b="1" dirty="0" smtClean="0"/>
            </a:br>
            <a:r>
              <a:rPr lang="en-US" sz="1500" b="1" dirty="0" smtClean="0"/>
              <a:t>If you are interested we can do short demo with explanations how it works for each system</a:t>
            </a:r>
            <a:r>
              <a:rPr lang="en-US" sz="1500" dirty="0" smtClean="0"/>
              <a:t>.</a:t>
            </a:r>
          </a:p>
          <a:p>
            <a:pPr marL="457200" indent="-457200">
              <a:buAutoNum type="arabicPeriod"/>
            </a:pPr>
            <a:r>
              <a:rPr lang="en-US" sz="1900" dirty="0" smtClean="0"/>
              <a:t>ROOT loads some library that already on MATLAB address space that is different in version and not runtime compatible. In this cases also there is a possibility for crashes.</a:t>
            </a:r>
          </a:p>
          <a:p>
            <a:pPr marL="457200" indent="-457200">
              <a:buAutoNum type="arabicPeriod"/>
            </a:pPr>
            <a:r>
              <a:rPr lang="en-US" sz="1900" dirty="0" smtClean="0"/>
              <a:t>ROOT has intensive reporting from different ROOT threads. If MATLAB redirects standard output to MATLAB command prompt directly, then again there will be crashes.</a:t>
            </a:r>
          </a:p>
          <a:p>
            <a:pPr marL="0" indent="0">
              <a:buNone/>
            </a:pPr>
            <a:r>
              <a:rPr lang="en-US" sz="1900" dirty="0" smtClean="0"/>
              <a:t>I did a lot of tests trying to find the reason, but not successful.</a:t>
            </a:r>
            <a:br>
              <a:rPr lang="en-US" sz="1900" dirty="0" smtClean="0"/>
            </a:br>
            <a:r>
              <a:rPr lang="en-US" sz="1900" dirty="0" smtClean="0"/>
              <a:t>Now I’m not sure if even in the case if I find it will be stable for ROOT and MATLAB version change</a:t>
            </a:r>
            <a:endParaRPr lang="de-DE" sz="1900" dirty="0"/>
          </a:p>
        </p:txBody>
      </p:sp>
    </p:spTree>
    <p:extLst>
      <p:ext uri="{BB962C8B-B14F-4D97-AF65-F5344CB8AC3E}">
        <p14:creationId xmlns:p14="http://schemas.microsoft.com/office/powerpoint/2010/main" val="1860794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smtClean="0"/>
              <a:t>The problem</a:t>
            </a:r>
          </a:p>
          <a:p>
            <a:r>
              <a:rPr lang="en-US" dirty="0" smtClean="0"/>
              <a:t>Necessity of having new DAQ data getter</a:t>
            </a:r>
          </a:p>
          <a:p>
            <a:r>
              <a:rPr lang="en-US" dirty="0" smtClean="0"/>
              <a:t>Possible reasons of crashes</a:t>
            </a:r>
          </a:p>
          <a:p>
            <a:r>
              <a:rPr lang="en-US" dirty="0" smtClean="0"/>
              <a:t>Possible solutions or workarounds.</a:t>
            </a:r>
          </a:p>
          <a:p>
            <a:r>
              <a:rPr lang="en-US" dirty="0" smtClean="0"/>
              <a:t>Current solution</a:t>
            </a:r>
          </a:p>
          <a:p>
            <a:r>
              <a:rPr lang="en-US" dirty="0" smtClean="0"/>
              <a:t>Problems with current solution</a:t>
            </a:r>
          </a:p>
          <a:p>
            <a:r>
              <a:rPr lang="en-US" dirty="0" smtClean="0"/>
              <a:t>MATLAB emulator as one solution</a:t>
            </a:r>
          </a:p>
          <a:p>
            <a:r>
              <a:rPr lang="en-US" dirty="0" smtClean="0"/>
              <a:t>Other solutions</a:t>
            </a:r>
          </a:p>
          <a:p>
            <a:r>
              <a:rPr lang="en-US" dirty="0" smtClean="0"/>
              <a:t>Conclusion </a:t>
            </a:r>
            <a:endParaRPr lang="de-DE" dirty="0"/>
          </a:p>
        </p:txBody>
      </p:sp>
    </p:spTree>
    <p:extLst>
      <p:ext uri="{BB962C8B-B14F-4D97-AF65-F5344CB8AC3E}">
        <p14:creationId xmlns:p14="http://schemas.microsoft.com/office/powerpoint/2010/main" val="1908341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smtClean="0"/>
              <a:t>The problem</a:t>
            </a:r>
          </a:p>
          <a:p>
            <a:r>
              <a:rPr lang="en-US" dirty="0" smtClean="0"/>
              <a:t>Necessity of having new DAQ data getter</a:t>
            </a:r>
          </a:p>
          <a:p>
            <a:r>
              <a:rPr lang="en-US" dirty="0" smtClean="0"/>
              <a:t>Possible reasons of crashes</a:t>
            </a:r>
          </a:p>
          <a:p>
            <a:r>
              <a:rPr lang="en-US" dirty="0" smtClean="0"/>
              <a:t>Possible solutions or workarounds.</a:t>
            </a:r>
          </a:p>
          <a:p>
            <a:r>
              <a:rPr lang="en-US" dirty="0" smtClean="0"/>
              <a:t>Current solution</a:t>
            </a:r>
          </a:p>
          <a:p>
            <a:r>
              <a:rPr lang="en-US" dirty="0" smtClean="0"/>
              <a:t>Problems with current solution</a:t>
            </a:r>
          </a:p>
          <a:p>
            <a:r>
              <a:rPr lang="en-US" dirty="0" smtClean="0"/>
              <a:t>MATLAB emulator as one solution</a:t>
            </a:r>
          </a:p>
          <a:p>
            <a:r>
              <a:rPr lang="en-US" dirty="0" smtClean="0"/>
              <a:t>How to use MATLAB emulator for getting data from PITZ DAQ</a:t>
            </a:r>
            <a:endParaRPr lang="de-DE" dirty="0"/>
          </a:p>
          <a:p>
            <a:r>
              <a:rPr lang="en-US" dirty="0" smtClean="0"/>
              <a:t>Use obtained data from MATLAB scripts inside the emulator</a:t>
            </a:r>
          </a:p>
          <a:p>
            <a:r>
              <a:rPr lang="en-US" dirty="0" smtClean="0"/>
              <a:t>Extend emulator using C,C++</a:t>
            </a:r>
          </a:p>
        </p:txBody>
      </p:sp>
    </p:spTree>
    <p:extLst>
      <p:ext uri="{BB962C8B-B14F-4D97-AF65-F5344CB8AC3E}">
        <p14:creationId xmlns:p14="http://schemas.microsoft.com/office/powerpoint/2010/main" val="523323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emulator</a:t>
            </a:r>
            <a:endParaRPr lang="de-DE" dirty="0"/>
          </a:p>
        </p:txBody>
      </p:sp>
      <p:sp>
        <p:nvSpPr>
          <p:cNvPr id="3" name="Content Placeholder 2"/>
          <p:cNvSpPr>
            <a:spLocks noGrp="1"/>
          </p:cNvSpPr>
          <p:nvPr>
            <p:ph idx="1"/>
          </p:nvPr>
        </p:nvSpPr>
        <p:spPr/>
        <p:txBody>
          <a:bodyPr/>
          <a:lstStyle/>
          <a:p>
            <a:r>
              <a:rPr lang="en-US" dirty="0" smtClean="0"/>
              <a:t>What is MATLAB emulator</a:t>
            </a:r>
          </a:p>
          <a:p>
            <a:r>
              <a:rPr lang="en-US" dirty="0" smtClean="0"/>
              <a:t>How to use it</a:t>
            </a:r>
          </a:p>
          <a:p>
            <a:r>
              <a:rPr lang="en-US" dirty="0" smtClean="0"/>
              <a:t>Available commands</a:t>
            </a:r>
            <a:endParaRPr lang="de-DE" dirty="0"/>
          </a:p>
        </p:txBody>
      </p:sp>
    </p:spTree>
    <p:extLst>
      <p:ext uri="{BB962C8B-B14F-4D97-AF65-F5344CB8AC3E}">
        <p14:creationId xmlns:p14="http://schemas.microsoft.com/office/powerpoint/2010/main" val="413826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MATLAB emulator</a:t>
            </a:r>
            <a:endParaRPr lang="de-DE" dirty="0"/>
          </a:p>
        </p:txBody>
      </p:sp>
      <p:sp>
        <p:nvSpPr>
          <p:cNvPr id="3" name="Content Placeholder 2"/>
          <p:cNvSpPr>
            <a:spLocks noGrp="1"/>
          </p:cNvSpPr>
          <p:nvPr>
            <p:ph idx="1"/>
          </p:nvPr>
        </p:nvSpPr>
        <p:spPr/>
        <p:txBody>
          <a:bodyPr/>
          <a:lstStyle/>
          <a:p>
            <a:r>
              <a:rPr lang="en-US" dirty="0" smtClean="0"/>
              <a:t>Type the command in the command prompt and press enter key.</a:t>
            </a:r>
          </a:p>
          <a:p>
            <a:r>
              <a:rPr lang="en-US" dirty="0" smtClean="0"/>
              <a:t>Any argument provided to command should be in the parentheses after (for example “&gt;&gt;</a:t>
            </a:r>
            <a:r>
              <a:rPr lang="en-US" dirty="0" err="1" smtClean="0"/>
              <a:t>matlab</a:t>
            </a:r>
            <a:r>
              <a:rPr lang="en-US" dirty="0" smtClean="0"/>
              <a:t>(figure(1))” will call “figure(1)” command inside the MATLAB)</a:t>
            </a:r>
            <a:endParaRPr lang="de-DE" dirty="0"/>
          </a:p>
        </p:txBody>
      </p:sp>
    </p:spTree>
    <p:extLst>
      <p:ext uri="{BB962C8B-B14F-4D97-AF65-F5344CB8AC3E}">
        <p14:creationId xmlns:p14="http://schemas.microsoft.com/office/powerpoint/2010/main" val="1584135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
            </a:r>
            <a:r>
              <a:rPr lang="en-US" dirty="0" smtClean="0"/>
              <a:t>solutions for MATLAB</a:t>
            </a:r>
            <a:endParaRPr lang="de-DE" dirty="0"/>
          </a:p>
        </p:txBody>
      </p:sp>
      <p:sp>
        <p:nvSpPr>
          <p:cNvPr id="3" name="Content Placeholder 2"/>
          <p:cNvSpPr>
            <a:spLocks noGrp="1"/>
          </p:cNvSpPr>
          <p:nvPr>
            <p:ph idx="1"/>
          </p:nvPr>
        </p:nvSpPr>
        <p:spPr>
          <a:xfrm>
            <a:off x="0" y="715926"/>
            <a:ext cx="9143999" cy="5458046"/>
          </a:xfrm>
        </p:spPr>
        <p:txBody>
          <a:bodyPr/>
          <a:lstStyle/>
          <a:p>
            <a:r>
              <a:rPr lang="en-US" sz="1800" dirty="0" smtClean="0"/>
              <a:t>To forgot about ROOT and use other data compression methods. </a:t>
            </a:r>
            <a:r>
              <a:rPr lang="en-US" sz="1800" dirty="0"/>
              <a:t/>
            </a:r>
            <a:br>
              <a:rPr lang="en-US" sz="1800" dirty="0"/>
            </a:br>
            <a:r>
              <a:rPr lang="en-US" sz="1600" b="1" dirty="0" smtClean="0"/>
              <a:t>*)This </a:t>
            </a:r>
            <a:r>
              <a:rPr lang="en-US" sz="1600" b="1" dirty="0" smtClean="0"/>
              <a:t>is not acceptable because all PITZ </a:t>
            </a:r>
            <a:r>
              <a:rPr lang="en-US" sz="1600" b="1" dirty="0" err="1" smtClean="0"/>
              <a:t>historized</a:t>
            </a:r>
            <a:r>
              <a:rPr lang="en-US" sz="1600" b="1" dirty="0" smtClean="0"/>
              <a:t> data in root format so migration is </a:t>
            </a:r>
            <a:r>
              <a:rPr lang="en-US" sz="1600" b="1" dirty="0" smtClean="0"/>
              <a:t> </a:t>
            </a:r>
            <a:br>
              <a:rPr lang="en-US" sz="1600" b="1" dirty="0" smtClean="0"/>
            </a:br>
            <a:r>
              <a:rPr lang="en-US" sz="1600" b="1" dirty="0" smtClean="0"/>
              <a:t>   really impossible</a:t>
            </a:r>
            <a:r>
              <a:rPr lang="en-US" sz="1800" dirty="0" smtClean="0"/>
              <a:t>.</a:t>
            </a:r>
            <a:br>
              <a:rPr lang="en-US" sz="1800" dirty="0" smtClean="0"/>
            </a:br>
            <a:r>
              <a:rPr lang="en-US" sz="1800" b="1" dirty="0"/>
              <a:t>*) </a:t>
            </a:r>
            <a:r>
              <a:rPr lang="en-US" sz="1800" b="1" dirty="0" smtClean="0"/>
              <a:t>Another </a:t>
            </a:r>
            <a:r>
              <a:rPr lang="en-US" sz="1800" b="1" dirty="0"/>
              <a:t>solution </a:t>
            </a:r>
            <a:r>
              <a:rPr lang="en-US" sz="1800" b="1" dirty="0" smtClean="0"/>
              <a:t>also exist (</a:t>
            </a:r>
            <a:r>
              <a:rPr lang="en-US" sz="1800" b="1" dirty="0" err="1"/>
              <a:t>matlabemulator</a:t>
            </a:r>
            <a:r>
              <a:rPr lang="en-US" sz="1800" b="1" dirty="0"/>
              <a:t>), but </a:t>
            </a:r>
            <a:r>
              <a:rPr lang="en-US" sz="1800" b="1" dirty="0" smtClean="0"/>
              <a:t>in this case application </a:t>
            </a:r>
            <a:br>
              <a:rPr lang="en-US" sz="1800" b="1" dirty="0" smtClean="0"/>
            </a:br>
            <a:r>
              <a:rPr lang="en-US" sz="1800" b="1" dirty="0" smtClean="0"/>
              <a:t>    transfers data to the MATLAB created inside the application</a:t>
            </a:r>
            <a:endParaRPr lang="en-US" sz="1800" dirty="0" smtClean="0"/>
          </a:p>
          <a:p>
            <a:r>
              <a:rPr lang="en-US" sz="1800" dirty="0" smtClean="0"/>
              <a:t>To forgot about </a:t>
            </a:r>
            <a:r>
              <a:rPr lang="en-US" sz="1800" dirty="0" smtClean="0"/>
              <a:t>MATLAB and use for scripting more ROOT friendly tools (for example PYTHON) </a:t>
            </a:r>
          </a:p>
          <a:p>
            <a:r>
              <a:rPr lang="en-US" sz="1800" dirty="0" smtClean="0"/>
              <a:t>If not then following cases can be implemented</a:t>
            </a:r>
            <a:r>
              <a:rPr lang="en-US" sz="1800" dirty="0" smtClean="0"/>
              <a:t/>
            </a:r>
            <a:br>
              <a:rPr lang="en-US" sz="1800" dirty="0" smtClean="0"/>
            </a:br>
            <a:r>
              <a:rPr lang="en-US" sz="1800" dirty="0" smtClean="0"/>
              <a:t>   1. To have independent application that gets necessary </a:t>
            </a:r>
            <a:br>
              <a:rPr lang="en-US" sz="1800" dirty="0" smtClean="0"/>
            </a:br>
            <a:r>
              <a:rPr lang="en-US" sz="1800" dirty="0" smtClean="0"/>
              <a:t>        data from </a:t>
            </a:r>
            <a:r>
              <a:rPr lang="en-US" sz="1800" dirty="0" err="1" smtClean="0"/>
              <a:t>dCache</a:t>
            </a:r>
            <a:r>
              <a:rPr lang="en-US" sz="1800" dirty="0" smtClean="0"/>
              <a:t> and unzips it, then transfers this data</a:t>
            </a:r>
            <a:br>
              <a:rPr lang="en-US" sz="1800" dirty="0" smtClean="0"/>
            </a:br>
            <a:r>
              <a:rPr lang="en-US" sz="1800" dirty="0" smtClean="0"/>
              <a:t>        to MATLAB.</a:t>
            </a:r>
            <a:br>
              <a:rPr lang="en-US" sz="1800" dirty="0" smtClean="0"/>
            </a:br>
            <a:r>
              <a:rPr lang="en-US" sz="1800" dirty="0" smtClean="0"/>
              <a:t>       </a:t>
            </a:r>
            <a:r>
              <a:rPr lang="en-US" sz="1400" b="1" dirty="0" smtClean="0"/>
              <a:t>*) Currently this is the working method. Some times ago problem was </a:t>
            </a:r>
            <a:r>
              <a:rPr lang="en-US" sz="1400" b="1" dirty="0" smtClean="0"/>
              <a:t/>
            </a:r>
            <a:br>
              <a:rPr lang="en-US" sz="1400" b="1" dirty="0" smtClean="0"/>
            </a:br>
            <a:r>
              <a:rPr lang="en-US" sz="1400" b="1" dirty="0" smtClean="0"/>
              <a:t>            arise</a:t>
            </a:r>
            <a:r>
              <a:rPr lang="en-US" sz="1400" b="1" dirty="0" smtClean="0"/>
              <a:t>, that’s why searches for new approach was </a:t>
            </a:r>
            <a:r>
              <a:rPr lang="en-US" sz="1400" b="1" dirty="0" smtClean="0"/>
              <a:t>started</a:t>
            </a:r>
            <a:r>
              <a:rPr lang="en-US" sz="1800" dirty="0" smtClean="0"/>
              <a:t>.</a:t>
            </a:r>
            <a:r>
              <a:rPr lang="en-US" sz="1600" b="1" dirty="0" smtClean="0"/>
              <a:t/>
            </a:r>
            <a:br>
              <a:rPr lang="en-US" sz="1600" b="1" dirty="0" smtClean="0"/>
            </a:br>
            <a:r>
              <a:rPr lang="en-US" sz="1800" dirty="0" smtClean="0"/>
              <a:t>   2. To have library that is ported to all ROOT friendly platforms.</a:t>
            </a:r>
            <a:br>
              <a:rPr lang="en-US" sz="1800" dirty="0" smtClean="0"/>
            </a:br>
            <a:r>
              <a:rPr lang="en-US" sz="1800" dirty="0" smtClean="0"/>
              <a:t>       Unfortunately MATLAB is not ROOT friendly</a:t>
            </a:r>
            <a:br>
              <a:rPr lang="en-US" sz="1800" dirty="0" smtClean="0"/>
            </a:br>
            <a:r>
              <a:rPr lang="en-US" sz="1800" dirty="0" smtClean="0"/>
              <a:t>      </a:t>
            </a:r>
            <a:r>
              <a:rPr lang="en-US" sz="1400" b="1" dirty="0" smtClean="0"/>
              <a:t>*) </a:t>
            </a:r>
            <a:r>
              <a:rPr lang="en-US" sz="1400" b="1" dirty="0" smtClean="0"/>
              <a:t>Anyhow this should be prepared, but this is </a:t>
            </a:r>
            <a:r>
              <a:rPr lang="en-US" sz="1400" b="1" dirty="0" smtClean="0"/>
              <a:t>not </a:t>
            </a:r>
            <a:r>
              <a:rPr lang="en-US" sz="1400" b="1" dirty="0" smtClean="0"/>
              <a:t>enough. If this library is not ported to MATLAB </a:t>
            </a:r>
            <a:br>
              <a:rPr lang="en-US" sz="1400" b="1" dirty="0" smtClean="0"/>
            </a:br>
            <a:r>
              <a:rPr lang="en-US" sz="1400" b="1" dirty="0" smtClean="0"/>
              <a:t>           then a lot of scripts </a:t>
            </a:r>
            <a:r>
              <a:rPr lang="en-US" sz="1400" b="1" dirty="0" smtClean="0"/>
              <a:t>for handling DAQ </a:t>
            </a:r>
            <a:r>
              <a:rPr lang="en-US" sz="1400" b="1" dirty="0" smtClean="0"/>
              <a:t>data (prepared by </a:t>
            </a:r>
            <a:r>
              <a:rPr lang="en-US" sz="1400" b="1" dirty="0" smtClean="0"/>
              <a:t>PITZ </a:t>
            </a:r>
            <a:r>
              <a:rPr lang="en-US" sz="1400" b="1" dirty="0" smtClean="0"/>
              <a:t>physicists)  should </a:t>
            </a:r>
            <a:r>
              <a:rPr lang="en-US" sz="1400" b="1" dirty="0" smtClean="0"/>
              <a:t>be </a:t>
            </a:r>
            <a:br>
              <a:rPr lang="en-US" sz="1400" b="1" dirty="0" smtClean="0"/>
            </a:br>
            <a:r>
              <a:rPr lang="en-US" sz="1400" b="1" dirty="0" smtClean="0"/>
              <a:t>         </a:t>
            </a:r>
            <a:r>
              <a:rPr lang="en-US" sz="1400" b="1" dirty="0" smtClean="0"/>
              <a:t>  re-implemented </a:t>
            </a:r>
            <a:r>
              <a:rPr lang="en-US" sz="1400" b="1" dirty="0" smtClean="0"/>
              <a:t>(or by control colleagues or by physicists themselves</a:t>
            </a:r>
            <a:r>
              <a:rPr lang="en-US" sz="1400" b="1" dirty="0" smtClean="0"/>
              <a:t>)</a:t>
            </a:r>
            <a:r>
              <a:rPr lang="en-US" sz="1800" dirty="0" smtClean="0"/>
              <a:t>.</a:t>
            </a:r>
            <a:r>
              <a:rPr lang="en-US" sz="1800" dirty="0" smtClean="0"/>
              <a:t/>
            </a:r>
            <a:br>
              <a:rPr lang="en-US" sz="1800" dirty="0" smtClean="0"/>
            </a:br>
            <a:r>
              <a:rPr lang="en-US" sz="1800" dirty="0" smtClean="0"/>
              <a:t>   3. If </a:t>
            </a:r>
            <a:r>
              <a:rPr lang="en-US" sz="1800" dirty="0" smtClean="0"/>
              <a:t>hav</a:t>
            </a:r>
            <a:r>
              <a:rPr lang="en-US" sz="1800" dirty="0" smtClean="0"/>
              <a:t>ing </a:t>
            </a:r>
            <a:r>
              <a:rPr lang="en-US" sz="1800" dirty="0" smtClean="0"/>
              <a:t>MATLAB </a:t>
            </a:r>
            <a:r>
              <a:rPr lang="en-US" sz="1800" dirty="0" smtClean="0"/>
              <a:t>port is </a:t>
            </a:r>
            <a:r>
              <a:rPr lang="en-US" sz="1800" dirty="0" smtClean="0"/>
              <a:t>actual, then application can be created that will get </a:t>
            </a:r>
            <a:br>
              <a:rPr lang="en-US" sz="1800" dirty="0" smtClean="0"/>
            </a:br>
            <a:r>
              <a:rPr lang="en-US" sz="1800" dirty="0" smtClean="0"/>
              <a:t>       the data then transfer the data to MATLAB.</a:t>
            </a:r>
            <a:br>
              <a:rPr lang="en-US" sz="1800" dirty="0" smtClean="0"/>
            </a:br>
            <a:r>
              <a:rPr lang="en-US" sz="1800" dirty="0" smtClean="0"/>
              <a:t>       With current MATLAB version used here this MATLAB should be created </a:t>
            </a:r>
            <a:br>
              <a:rPr lang="en-US" sz="1800" dirty="0" smtClean="0"/>
            </a:br>
            <a:r>
              <a:rPr lang="en-US" sz="1800" dirty="0" smtClean="0"/>
              <a:t>       inside this application.</a:t>
            </a:r>
            <a:br>
              <a:rPr lang="en-US" sz="1800" dirty="0" smtClean="0"/>
            </a:br>
            <a:r>
              <a:rPr lang="en-US" sz="1800" dirty="0" smtClean="0"/>
              <a:t>      </a:t>
            </a:r>
            <a:r>
              <a:rPr lang="en-US" sz="1600" b="1" dirty="0" smtClean="0"/>
              <a:t>*) This solution is already </a:t>
            </a:r>
            <a:r>
              <a:rPr lang="en-US" sz="1600" b="1" dirty="0" smtClean="0"/>
              <a:t>implemented (</a:t>
            </a:r>
            <a:r>
              <a:rPr lang="en-US" sz="1600" b="1" dirty="0" err="1" smtClean="0"/>
              <a:t>matlab</a:t>
            </a:r>
            <a:r>
              <a:rPr lang="en-US" sz="1600" b="1" dirty="0" err="1" smtClean="0"/>
              <a:t>emulator</a:t>
            </a:r>
            <a:r>
              <a:rPr lang="en-US" sz="1600" b="1" dirty="0" smtClean="0"/>
              <a:t>), </a:t>
            </a:r>
            <a:r>
              <a:rPr lang="en-US" sz="1600" b="1" dirty="0" smtClean="0"/>
              <a:t>but I think this also </a:t>
            </a:r>
            <a:r>
              <a:rPr lang="en-US" sz="1600" b="1" dirty="0" smtClean="0"/>
              <a:t/>
            </a:r>
            <a:br>
              <a:rPr lang="en-US" sz="1600" b="1" dirty="0" smtClean="0"/>
            </a:br>
            <a:r>
              <a:rPr lang="en-US" sz="1600" b="1" dirty="0" smtClean="0"/>
              <a:t>           will </a:t>
            </a:r>
            <a:r>
              <a:rPr lang="en-US" sz="1600" b="1" dirty="0" smtClean="0"/>
              <a:t>not be used</a:t>
            </a:r>
            <a:r>
              <a:rPr lang="en-US" sz="1800" dirty="0" smtClean="0"/>
              <a:t/>
            </a:r>
            <a:br>
              <a:rPr lang="en-US" sz="1800" dirty="0" smtClean="0"/>
            </a:br>
            <a:r>
              <a:rPr lang="en-US" sz="1800" dirty="0" smtClean="0"/>
              <a:t>       </a:t>
            </a:r>
            <a:endParaRPr lang="de-DE" sz="1800" dirty="0"/>
          </a:p>
        </p:txBody>
      </p:sp>
    </p:spTree>
    <p:extLst>
      <p:ext uri="{BB962C8B-B14F-4D97-AF65-F5344CB8AC3E}">
        <p14:creationId xmlns:p14="http://schemas.microsoft.com/office/powerpoint/2010/main" val="1178942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de-D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53" y="4596899"/>
            <a:ext cx="69532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0" y="765545"/>
            <a:ext cx="9094381" cy="4905782"/>
          </a:xfrm>
        </p:spPr>
        <p:txBody>
          <a:bodyPr/>
          <a:lstStyle/>
          <a:p>
            <a:r>
              <a:rPr lang="en-US" sz="1800" dirty="0" smtClean="0"/>
              <a:t>There was a decision to prepare MATLAB interface for PITZ DAQ data </a:t>
            </a:r>
            <a:r>
              <a:rPr lang="en-US" sz="1800" dirty="0" smtClean="0"/>
              <a:t>getting i</a:t>
            </a:r>
            <a:r>
              <a:rPr lang="en-US" sz="1800" dirty="0" smtClean="0"/>
              <a:t>n order to provide more freedom to physicists and offload developers from necessity to prepare all DAQ data handling related software </a:t>
            </a:r>
          </a:p>
          <a:p>
            <a:r>
              <a:rPr lang="en-US" sz="1800" dirty="0" smtClean="0"/>
              <a:t>For </a:t>
            </a:r>
            <a:r>
              <a:rPr lang="en-US" sz="1800" dirty="0" smtClean="0"/>
              <a:t>unknown reason, there is no possibility to run MATLAB MEX file, that uses CERN ROOT library.</a:t>
            </a:r>
            <a:br>
              <a:rPr lang="en-US" sz="1800" dirty="0" smtClean="0"/>
            </a:br>
            <a:r>
              <a:rPr lang="en-US" sz="1600" dirty="0" smtClean="0"/>
              <a:t>*) </a:t>
            </a:r>
            <a:r>
              <a:rPr lang="en-US" sz="1600" b="1" dirty="0" smtClean="0"/>
              <a:t>up </a:t>
            </a:r>
            <a:r>
              <a:rPr lang="en-US" sz="1600" b="1" dirty="0"/>
              <a:t>to now for me the reason is </a:t>
            </a:r>
            <a:r>
              <a:rPr lang="en-US" sz="1600" b="1" dirty="0" smtClean="0"/>
              <a:t>unknown, any </a:t>
            </a:r>
            <a:r>
              <a:rPr lang="en-US" sz="1600" b="1" dirty="0"/>
              <a:t>ideas in the end is very </a:t>
            </a:r>
            <a:r>
              <a:rPr lang="en-US" sz="1600" b="1" dirty="0" smtClean="0"/>
              <a:t>welcome</a:t>
            </a:r>
            <a:r>
              <a:rPr lang="en-US" sz="1600" b="1" dirty="0" smtClean="0"/>
              <a:t>!</a:t>
            </a:r>
            <a:endParaRPr lang="en-US" sz="1600" dirty="0" smtClean="0"/>
          </a:p>
          <a:p>
            <a:r>
              <a:rPr lang="en-US" sz="1800" dirty="0" smtClean="0"/>
              <a:t>Even without calling any function from ROOT library but only loading ROOT dependent MEX file to MATLAB address space crashes </a:t>
            </a:r>
            <a:r>
              <a:rPr lang="en-US" sz="1800" dirty="0" smtClean="0"/>
              <a:t>the MATLAB.</a:t>
            </a:r>
            <a:endParaRPr lang="en-US" sz="1800" dirty="0" smtClean="0"/>
          </a:p>
          <a:p>
            <a:r>
              <a:rPr lang="en-US" sz="1800" dirty="0" smtClean="0"/>
              <a:t>Crash can happen in first try or in next tries (Usually less than 10 tries are enough for reproducing crash)</a:t>
            </a:r>
          </a:p>
          <a:p>
            <a:r>
              <a:rPr lang="en-US" sz="1800" dirty="0" smtClean="0"/>
              <a:t>Below is example of code, that does not do anything important but anyhow crashes the MATLAB if linked against ROOT libraries</a:t>
            </a:r>
            <a:endParaRPr lang="de-DE" sz="1800" dirty="0"/>
          </a:p>
        </p:txBody>
      </p:sp>
    </p:spTree>
    <p:extLst>
      <p:ext uri="{BB962C8B-B14F-4D97-AF65-F5344CB8AC3E}">
        <p14:creationId xmlns:p14="http://schemas.microsoft.com/office/powerpoint/2010/main" val="1262686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t>
            </a:r>
            <a:r>
              <a:rPr lang="en-US" dirty="0" smtClean="0"/>
              <a:t>a new PITZ DAQ data getter</a:t>
            </a:r>
            <a:endParaRPr lang="de-DE" dirty="0"/>
          </a:p>
        </p:txBody>
      </p:sp>
      <p:sp>
        <p:nvSpPr>
          <p:cNvPr id="3" name="Content Placeholder 2"/>
          <p:cNvSpPr>
            <a:spLocks noGrp="1"/>
          </p:cNvSpPr>
          <p:nvPr>
            <p:ph idx="1"/>
          </p:nvPr>
        </p:nvSpPr>
        <p:spPr>
          <a:xfrm>
            <a:off x="70885" y="815163"/>
            <a:ext cx="8980966" cy="4955401"/>
          </a:xfrm>
        </p:spPr>
        <p:txBody>
          <a:bodyPr/>
          <a:lstStyle/>
          <a:p>
            <a:r>
              <a:rPr lang="en-US" sz="1900" dirty="0" smtClean="0"/>
              <a:t>We are going to migrate </a:t>
            </a:r>
            <a:r>
              <a:rPr lang="en-US" sz="1900" dirty="0" smtClean="0"/>
              <a:t>our ADC </a:t>
            </a:r>
            <a:r>
              <a:rPr lang="en-US" sz="1900" dirty="0" err="1" smtClean="0"/>
              <a:t>measurment</a:t>
            </a:r>
            <a:r>
              <a:rPr lang="en-US" sz="1900" dirty="0" smtClean="0"/>
              <a:t> stuff from VME crates to </a:t>
            </a:r>
            <a:r>
              <a:rPr lang="en-US" sz="1900" dirty="0" err="1" smtClean="0"/>
              <a:t>mTCA</a:t>
            </a:r>
            <a:r>
              <a:rPr lang="en-US" sz="1900" dirty="0" smtClean="0"/>
              <a:t>. On </a:t>
            </a:r>
            <a:r>
              <a:rPr lang="en-US" sz="1900" dirty="0" err="1" smtClean="0"/>
              <a:t>mTCA</a:t>
            </a:r>
            <a:r>
              <a:rPr lang="en-US" sz="1900" dirty="0" smtClean="0"/>
              <a:t> we </a:t>
            </a:r>
            <a:r>
              <a:rPr lang="en-US" sz="1900" dirty="0" smtClean="0"/>
              <a:t>will have other size </a:t>
            </a:r>
            <a:r>
              <a:rPr lang="en-US" sz="1900" dirty="0" smtClean="0"/>
              <a:t>for </a:t>
            </a:r>
            <a:r>
              <a:rPr lang="en-US" sz="1900" dirty="0" smtClean="0"/>
              <a:t>spectrum measurements and most of </a:t>
            </a:r>
            <a:r>
              <a:rPr lang="en-US" sz="1900" dirty="0" smtClean="0"/>
              <a:t>the old DAQ GUIs </a:t>
            </a:r>
            <a:r>
              <a:rPr lang="en-US" sz="1900" dirty="0" smtClean="0"/>
              <a:t>working with ADC measurement </a:t>
            </a:r>
            <a:r>
              <a:rPr lang="en-US" sz="1900" dirty="0" smtClean="0"/>
              <a:t>data, </a:t>
            </a:r>
            <a:r>
              <a:rPr lang="en-US" sz="1900" dirty="0" smtClean="0"/>
              <a:t>simply will not </a:t>
            </a:r>
            <a:r>
              <a:rPr lang="en-US" sz="1900" dirty="0" smtClean="0"/>
              <a:t>work, because there is a </a:t>
            </a:r>
            <a:r>
              <a:rPr lang="en-US" sz="1900" dirty="0" err="1" smtClean="0"/>
              <a:t>assumpion</a:t>
            </a:r>
            <a:r>
              <a:rPr lang="en-US" sz="1900" dirty="0" smtClean="0"/>
              <a:t> in the logic concerning data size.</a:t>
            </a:r>
            <a:endParaRPr lang="en-US" sz="1900" dirty="0" smtClean="0"/>
          </a:p>
          <a:p>
            <a:r>
              <a:rPr lang="en-US" sz="1900" dirty="0" smtClean="0"/>
              <a:t>Soon or later we have to get rid of AFS based indexing. After migrating to a new indexing scheme </a:t>
            </a:r>
            <a:r>
              <a:rPr lang="en-US" sz="1900" dirty="0" smtClean="0"/>
              <a:t>the all currently existing software will not work.</a:t>
            </a:r>
            <a:endParaRPr lang="en-US" sz="1900" dirty="0"/>
          </a:p>
          <a:p>
            <a:pPr marL="0" indent="0">
              <a:buNone/>
            </a:pPr>
            <a:r>
              <a:rPr lang="en-US" sz="1900" dirty="0" smtClean="0"/>
              <a:t>So there is a necessity for new DAQ </a:t>
            </a:r>
            <a:r>
              <a:rPr lang="en-US" sz="1900" dirty="0" smtClean="0"/>
              <a:t>data getter. The requirements to this getter </a:t>
            </a:r>
            <a:r>
              <a:rPr lang="en-US" sz="1900" dirty="0" smtClean="0"/>
              <a:t>are </a:t>
            </a:r>
            <a:r>
              <a:rPr lang="en-US" sz="1900" dirty="0" smtClean="0"/>
              <a:t>following. </a:t>
            </a:r>
          </a:p>
          <a:p>
            <a:pPr marL="457200" indent="-457200">
              <a:buFont typeface="+mj-lt"/>
              <a:buAutoNum type="arabicPeriod"/>
            </a:pPr>
            <a:r>
              <a:rPr lang="en-US" sz="1900" dirty="0" smtClean="0"/>
              <a:t>It should provide easy (or at least agreed with users) interface for getting data from </a:t>
            </a:r>
            <a:r>
              <a:rPr lang="en-US" sz="1900" dirty="0" err="1" smtClean="0"/>
              <a:t>dCache</a:t>
            </a:r>
            <a:r>
              <a:rPr lang="en-US" sz="1900" dirty="0" smtClean="0"/>
              <a:t> (Already C interface library exists).</a:t>
            </a:r>
            <a:endParaRPr lang="en-US" sz="1900" dirty="0" smtClean="0"/>
          </a:p>
          <a:p>
            <a:pPr marL="457200" indent="-457200">
              <a:buFont typeface="+mj-lt"/>
              <a:buAutoNum type="arabicPeriod"/>
            </a:pPr>
            <a:r>
              <a:rPr lang="en-US" sz="1900" dirty="0" smtClean="0"/>
              <a:t>Indexing </a:t>
            </a:r>
            <a:r>
              <a:rPr lang="en-US" sz="1900" dirty="0" smtClean="0"/>
              <a:t>method </a:t>
            </a:r>
            <a:r>
              <a:rPr lang="en-US" sz="1900" dirty="0" smtClean="0"/>
              <a:t>change (planned in near future) </a:t>
            </a:r>
            <a:r>
              <a:rPr lang="en-US" sz="1900" dirty="0" smtClean="0"/>
              <a:t>should not affect on the work of this </a:t>
            </a:r>
            <a:r>
              <a:rPr lang="en-US" sz="1900" dirty="0" smtClean="0"/>
              <a:t>module.</a:t>
            </a:r>
            <a:endParaRPr lang="en-US" sz="1900" dirty="0" smtClean="0"/>
          </a:p>
          <a:p>
            <a:pPr marL="457200" indent="-457200">
              <a:buFont typeface="+mj-lt"/>
              <a:buAutoNum type="arabicPeriod"/>
            </a:pPr>
            <a:r>
              <a:rPr lang="en-US" sz="1900" dirty="0" smtClean="0"/>
              <a:t>It should be designed in such a way, that in the case of future changes (new indexing again, new </a:t>
            </a:r>
            <a:r>
              <a:rPr lang="en-US" sz="1900" dirty="0" err="1" smtClean="0"/>
              <a:t>dCache</a:t>
            </a:r>
            <a:r>
              <a:rPr lang="en-US" sz="1900" dirty="0" smtClean="0"/>
              <a:t> directory etc.) </a:t>
            </a:r>
            <a:r>
              <a:rPr lang="en-US" sz="1900" dirty="0" smtClean="0"/>
              <a:t>again this module is not affected.  </a:t>
            </a:r>
            <a:endParaRPr lang="de-DE" sz="1900" dirty="0"/>
          </a:p>
        </p:txBody>
      </p:sp>
    </p:spTree>
    <p:extLst>
      <p:ext uri="{BB962C8B-B14F-4D97-AF65-F5344CB8AC3E}">
        <p14:creationId xmlns:p14="http://schemas.microsoft.com/office/powerpoint/2010/main" val="1778345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
            </a:r>
            <a:r>
              <a:rPr lang="en-US" dirty="0" smtClean="0"/>
              <a:t>solutions having scripting possibility</a:t>
            </a:r>
            <a:endParaRPr lang="de-DE" dirty="0"/>
          </a:p>
        </p:txBody>
      </p:sp>
      <p:sp>
        <p:nvSpPr>
          <p:cNvPr id="3" name="Content Placeholder 2"/>
          <p:cNvSpPr>
            <a:spLocks noGrp="1"/>
          </p:cNvSpPr>
          <p:nvPr>
            <p:ph idx="1"/>
          </p:nvPr>
        </p:nvSpPr>
        <p:spPr>
          <a:xfrm>
            <a:off x="0" y="715926"/>
            <a:ext cx="9143999" cy="5458046"/>
          </a:xfrm>
        </p:spPr>
        <p:txBody>
          <a:bodyPr/>
          <a:lstStyle/>
          <a:p>
            <a:r>
              <a:rPr lang="en-US" sz="1800" dirty="0" smtClean="0"/>
              <a:t>To forgot about ROOT and use other data compression methods. </a:t>
            </a:r>
            <a:r>
              <a:rPr lang="en-US" sz="1800" dirty="0"/>
              <a:t/>
            </a:r>
            <a:br>
              <a:rPr lang="en-US" sz="1800" dirty="0"/>
            </a:br>
            <a:r>
              <a:rPr lang="en-US" sz="1600" b="1" dirty="0" smtClean="0"/>
              <a:t>*)This </a:t>
            </a:r>
            <a:r>
              <a:rPr lang="en-US" sz="1600" b="1" dirty="0" smtClean="0"/>
              <a:t>is not acceptable because all PITZ </a:t>
            </a:r>
            <a:r>
              <a:rPr lang="en-US" sz="1600" b="1" dirty="0" err="1" smtClean="0"/>
              <a:t>historized</a:t>
            </a:r>
            <a:r>
              <a:rPr lang="en-US" sz="1600" b="1" dirty="0" smtClean="0"/>
              <a:t> data in root format so migration is </a:t>
            </a:r>
            <a:r>
              <a:rPr lang="en-US" sz="1600" b="1" dirty="0" smtClean="0"/>
              <a:t> </a:t>
            </a:r>
            <a:br>
              <a:rPr lang="en-US" sz="1600" b="1" dirty="0" smtClean="0"/>
            </a:br>
            <a:r>
              <a:rPr lang="en-US" sz="1600" b="1" dirty="0" smtClean="0"/>
              <a:t>   really impossible</a:t>
            </a:r>
            <a:r>
              <a:rPr lang="en-US" sz="1800" dirty="0" smtClean="0"/>
              <a:t>.</a:t>
            </a:r>
            <a:endParaRPr lang="en-US" sz="1800" dirty="0" smtClean="0"/>
          </a:p>
          <a:p>
            <a:r>
              <a:rPr lang="en-US" sz="1800" dirty="0" smtClean="0"/>
              <a:t>To forgot about </a:t>
            </a:r>
            <a:r>
              <a:rPr lang="en-US" sz="1800" dirty="0" smtClean="0"/>
              <a:t>MATLAB and use for scripting more ROOT friendly tools (for example PYTHON) </a:t>
            </a:r>
          </a:p>
          <a:p>
            <a:r>
              <a:rPr lang="en-US" sz="1800" dirty="0" smtClean="0"/>
              <a:t>An application that </a:t>
            </a:r>
            <a:r>
              <a:rPr lang="en-US" sz="1800" dirty="0"/>
              <a:t>will get </a:t>
            </a:r>
            <a:r>
              <a:rPr lang="en-US" sz="1800" dirty="0" smtClean="0"/>
              <a:t>the </a:t>
            </a:r>
            <a:r>
              <a:rPr lang="en-US" sz="1800" dirty="0"/>
              <a:t>data then transfer the data to MATLAB</a:t>
            </a:r>
            <a:r>
              <a:rPr lang="en-US" sz="1800" dirty="0" smtClean="0"/>
              <a:t>.</a:t>
            </a:r>
            <a:br>
              <a:rPr lang="en-US" sz="1800" dirty="0" smtClean="0"/>
            </a:br>
            <a:r>
              <a:rPr lang="en-US" sz="1800" b="1" dirty="0"/>
              <a:t>*) Currently this is the working method. </a:t>
            </a:r>
            <a:r>
              <a:rPr lang="en-US" sz="1800" b="1" dirty="0" smtClean="0"/>
              <a:t>Now there are some problems with </a:t>
            </a:r>
            <a:br>
              <a:rPr lang="en-US" sz="1800" b="1" dirty="0" smtClean="0"/>
            </a:br>
            <a:r>
              <a:rPr lang="en-US" sz="1800" b="1" dirty="0" smtClean="0"/>
              <a:t>    this method</a:t>
            </a:r>
            <a:br>
              <a:rPr lang="en-US" sz="1800" b="1" dirty="0" smtClean="0"/>
            </a:br>
            <a:r>
              <a:rPr lang="en-US" sz="1800" b="1" dirty="0"/>
              <a:t>*) Another </a:t>
            </a:r>
            <a:r>
              <a:rPr lang="en-US" sz="1800" b="1" dirty="0" smtClean="0"/>
              <a:t>tool using already </a:t>
            </a:r>
            <a:r>
              <a:rPr lang="en-US" sz="1800" b="1" dirty="0"/>
              <a:t>exist (</a:t>
            </a:r>
            <a:r>
              <a:rPr lang="en-US" sz="1800" b="1" dirty="0" err="1"/>
              <a:t>matlabemulator</a:t>
            </a:r>
            <a:r>
              <a:rPr lang="en-US" sz="1800" b="1" dirty="0"/>
              <a:t>), but in this case application </a:t>
            </a:r>
            <a:br>
              <a:rPr lang="en-US" sz="1800" b="1" dirty="0"/>
            </a:br>
            <a:r>
              <a:rPr lang="en-US" sz="1800" b="1" dirty="0"/>
              <a:t>    transfers data to the MATLAB created inside the </a:t>
            </a:r>
            <a:r>
              <a:rPr lang="en-US" sz="1800" b="1" dirty="0" smtClean="0"/>
              <a:t>application</a:t>
            </a:r>
          </a:p>
          <a:p>
            <a:r>
              <a:rPr lang="en-US" sz="1800" dirty="0" smtClean="0"/>
              <a:t>Use </a:t>
            </a:r>
            <a:r>
              <a:rPr lang="en-US" sz="1800" dirty="0"/>
              <a:t>MATLAB for handling DAQ data from non LINUX platforms</a:t>
            </a:r>
            <a:r>
              <a:rPr lang="de-DE" sz="1800" dirty="0"/>
              <a:t/>
            </a:r>
            <a:br>
              <a:rPr lang="de-DE" sz="1800" dirty="0"/>
            </a:br>
            <a:r>
              <a:rPr lang="de-DE" sz="1800" dirty="0" err="1"/>
              <a:t>For</a:t>
            </a:r>
            <a:r>
              <a:rPr lang="de-DE" sz="1800" dirty="0"/>
              <a:t> </a:t>
            </a:r>
            <a:r>
              <a:rPr lang="de-DE" sz="1800" dirty="0" err="1"/>
              <a:t>example</a:t>
            </a:r>
            <a:r>
              <a:rPr lang="de-DE" sz="1800" dirty="0"/>
              <a:t> ROOT </a:t>
            </a:r>
            <a:r>
              <a:rPr lang="de-DE" sz="1800" dirty="0" err="1"/>
              <a:t>has</a:t>
            </a:r>
            <a:r>
              <a:rPr lang="de-DE" sz="1800" dirty="0"/>
              <a:t> </a:t>
            </a:r>
            <a:r>
              <a:rPr lang="de-DE" sz="1800" dirty="0" err="1"/>
              <a:t>port</a:t>
            </a:r>
            <a:r>
              <a:rPr lang="de-DE" sz="1800" dirty="0"/>
              <a:t> </a:t>
            </a:r>
            <a:r>
              <a:rPr lang="de-DE" sz="1800" dirty="0" err="1"/>
              <a:t>for</a:t>
            </a:r>
            <a:r>
              <a:rPr lang="de-DE" sz="1800" dirty="0"/>
              <a:t> 32 bin Windows </a:t>
            </a:r>
            <a:r>
              <a:rPr lang="de-DE" sz="1800" dirty="0" err="1"/>
              <a:t>or</a:t>
            </a:r>
            <a:r>
              <a:rPr lang="de-DE" sz="1800" dirty="0"/>
              <a:t> Mac</a:t>
            </a:r>
            <a:br>
              <a:rPr lang="de-DE" sz="1800" dirty="0"/>
            </a:br>
            <a:r>
              <a:rPr lang="de-DE" sz="1400" b="1" dirty="0"/>
              <a:t>*) I do not like </a:t>
            </a:r>
            <a:r>
              <a:rPr lang="de-DE" sz="1400" b="1" dirty="0" err="1"/>
              <a:t>this</a:t>
            </a:r>
            <a:r>
              <a:rPr lang="de-DE" sz="1400" b="1" dirty="0"/>
              <a:t> </a:t>
            </a:r>
            <a:r>
              <a:rPr lang="de-DE" sz="1400" b="1" dirty="0" err="1"/>
              <a:t>approach</a:t>
            </a:r>
            <a:r>
              <a:rPr lang="de-DE" sz="1800" dirty="0"/>
              <a:t>.</a:t>
            </a:r>
            <a:endParaRPr lang="en-US" sz="1800" dirty="0"/>
          </a:p>
          <a:p>
            <a:r>
              <a:rPr lang="en-US" sz="1800" dirty="0" smtClean="0"/>
              <a:t>To </a:t>
            </a:r>
            <a:r>
              <a:rPr lang="en-US" sz="1800" dirty="0"/>
              <a:t>make new scheme similar to currently existing, but re-implement some parts to make  it less error prone </a:t>
            </a:r>
            <a:br>
              <a:rPr lang="en-US" sz="1800" dirty="0"/>
            </a:br>
            <a:r>
              <a:rPr lang="en-US" sz="1400" b="1" dirty="0"/>
              <a:t>*) details on the part that should be </a:t>
            </a:r>
            <a:r>
              <a:rPr lang="en-US" sz="1400" b="1" dirty="0" err="1"/>
              <a:t>reimplemented</a:t>
            </a:r>
            <a:r>
              <a:rPr lang="en-US" sz="1400" b="1" dirty="0"/>
              <a:t> is in the </a:t>
            </a:r>
            <a:r>
              <a:rPr lang="en-US" sz="1400" b="1" dirty="0" smtClean="0"/>
              <a:t>slide 7</a:t>
            </a:r>
            <a:r>
              <a:rPr lang="en-US" sz="1800" dirty="0" smtClean="0"/>
              <a:t>.</a:t>
            </a:r>
            <a:endParaRPr lang="de-DE" sz="1800" dirty="0"/>
          </a:p>
        </p:txBody>
      </p:sp>
    </p:spTree>
    <p:extLst>
      <p:ext uri="{BB962C8B-B14F-4D97-AF65-F5344CB8AC3E}">
        <p14:creationId xmlns:p14="http://schemas.microsoft.com/office/powerpoint/2010/main" val="292223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implementation</a:t>
            </a:r>
            <a:endParaRPr lang="de-DE" dirty="0"/>
          </a:p>
        </p:txBody>
      </p:sp>
      <p:grpSp>
        <p:nvGrpSpPr>
          <p:cNvPr id="8" name="Group 7"/>
          <p:cNvGrpSpPr/>
          <p:nvPr/>
        </p:nvGrpSpPr>
        <p:grpSpPr>
          <a:xfrm>
            <a:off x="652128" y="4862623"/>
            <a:ext cx="2998381" cy="1995377"/>
            <a:chOff x="893134" y="1396408"/>
            <a:chExt cx="2998381" cy="2363947"/>
          </a:xfrm>
        </p:grpSpPr>
        <p:sp>
          <p:nvSpPr>
            <p:cNvPr id="4" name="Rounded Rectangle 3"/>
            <p:cNvSpPr/>
            <p:nvPr/>
          </p:nvSpPr>
          <p:spPr bwMode="auto">
            <a:xfrm>
              <a:off x="893134" y="1396408"/>
              <a:ext cx="2998381" cy="92857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charset="0"/>
                </a:rPr>
                <a:t>MATLAB</a:t>
              </a:r>
              <a:endParaRPr kumimoji="0" lang="de-DE" sz="1600" b="0" i="0" u="none" strike="noStrike" cap="none" normalizeH="0" baseline="0" dirty="0" smtClean="0">
                <a:ln>
                  <a:noFill/>
                </a:ln>
                <a:solidFill>
                  <a:schemeClr val="bg1"/>
                </a:solidFill>
                <a:effectLst/>
                <a:latin typeface="Arial" charset="0"/>
              </a:endParaRPr>
            </a:p>
          </p:txBody>
        </p:sp>
        <p:sp>
          <p:nvSpPr>
            <p:cNvPr id="5" name="Rounded Rectangle 4"/>
            <p:cNvSpPr/>
            <p:nvPr/>
          </p:nvSpPr>
          <p:spPr bwMode="auto">
            <a:xfrm>
              <a:off x="1435403" y="3310243"/>
              <a:ext cx="1559442" cy="45011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Binary</a:t>
              </a:r>
              <a:r>
                <a:rPr kumimoji="0" lang="en-US" sz="1600" b="0" i="0" u="none" strike="noStrike" cap="none" normalizeH="0" dirty="0" smtClean="0">
                  <a:ln>
                    <a:noFill/>
                  </a:ln>
                  <a:solidFill>
                    <a:schemeClr val="tx1"/>
                  </a:solidFill>
                  <a:effectLst/>
                  <a:latin typeface="Arial" charset="0"/>
                </a:rPr>
                <a:t> child</a:t>
              </a:r>
              <a:endParaRPr kumimoji="0" lang="de-DE" sz="1600" b="0" i="0" u="none" strike="noStrike" cap="none" normalizeH="0" baseline="0" dirty="0" smtClean="0">
                <a:ln>
                  <a:noFill/>
                </a:ln>
                <a:solidFill>
                  <a:schemeClr val="tx1"/>
                </a:solidFill>
                <a:effectLst/>
                <a:latin typeface="Arial" charset="0"/>
              </a:endParaRPr>
            </a:p>
          </p:txBody>
        </p:sp>
        <p:sp>
          <p:nvSpPr>
            <p:cNvPr id="7" name="Up Arrow 6"/>
            <p:cNvSpPr/>
            <p:nvPr/>
          </p:nvSpPr>
          <p:spPr bwMode="auto">
            <a:xfrm>
              <a:off x="1984754" y="2211571"/>
              <a:ext cx="425304" cy="1127052"/>
            </a:xfrm>
            <a:prstGeom prst="upArrow">
              <a:avLst/>
            </a:prstGeom>
            <a:solidFill>
              <a:srgbClr val="FF0000"/>
            </a:solidFill>
            <a:ln w="9525" cap="flat" cmpd="sng" algn="ctr">
              <a:solidFill>
                <a:schemeClr val="tx1"/>
              </a:solidFill>
              <a:prstDash val="solid"/>
              <a:round/>
              <a:headEnd type="none" w="med" len="med"/>
              <a:tailEnd type="none" w="med" len="med"/>
            </a:ln>
            <a:effectLst/>
            <a:extLst/>
          </p:spPr>
          <p:txBody>
            <a:bodyPr vert="vert270"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Data pipe</a:t>
              </a:r>
              <a:endParaRPr kumimoji="0" lang="de-DE" sz="1200" b="0" i="0" u="none" strike="noStrike" cap="none" normalizeH="0" baseline="0" dirty="0" smtClean="0">
                <a:ln>
                  <a:noFill/>
                </a:ln>
                <a:solidFill>
                  <a:schemeClr val="tx1"/>
                </a:solidFill>
                <a:effectLst/>
                <a:latin typeface="Arial" charset="0"/>
              </a:endParaRPr>
            </a:p>
          </p:txBody>
        </p:sp>
      </p:grpSp>
      <p:sp>
        <p:nvSpPr>
          <p:cNvPr id="10" name="Content Placeholder 2"/>
          <p:cNvSpPr txBox="1">
            <a:spLocks/>
          </p:cNvSpPr>
          <p:nvPr/>
        </p:nvSpPr>
        <p:spPr bwMode="auto">
          <a:xfrm>
            <a:off x="56707" y="800986"/>
            <a:ext cx="9087293" cy="5121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a:lstStyle>
          <a:p>
            <a:pPr marL="0" indent="0">
              <a:buFont typeface="Arial Black" pitchFamily="34" charset="0"/>
              <a:buNone/>
            </a:pPr>
            <a:r>
              <a:rPr lang="en-US" sz="1300" kern="0" dirty="0" smtClean="0"/>
              <a:t>Following are the steps for current DAQ data getter used by LILI (prepared by Igor </a:t>
            </a:r>
            <a:r>
              <a:rPr lang="en-US" sz="1300" kern="0" dirty="0" err="1" smtClean="0"/>
              <a:t>Isaev</a:t>
            </a:r>
            <a:r>
              <a:rPr lang="en-US" sz="1300" kern="0" dirty="0" smtClean="0"/>
              <a:t>)</a:t>
            </a:r>
          </a:p>
          <a:p>
            <a:r>
              <a:rPr lang="en-US" sz="1300" kern="0" dirty="0" smtClean="0"/>
              <a:t>User calls </a:t>
            </a:r>
            <a:r>
              <a:rPr lang="en-US" sz="1300" kern="0" dirty="0" err="1" smtClean="0"/>
              <a:t>getdata</a:t>
            </a:r>
            <a:r>
              <a:rPr lang="en-US" sz="1300" kern="0" dirty="0" smtClean="0"/>
              <a:t>(time1,time2, GUN__COUPLER__PMT_20140905,GUN__COUPLER__E_DET_20140905,GUN__WG1__THALES_PMT_VAC_20140905,…)</a:t>
            </a:r>
          </a:p>
          <a:p>
            <a:r>
              <a:rPr lang="en-US" sz="1300" kern="0" dirty="0" smtClean="0"/>
              <a:t>The MEX file for servicing </a:t>
            </a:r>
            <a:r>
              <a:rPr lang="en-US" sz="1300" kern="0" dirty="0"/>
              <a:t>above </a:t>
            </a:r>
            <a:r>
              <a:rPr lang="en-US" sz="1300" kern="0" dirty="0" smtClean="0"/>
              <a:t> request performs following steps</a:t>
            </a:r>
            <a:br>
              <a:rPr lang="en-US" sz="1300" kern="0" dirty="0" smtClean="0"/>
            </a:br>
            <a:r>
              <a:rPr lang="en-US" sz="1300" kern="0" dirty="0" smtClean="0"/>
              <a:t>a) opens 2(RW) pipes using pipe API.</a:t>
            </a:r>
            <a:br>
              <a:rPr lang="en-US" sz="1300" kern="0" dirty="0" smtClean="0"/>
            </a:br>
            <a:r>
              <a:rPr lang="en-US" sz="1300" kern="0" dirty="0" smtClean="0"/>
              <a:t>b) creates new process (using fork).</a:t>
            </a:r>
            <a:br>
              <a:rPr lang="en-US" sz="1300" kern="0" dirty="0" smtClean="0"/>
            </a:br>
            <a:r>
              <a:rPr lang="en-US" sz="1300" kern="0" dirty="0" smtClean="0"/>
              <a:t>c) loads to the new process an binary (using </a:t>
            </a:r>
            <a:r>
              <a:rPr lang="en-US" sz="1300" kern="0" dirty="0" err="1" smtClean="0"/>
              <a:t>execv</a:t>
            </a:r>
            <a:r>
              <a:rPr lang="en-US" sz="1300" kern="0" dirty="0" smtClean="0"/>
              <a:t>), that is able to get and unzip DAQ data.</a:t>
            </a:r>
            <a:br>
              <a:rPr lang="en-US" sz="1300" kern="0" dirty="0" smtClean="0"/>
            </a:br>
            <a:r>
              <a:rPr lang="en-US" sz="1300" kern="0" dirty="0" smtClean="0"/>
              <a:t>    As a command line argument to this binary W(</a:t>
            </a:r>
            <a:r>
              <a:rPr lang="en-US" sz="1300" kern="0" dirty="0" err="1" smtClean="0"/>
              <a:t>writible</a:t>
            </a:r>
            <a:r>
              <a:rPr lang="en-US" sz="1300" kern="0" dirty="0" smtClean="0"/>
              <a:t>) pipe is given.</a:t>
            </a:r>
          </a:p>
          <a:p>
            <a:r>
              <a:rPr lang="en-US" sz="1300" kern="0" dirty="0" smtClean="0"/>
              <a:t>The binary first checks command line arguments, to find the writable pipe.</a:t>
            </a:r>
          </a:p>
          <a:p>
            <a:r>
              <a:rPr lang="en-US" sz="1300" kern="0" dirty="0" smtClean="0"/>
              <a:t>When pipe is provided the binary gets necessary files from </a:t>
            </a:r>
            <a:r>
              <a:rPr lang="en-US" sz="1300" kern="0" dirty="0" err="1" smtClean="0"/>
              <a:t>dCache</a:t>
            </a:r>
            <a:r>
              <a:rPr lang="en-US" sz="1300" kern="0" dirty="0" smtClean="0"/>
              <a:t>, unzips them and using W pipe sends the content (data and meta information) to MATLAB</a:t>
            </a:r>
          </a:p>
          <a:p>
            <a:r>
              <a:rPr lang="en-US" sz="1300" kern="0" dirty="0" smtClean="0"/>
              <a:t>The </a:t>
            </a:r>
            <a:r>
              <a:rPr lang="en-US" sz="1300" kern="0" dirty="0"/>
              <a:t>data transferred </a:t>
            </a:r>
            <a:r>
              <a:rPr lang="en-US" sz="1300" kern="0" dirty="0" smtClean="0"/>
              <a:t>by </a:t>
            </a:r>
            <a:r>
              <a:rPr lang="en-US" sz="1300" kern="0" dirty="0"/>
              <a:t>helper process </a:t>
            </a:r>
            <a:r>
              <a:rPr lang="en-US" sz="1300" kern="0" dirty="0" smtClean="0"/>
              <a:t> is stored to some memory of MATLAB by MEX.</a:t>
            </a:r>
          </a:p>
          <a:p>
            <a:r>
              <a:rPr lang="en-US" sz="1300" kern="0" dirty="0" smtClean="0"/>
              <a:t>After helper process is done MEX clears resources devoted to this process.</a:t>
            </a:r>
          </a:p>
          <a:p>
            <a:r>
              <a:rPr lang="en-US" sz="1300" kern="0" dirty="0" smtClean="0"/>
              <a:t>If no error was occurred MEX prepares final data and returns it to user. In the case of error user gets error message with empty return </a:t>
            </a:r>
          </a:p>
          <a:p>
            <a:endParaRPr lang="de-DE" sz="1300" kern="0" dirty="0"/>
          </a:p>
        </p:txBody>
      </p:sp>
    </p:spTree>
    <p:extLst>
      <p:ext uri="{BB962C8B-B14F-4D97-AF65-F5344CB8AC3E}">
        <p14:creationId xmlns:p14="http://schemas.microsoft.com/office/powerpoint/2010/main" val="1081004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current scheme is erroneous </a:t>
            </a:r>
            <a:endParaRPr lang="de-DE" dirty="0"/>
          </a:p>
        </p:txBody>
      </p:sp>
      <p:sp>
        <p:nvSpPr>
          <p:cNvPr id="3" name="Content Placeholder 2"/>
          <p:cNvSpPr>
            <a:spLocks noGrp="1"/>
          </p:cNvSpPr>
          <p:nvPr>
            <p:ph idx="1"/>
          </p:nvPr>
        </p:nvSpPr>
        <p:spPr>
          <a:xfrm>
            <a:off x="0" y="793898"/>
            <a:ext cx="9073115" cy="5415516"/>
          </a:xfrm>
        </p:spPr>
        <p:txBody>
          <a:bodyPr/>
          <a:lstStyle/>
          <a:p>
            <a:pPr marL="0" indent="0">
              <a:buNone/>
            </a:pPr>
            <a:r>
              <a:rPr lang="en-US" sz="1600" dirty="0" smtClean="0"/>
              <a:t>Following is the problems and some discussions on that</a:t>
            </a:r>
          </a:p>
          <a:p>
            <a:r>
              <a:rPr lang="en-US" sz="1600" dirty="0" smtClean="0"/>
              <a:t>Several times after updates we accidently loosed the binary. Splitting MEX file to the part, missing of which is not marked by some standard tools (</a:t>
            </a:r>
            <a:r>
              <a:rPr lang="en-US" sz="1600" dirty="0" err="1" smtClean="0"/>
              <a:t>ldd</a:t>
            </a:r>
            <a:r>
              <a:rPr lang="en-US" sz="1600" dirty="0" smtClean="0"/>
              <a:t> for example) makes possible to have missing part, that will be highlighted (known) only during runtime.</a:t>
            </a:r>
            <a:br>
              <a:rPr lang="en-US" sz="1600" dirty="0" smtClean="0"/>
            </a:br>
            <a:r>
              <a:rPr lang="en-US" sz="1400" b="1" dirty="0" smtClean="0"/>
              <a:t>*) This is not a big issue, but anyhow one should take this into account</a:t>
            </a:r>
            <a:r>
              <a:rPr lang="en-US" sz="1600" dirty="0" smtClean="0"/>
              <a:t>.</a:t>
            </a:r>
          </a:p>
          <a:p>
            <a:r>
              <a:rPr lang="en-US" sz="1600" dirty="0" smtClean="0"/>
              <a:t>More serious is following: current scheme works fine for LILI. Currently LILI works with 16 DAQ entries. All entries have spectrum data type. All data consist of 2048 float.</a:t>
            </a:r>
            <a:br>
              <a:rPr lang="en-US" sz="1600" dirty="0" smtClean="0"/>
            </a:br>
            <a:r>
              <a:rPr lang="en-US" sz="1600" dirty="0" smtClean="0"/>
              <a:t>When we started to think about replacement of existing DAQ data handling software (as data user) there was an idea to replace them by MATLAB scripts. For this reason Igor (my be also </a:t>
            </a:r>
            <a:r>
              <a:rPr lang="en-US" sz="1600" dirty="0" err="1" smtClean="0"/>
              <a:t>Grygorii</a:t>
            </a:r>
            <a:r>
              <a:rPr lang="en-US" sz="1600" dirty="0" smtClean="0"/>
              <a:t>) tried to use this MEX file with different types. With other types they started to observe problems. Most probably there is a assumption in the logic concerning data type (I already forgot a lot of details on implementation).</a:t>
            </a:r>
            <a:br>
              <a:rPr lang="en-US" sz="1600" dirty="0" smtClean="0"/>
            </a:br>
            <a:r>
              <a:rPr lang="en-US" sz="1600" dirty="0" smtClean="0"/>
              <a:t>Sending by helper binary different type of data with different meta information to MATLAB, then afterwards sorting them in MATLAB for preparing MATLAB arrays is hard.</a:t>
            </a:r>
            <a:br>
              <a:rPr lang="en-US" sz="1600" dirty="0" smtClean="0"/>
            </a:br>
            <a:r>
              <a:rPr lang="en-US" sz="1400" b="1" dirty="0" smtClean="0"/>
              <a:t>*) In order to get rid of this problem the unzipping and preparing MATLAB variables </a:t>
            </a:r>
            <a:br>
              <a:rPr lang="en-US" sz="1400" b="1" dirty="0" smtClean="0"/>
            </a:br>
            <a:r>
              <a:rPr lang="en-US" sz="1400" b="1" dirty="0" smtClean="0"/>
              <a:t>    should be done in one module. The important information that all MATLAB extension</a:t>
            </a:r>
            <a:br>
              <a:rPr lang="en-US" sz="1400" b="1" dirty="0" smtClean="0"/>
            </a:br>
            <a:r>
              <a:rPr lang="en-US" sz="1400" b="1" dirty="0" smtClean="0"/>
              <a:t>    functions from library mx works properly with ROOT.</a:t>
            </a:r>
            <a:br>
              <a:rPr lang="en-US" sz="1400" b="1" dirty="0" smtClean="0"/>
            </a:br>
            <a:r>
              <a:rPr lang="en-US" sz="1400" b="1" dirty="0" smtClean="0"/>
              <a:t>    </a:t>
            </a:r>
            <a:r>
              <a:rPr lang="en-US" sz="1400" b="1" dirty="0" err="1" smtClean="0"/>
              <a:t>libmx</a:t>
            </a:r>
            <a:r>
              <a:rPr lang="en-US" sz="1400" b="1" dirty="0" smtClean="0"/>
              <a:t> is not real MATLAB. This library is just for preparing MATLAB specific arrays</a:t>
            </a:r>
            <a:r>
              <a:rPr lang="en-US" sz="1600" dirty="0" smtClean="0"/>
              <a:t>.</a:t>
            </a:r>
            <a:br>
              <a:rPr lang="en-US" sz="1600" dirty="0" smtClean="0"/>
            </a:br>
            <a:r>
              <a:rPr lang="en-US" sz="1600" dirty="0" smtClean="0"/>
              <a:t> </a:t>
            </a:r>
            <a:r>
              <a:rPr lang="en-US" sz="1400" b="1" dirty="0" smtClean="0"/>
              <a:t>*) </a:t>
            </a:r>
            <a:r>
              <a:rPr lang="en-US" sz="1400" b="1" dirty="0" err="1" smtClean="0"/>
              <a:t>matlab</a:t>
            </a:r>
            <a:r>
              <a:rPr lang="en-US" sz="1400" b="1" dirty="0" smtClean="0"/>
              <a:t>-emulator (presented in the slide 5) uses this method</a:t>
            </a:r>
            <a:r>
              <a:rPr lang="en-US" sz="1600" dirty="0" smtClean="0"/>
              <a:t>.</a:t>
            </a:r>
            <a:endParaRPr lang="de-DE" sz="1600" dirty="0"/>
          </a:p>
        </p:txBody>
      </p:sp>
    </p:spTree>
    <p:extLst>
      <p:ext uri="{BB962C8B-B14F-4D97-AF65-F5344CB8AC3E}">
        <p14:creationId xmlns:p14="http://schemas.microsoft.com/office/powerpoint/2010/main" val="1998538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MATLABEMULATOR</a:t>
            </a:r>
            <a:endParaRPr lang="de-DE" dirty="0"/>
          </a:p>
        </p:txBody>
      </p:sp>
      <p:sp>
        <p:nvSpPr>
          <p:cNvPr id="3" name="Content Placeholder 2"/>
          <p:cNvSpPr>
            <a:spLocks noGrp="1"/>
          </p:cNvSpPr>
          <p:nvPr>
            <p:ph idx="1"/>
          </p:nvPr>
        </p:nvSpPr>
        <p:spPr/>
        <p:txBody>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86" y="870856"/>
            <a:ext cx="8914627" cy="5842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02743" y="1400628"/>
            <a:ext cx="4992914" cy="4031873"/>
          </a:xfrm>
          <a:prstGeom prst="rect">
            <a:avLst/>
          </a:prstGeom>
          <a:noFill/>
        </p:spPr>
        <p:txBody>
          <a:bodyPr wrap="square" rtlCol="0">
            <a:spAutoFit/>
          </a:bodyPr>
          <a:lstStyle/>
          <a:p>
            <a:r>
              <a:rPr lang="en-US" dirty="0" smtClean="0">
                <a:solidFill>
                  <a:srgbClr val="FF0000"/>
                </a:solidFill>
              </a:rPr>
              <a:t>Application looks like MATLAB command prompt. There is built-in commands as well several ways to extend the MATLABEMULATOR by adding new commands.</a:t>
            </a:r>
          </a:p>
          <a:p>
            <a:r>
              <a:rPr lang="en-US" dirty="0" smtClean="0">
                <a:solidFill>
                  <a:srgbClr val="FF0000"/>
                </a:solidFill>
              </a:rPr>
              <a:t>Currently there is a command ‘</a:t>
            </a:r>
            <a:r>
              <a:rPr lang="en-US" dirty="0" err="1" smtClean="0">
                <a:solidFill>
                  <a:srgbClr val="FF0000"/>
                </a:solidFill>
              </a:rPr>
              <a:t>getdatatm</a:t>
            </a:r>
            <a:r>
              <a:rPr lang="en-US" dirty="0" smtClean="0">
                <a:solidFill>
                  <a:srgbClr val="FF0000"/>
                </a:solidFill>
              </a:rPr>
              <a:t>’, with following arguments </a:t>
            </a:r>
            <a:br>
              <a:rPr lang="en-US" dirty="0" smtClean="0">
                <a:solidFill>
                  <a:srgbClr val="FF0000"/>
                </a:solidFill>
              </a:rPr>
            </a:br>
            <a:r>
              <a:rPr lang="en-US" dirty="0" smtClean="0">
                <a:solidFill>
                  <a:srgbClr val="FF0000"/>
                </a:solidFill>
              </a:rPr>
              <a:t>1. </a:t>
            </a:r>
            <a:r>
              <a:rPr lang="en-US" dirty="0" err="1" smtClean="0">
                <a:solidFill>
                  <a:srgbClr val="FF0000"/>
                </a:solidFill>
              </a:rPr>
              <a:t>timeStart</a:t>
            </a:r>
            <a:r>
              <a:rPr lang="en-US" dirty="0" smtClean="0">
                <a:solidFill>
                  <a:srgbClr val="FF0000"/>
                </a:solidFill>
              </a:rPr>
              <a:t> </a:t>
            </a:r>
            <a:br>
              <a:rPr lang="en-US" dirty="0" smtClean="0">
                <a:solidFill>
                  <a:srgbClr val="FF0000"/>
                </a:solidFill>
              </a:rPr>
            </a:br>
            <a:r>
              <a:rPr lang="en-US" dirty="0" smtClean="0">
                <a:solidFill>
                  <a:srgbClr val="FF0000"/>
                </a:solidFill>
              </a:rPr>
              <a:t>2. </a:t>
            </a:r>
            <a:r>
              <a:rPr lang="en-US" dirty="0" err="1" smtClean="0">
                <a:solidFill>
                  <a:srgbClr val="FF0000"/>
                </a:solidFill>
              </a:rPr>
              <a:t>timeEnd</a:t>
            </a:r>
            <a:r>
              <a:rPr lang="en-US" dirty="0" smtClean="0">
                <a:solidFill>
                  <a:srgbClr val="FF0000"/>
                </a:solidFill>
              </a:rPr>
              <a:t>, </a:t>
            </a:r>
            <a:br>
              <a:rPr lang="en-US" dirty="0" smtClean="0">
                <a:solidFill>
                  <a:srgbClr val="FF0000"/>
                </a:solidFill>
              </a:rPr>
            </a:br>
            <a:r>
              <a:rPr lang="en-US" dirty="0" smtClean="0">
                <a:solidFill>
                  <a:srgbClr val="FF0000"/>
                </a:solidFill>
              </a:rPr>
              <a:t>[3…] DAQ </a:t>
            </a:r>
            <a:r>
              <a:rPr lang="en-US" smtClean="0">
                <a:solidFill>
                  <a:srgbClr val="FF0000"/>
                </a:solidFill>
              </a:rPr>
              <a:t>branch names</a:t>
            </a:r>
            <a:r>
              <a:rPr lang="en-US" dirty="0" smtClean="0">
                <a:solidFill>
                  <a:srgbClr val="FF0000"/>
                </a:solidFill>
              </a:rPr>
              <a:t/>
            </a:r>
            <a:br>
              <a:rPr lang="en-US" dirty="0" smtClean="0">
                <a:solidFill>
                  <a:srgbClr val="FF0000"/>
                </a:solidFill>
              </a:rPr>
            </a:br>
            <a:r>
              <a:rPr lang="en-US" dirty="0" smtClean="0">
                <a:solidFill>
                  <a:srgbClr val="FF0000"/>
                </a:solidFill>
              </a:rPr>
              <a:t>Number of arguments for this command is 3 or more.</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Also there is a command ‘</a:t>
            </a:r>
            <a:r>
              <a:rPr lang="en-US" dirty="0" err="1" smtClean="0">
                <a:solidFill>
                  <a:srgbClr val="FF0000"/>
                </a:solidFill>
              </a:rPr>
              <a:t>sendtomatlab</a:t>
            </a:r>
            <a:r>
              <a:rPr lang="en-US" dirty="0" smtClean="0">
                <a:solidFill>
                  <a:srgbClr val="FF0000"/>
                </a:solidFill>
              </a:rPr>
              <a:t>’, that sends data to MATLABs global workspace</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Another command that can be </a:t>
            </a:r>
            <a:r>
              <a:rPr lang="en-US" dirty="0" err="1" smtClean="0">
                <a:solidFill>
                  <a:srgbClr val="FF0000"/>
                </a:solidFill>
              </a:rPr>
              <a:t>helfull</a:t>
            </a:r>
            <a:r>
              <a:rPr lang="en-US" dirty="0" smtClean="0">
                <a:solidFill>
                  <a:srgbClr val="FF0000"/>
                </a:solidFill>
              </a:rPr>
              <a:t> for MATLAB DAQ users ‘</a:t>
            </a:r>
            <a:r>
              <a:rPr lang="en-US" dirty="0" err="1" smtClean="0">
                <a:solidFill>
                  <a:srgbClr val="FF0000"/>
                </a:solidFill>
              </a:rPr>
              <a:t>matlab</a:t>
            </a:r>
            <a:r>
              <a:rPr lang="en-US" dirty="0" smtClean="0">
                <a:solidFill>
                  <a:srgbClr val="FF0000"/>
                </a:solidFill>
              </a:rPr>
              <a:t>(any </a:t>
            </a:r>
            <a:r>
              <a:rPr lang="en-US" dirty="0" err="1" smtClean="0">
                <a:solidFill>
                  <a:srgbClr val="FF0000"/>
                </a:solidFill>
              </a:rPr>
              <a:t>matlab</a:t>
            </a:r>
            <a:r>
              <a:rPr lang="en-US" dirty="0" smtClean="0">
                <a:solidFill>
                  <a:srgbClr val="FF0000"/>
                </a:solidFill>
              </a:rPr>
              <a:t> command)’</a:t>
            </a:r>
            <a:endParaRPr lang="de-DE" dirty="0">
              <a:solidFill>
                <a:srgbClr val="FF0000"/>
              </a:solidFill>
            </a:endParaRPr>
          </a:p>
        </p:txBody>
      </p:sp>
    </p:spTree>
    <p:extLst>
      <p:ext uri="{BB962C8B-B14F-4D97-AF65-F5344CB8AC3E}">
        <p14:creationId xmlns:p14="http://schemas.microsoft.com/office/powerpoint/2010/main" val="1315858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solution (currently ongoing)</a:t>
            </a:r>
            <a:endParaRPr lang="de-DE" dirty="0"/>
          </a:p>
        </p:txBody>
      </p:sp>
      <p:sp>
        <p:nvSpPr>
          <p:cNvPr id="3" name="Content Placeholder 2"/>
          <p:cNvSpPr>
            <a:spLocks noGrp="1"/>
          </p:cNvSpPr>
          <p:nvPr>
            <p:ph idx="1"/>
          </p:nvPr>
        </p:nvSpPr>
        <p:spPr>
          <a:xfrm>
            <a:off x="106327" y="850605"/>
            <a:ext cx="8895906" cy="4919959"/>
          </a:xfrm>
        </p:spPr>
        <p:txBody>
          <a:bodyPr/>
          <a:lstStyle/>
          <a:p>
            <a:pPr marL="0" indent="0">
              <a:buNone/>
            </a:pPr>
            <a:r>
              <a:rPr lang="en-US" dirty="0" smtClean="0"/>
              <a:t>This solution is improvement of existing solution. With this new solution described 2 </a:t>
            </a:r>
            <a:r>
              <a:rPr lang="en-US" dirty="0" err="1" smtClean="0"/>
              <a:t>errounous</a:t>
            </a:r>
            <a:r>
              <a:rPr lang="en-US" dirty="0" smtClean="0"/>
              <a:t> cases are not there.</a:t>
            </a:r>
            <a:br>
              <a:rPr lang="en-US" dirty="0" smtClean="0"/>
            </a:br>
            <a:r>
              <a:rPr lang="en-US" dirty="0" smtClean="0"/>
              <a:t>The idea is to prepare some tricky binary file, that has 2 nature. The file should have executable(1) as well shared library(2) properties. This file will be the new data getter MEX file itself. After compiling MEX file from the image header all NEEDED libraries devoted to ROOT should be taken out. If all root libraries are taken out  then MATLAB will call the MEX file without crashes. When the MEX will start new process then the binary image will be MEX file itself. So the first problem is solved. The process initiated by MEX file will prepare MATLAB array itself, so the necessity to collect binary data, then finally build data on serialized data also goes away.</a:t>
            </a:r>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45" y="4546416"/>
            <a:ext cx="763905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229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965</Words>
  <Application>Microsoft Office PowerPoint</Application>
  <PresentationFormat>On-screen Show (4:3)</PresentationFormat>
  <Paragraphs>115</Paragraphs>
  <Slides>23</Slides>
  <Notes>0</Notes>
  <HiddenSlides>12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PPT-Vorlage_en</vt:lpstr>
      <vt:lpstr>PITZ DAQ Data Getter</vt:lpstr>
      <vt:lpstr>Content</vt:lpstr>
      <vt:lpstr>The problem</vt:lpstr>
      <vt:lpstr>Why do we need a new PITZ DAQ data getter</vt:lpstr>
      <vt:lpstr>Possible solutions having scripting possibility</vt:lpstr>
      <vt:lpstr>Current implementation</vt:lpstr>
      <vt:lpstr>Why current scheme is erroneous </vt:lpstr>
      <vt:lpstr>MATLABEMULATOR</vt:lpstr>
      <vt:lpstr>Other solution (currently ongoing)</vt:lpstr>
      <vt:lpstr>Conclusion – Problem, Existing stuff</vt:lpstr>
      <vt:lpstr>Conclusion – Suggestions</vt:lpstr>
      <vt:lpstr>PowerPoint Presentation</vt:lpstr>
      <vt:lpstr>PowerPoint Presentation</vt:lpstr>
      <vt:lpstr>What is MATLAB emulator</vt:lpstr>
      <vt:lpstr>Commands</vt:lpstr>
      <vt:lpstr>PowerPoint Presentation</vt:lpstr>
      <vt:lpstr>PowerPoint Presentation</vt:lpstr>
      <vt:lpstr>Content</vt:lpstr>
      <vt:lpstr>Possible reasons of crashes</vt:lpstr>
      <vt:lpstr>Content</vt:lpstr>
      <vt:lpstr>Content emulator</vt:lpstr>
      <vt:lpstr>How to use MATLAB emulator</vt:lpstr>
      <vt:lpstr>Possible solutions for MATLAB</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761</cp:revision>
  <cp:lastPrinted>2014-03-03T12:08:34Z</cp:lastPrinted>
  <dcterms:created xsi:type="dcterms:W3CDTF">2013-05-02T12:08:33Z</dcterms:created>
  <dcterms:modified xsi:type="dcterms:W3CDTF">2019-09-04T12:41:25Z</dcterms:modified>
</cp:coreProperties>
</file>