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3" r:id="rId2"/>
    <p:sldId id="311" r:id="rId3"/>
    <p:sldId id="318" r:id="rId4"/>
    <p:sldId id="320" r:id="rId5"/>
    <p:sldId id="325" r:id="rId6"/>
    <p:sldId id="326" r:id="rId7"/>
    <p:sldId id="327" r:id="rId8"/>
    <p:sldId id="323" r:id="rId9"/>
    <p:sldId id="324" r:id="rId10"/>
    <p:sldId id="313" r:id="rId11"/>
    <p:sldId id="315" r:id="rId12"/>
    <p:sldId id="316" r:id="rId13"/>
    <p:sldId id="317" r:id="rId14"/>
    <p:sldId id="321" r:id="rId15"/>
    <p:sldId id="319" r:id="rId16"/>
    <p:sldId id="322" r:id="rId17"/>
    <p:sldId id="312" r:id="rId18"/>
    <p:sldId id="314" r:id="rId19"/>
  </p:sldIdLst>
  <p:sldSz cx="9144000" cy="6858000" type="screen4x3"/>
  <p:notesSz cx="6794500" cy="9931400"/>
  <p:defaultTextStyle>
    <a:defPPr>
      <a:defRPr lang="en-GB"/>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FF"/>
    <a:srgbClr val="FF00FF"/>
    <a:srgbClr val="FFCC00"/>
    <a:srgbClr val="9C9E9F"/>
    <a:srgbClr val="FFFFFF"/>
    <a:srgbClr val="DDDDDD"/>
    <a:srgbClr val="00A5EB"/>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26" autoAdjust="0"/>
    <p:restoredTop sz="94822" autoAdjust="0"/>
  </p:normalViewPr>
  <p:slideViewPr>
    <p:cSldViewPr snapToGrid="0">
      <p:cViewPr varScale="1">
        <p:scale>
          <a:sx n="134" d="100"/>
          <a:sy n="134" d="100"/>
        </p:scale>
        <p:origin x="-1686" y="-78"/>
      </p:cViewPr>
      <p:guideLst>
        <p:guide orient="horz" pos="3816"/>
        <p:guide orient="horz" pos="167"/>
        <p:guide orient="horz" pos="616"/>
        <p:guide orient="horz" pos="2672"/>
        <p:guide orient="horz" pos="1165"/>
        <p:guide pos="5551"/>
        <p:guide pos="1551"/>
        <p:guide pos="4178"/>
        <p:guide pos="2927"/>
        <p:guide pos="2809"/>
        <p:guide pos="178"/>
        <p:guide pos="4299"/>
        <p:guide pos="143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130"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eaLnBrk="1" hangingPunct="1">
              <a:defRPr sz="1200"/>
            </a:lvl1pPr>
          </a:lstStyle>
          <a:p>
            <a:endParaRPr lang="en-GB"/>
          </a:p>
        </p:txBody>
      </p:sp>
      <p:sp>
        <p:nvSpPr>
          <p:cNvPr id="21507" name="Rectangle 3"/>
          <p:cNvSpPr>
            <a:spLocks noGrp="1" noChangeArrowheads="1"/>
          </p:cNvSpPr>
          <p:nvPr>
            <p:ph type="dt" idx="1"/>
          </p:nvPr>
        </p:nvSpPr>
        <p:spPr bwMode="auto">
          <a:xfrm>
            <a:off x="3848101" y="1"/>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lvl1pPr algn="r" eaLnBrk="1" hangingPunct="1">
              <a:defRPr sz="1200"/>
            </a:lvl1pPr>
          </a:lstStyle>
          <a:p>
            <a:endParaRPr lang="en-GB"/>
          </a:p>
        </p:txBody>
      </p:sp>
      <p:sp>
        <p:nvSpPr>
          <p:cNvPr id="21508"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5"/>
          <p:cNvSpPr>
            <a:spLocks noGrp="1" noChangeArrowheads="1"/>
          </p:cNvSpPr>
          <p:nvPr>
            <p:ph type="body" sz="quarter" idx="3"/>
          </p:nvPr>
        </p:nvSpPr>
        <p:spPr bwMode="auto">
          <a:xfrm>
            <a:off x="679450" y="4717415"/>
            <a:ext cx="5435600" cy="44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t" anchorCtr="0" compatLnSpc="1">
            <a:prstTxWarp prst="textNoShape">
              <a:avLst/>
            </a:prstTxWarp>
          </a:bodyPr>
          <a:lstStyle/>
          <a:p>
            <a:pPr lvl="0"/>
            <a:r>
              <a:rPr lang="en-GB" smtClean="0"/>
              <a:t>Textmasterformate durch Klicken bearbeiten</a:t>
            </a:r>
          </a:p>
          <a:p>
            <a:pPr lvl="1"/>
            <a:r>
              <a:rPr lang="en-GB" smtClean="0"/>
              <a:t>Zweite Ebene</a:t>
            </a:r>
          </a:p>
          <a:p>
            <a:pPr lvl="2"/>
            <a:r>
              <a:rPr lang="en-GB" smtClean="0"/>
              <a:t>Dritte Ebene</a:t>
            </a:r>
          </a:p>
          <a:p>
            <a:pPr lvl="3"/>
            <a:r>
              <a:rPr lang="en-GB" smtClean="0"/>
              <a:t>Vierte Ebene</a:t>
            </a:r>
          </a:p>
          <a:p>
            <a:pPr lvl="4"/>
            <a:r>
              <a:rPr lang="en-GB" smtClean="0"/>
              <a:t>Fünfte Ebene</a:t>
            </a:r>
          </a:p>
        </p:txBody>
      </p:sp>
      <p:sp>
        <p:nvSpPr>
          <p:cNvPr id="21510" name="Rectangle 6"/>
          <p:cNvSpPr>
            <a:spLocks noGrp="1" noChangeArrowheads="1"/>
          </p:cNvSpPr>
          <p:nvPr>
            <p:ph type="ftr" sz="quarter" idx="4"/>
          </p:nvPr>
        </p:nvSpPr>
        <p:spPr bwMode="auto">
          <a:xfrm>
            <a:off x="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eaLnBrk="1" hangingPunct="1">
              <a:defRPr sz="1200"/>
            </a:lvl1pPr>
          </a:lstStyle>
          <a:p>
            <a:endParaRPr lang="en-GB"/>
          </a:p>
        </p:txBody>
      </p:sp>
      <p:sp>
        <p:nvSpPr>
          <p:cNvPr id="21511" name="Rectangle 7"/>
          <p:cNvSpPr>
            <a:spLocks noGrp="1" noChangeArrowheads="1"/>
          </p:cNvSpPr>
          <p:nvPr>
            <p:ph type="sldNum" sz="quarter" idx="5"/>
          </p:nvPr>
        </p:nvSpPr>
        <p:spPr bwMode="auto">
          <a:xfrm>
            <a:off x="3848101" y="9433240"/>
            <a:ext cx="2944814" cy="49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9" tIns="47380" rIns="94759" bIns="47380" numCol="1" anchor="b" anchorCtr="0" compatLnSpc="1">
            <a:prstTxWarp prst="textNoShape">
              <a:avLst/>
            </a:prstTxWarp>
          </a:bodyPr>
          <a:lstStyle>
            <a:lvl1pPr algn="r" eaLnBrk="1" hangingPunct="1">
              <a:defRPr sz="1200"/>
            </a:lvl1pPr>
          </a:lstStyle>
          <a:p>
            <a:fld id="{4736858A-39C2-4BA9-B2EA-2EBB3C5D7C04}" type="slidenum">
              <a:rPr lang="en-GB"/>
              <a:pPr/>
              <a:t>‹#›</a:t>
            </a:fld>
            <a:endParaRPr lang="en-GB"/>
          </a:p>
        </p:txBody>
      </p:sp>
    </p:spTree>
    <p:extLst>
      <p:ext uri="{BB962C8B-B14F-4D97-AF65-F5344CB8AC3E}">
        <p14:creationId xmlns:p14="http://schemas.microsoft.com/office/powerpoint/2010/main" val="3259034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0" y="0"/>
            <a:ext cx="9144000" cy="1254125"/>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2435" name="Rectangle 3"/>
          <p:cNvSpPr>
            <a:spLocks noGrp="1" noChangeArrowheads="1"/>
          </p:cNvSpPr>
          <p:nvPr>
            <p:ph type="subTitle" idx="1"/>
          </p:nvPr>
        </p:nvSpPr>
        <p:spPr>
          <a:xfrm>
            <a:off x="292100" y="1363663"/>
            <a:ext cx="8520113" cy="485775"/>
          </a:xfrm>
        </p:spPr>
        <p:txBody>
          <a:bodyPr/>
          <a:lstStyle>
            <a:lvl1pPr marL="0" indent="0">
              <a:buFont typeface="Arial Black" pitchFamily="34" charset="0"/>
              <a:buNone/>
              <a:defRPr b="1">
                <a:solidFill>
                  <a:srgbClr val="F28E00"/>
                </a:solidFill>
              </a:defRPr>
            </a:lvl1pPr>
          </a:lstStyle>
          <a:p>
            <a:pPr lvl="0"/>
            <a:r>
              <a:rPr lang="en-US" noProof="0" smtClean="0"/>
              <a:t>Click to edit Master subtitle style</a:t>
            </a:r>
            <a:endParaRPr lang="en-GB" noProof="0" smtClean="0"/>
          </a:p>
        </p:txBody>
      </p:sp>
      <p:sp>
        <p:nvSpPr>
          <p:cNvPr id="402436" name="Rectangle 4"/>
          <p:cNvSpPr>
            <a:spLocks noGrp="1" noChangeArrowheads="1"/>
          </p:cNvSpPr>
          <p:nvPr>
            <p:ph type="ctrTitle" sz="quarter"/>
          </p:nvPr>
        </p:nvSpPr>
        <p:spPr>
          <a:xfrm>
            <a:off x="282575" y="0"/>
            <a:ext cx="8520113" cy="1266825"/>
          </a:xfrm>
        </p:spPr>
        <p:txBody>
          <a:bodyPr anchor="b"/>
          <a:lstStyle>
            <a:lvl1pPr>
              <a:lnSpc>
                <a:spcPct val="80000"/>
              </a:lnSpc>
              <a:defRPr sz="4000"/>
            </a:lvl1pPr>
          </a:lstStyle>
          <a:p>
            <a:pPr lvl="0"/>
            <a:r>
              <a:rPr lang="en-US" noProof="0" smtClean="0"/>
              <a:t>Click to edit Master title style</a:t>
            </a:r>
            <a:endParaRPr lang="en-GB" noProof="0" smtClean="0"/>
          </a:p>
        </p:txBody>
      </p:sp>
      <p:pic>
        <p:nvPicPr>
          <p:cNvPr id="402441" name="Picture 9" descr="DESY-Logo-cyan-RGB_ge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3554" t="-4523" r="-13409"/>
          <a:stretch>
            <a:fillRect/>
          </a:stretch>
        </p:blipFill>
        <p:spPr bwMode="auto">
          <a:xfrm>
            <a:off x="7794625" y="5684838"/>
            <a:ext cx="1149350" cy="1027112"/>
          </a:xfrm>
          <a:prstGeom prst="rect">
            <a:avLst/>
          </a:prstGeom>
          <a:noFill/>
          <a:extLst>
            <a:ext uri="{909E8E84-426E-40DD-AFC4-6F175D3DCCD1}">
              <a14:hiddenFill xmlns:a14="http://schemas.microsoft.com/office/drawing/2010/main">
                <a:solidFill>
                  <a:srgbClr val="FFFFFF"/>
                </a:solidFill>
              </a14:hiddenFill>
            </a:ext>
          </a:extLst>
        </p:spPr>
      </p:pic>
      <p:sp>
        <p:nvSpPr>
          <p:cNvPr id="402448" name="Text Box 16"/>
          <p:cNvSpPr txBox="1">
            <a:spLocks noChangeArrowheads="1"/>
          </p:cNvSpPr>
          <p:nvPr userDrawn="1"/>
        </p:nvSpPr>
        <p:spPr bwMode="auto">
          <a:xfrm>
            <a:off x="2003425" y="2481263"/>
            <a:ext cx="2855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de-DE"/>
          </a:p>
        </p:txBody>
      </p:sp>
      <p:pic>
        <p:nvPicPr>
          <p:cNvPr id="402453" name="Picture 21" descr="HG_LOGO_70_ENG_K"/>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52425" y="5949950"/>
            <a:ext cx="14732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Vertikaler Textplatzhalt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94940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80200" y="103188"/>
            <a:ext cx="2132013" cy="5667375"/>
          </a:xfrm>
        </p:spPr>
        <p:txBody>
          <a:bodyPr vert="eaVert"/>
          <a:lstStyle/>
          <a:p>
            <a:r>
              <a:rPr lang="en-US" smtClean="0"/>
              <a:t>Click to edit Master title style</a:t>
            </a:r>
            <a:endParaRPr lang="de-DE"/>
          </a:p>
        </p:txBody>
      </p:sp>
      <p:sp>
        <p:nvSpPr>
          <p:cNvPr id="3" name="Vertikaler Textplatzhalter 2"/>
          <p:cNvSpPr>
            <a:spLocks noGrp="1"/>
          </p:cNvSpPr>
          <p:nvPr>
            <p:ph type="body" orient="vert" idx="1"/>
          </p:nvPr>
        </p:nvSpPr>
        <p:spPr>
          <a:xfrm>
            <a:off x="282575" y="103188"/>
            <a:ext cx="6245225" cy="5667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14279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37434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sz="half" idx="1"/>
          </p:nvPr>
        </p:nvSpPr>
        <p:spPr>
          <a:xfrm>
            <a:off x="282575" y="977900"/>
            <a:ext cx="4183063"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Inhaltsplatzhalter 3"/>
          <p:cNvSpPr>
            <a:spLocks noGrp="1"/>
          </p:cNvSpPr>
          <p:nvPr>
            <p:ph sz="half" idx="2"/>
          </p:nvPr>
        </p:nvSpPr>
        <p:spPr>
          <a:xfrm>
            <a:off x="4618038" y="977900"/>
            <a:ext cx="4184650" cy="4792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0176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2338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09059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8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59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0" y="0"/>
            <a:ext cx="9144000" cy="744538"/>
          </a:xfrm>
          <a:prstGeom prst="rect">
            <a:avLst/>
          </a:prstGeom>
          <a:solidFill>
            <a:srgbClr val="00A6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01411" name="Rectangle 3"/>
          <p:cNvSpPr>
            <a:spLocks noGrp="1" noChangeArrowheads="1"/>
          </p:cNvSpPr>
          <p:nvPr>
            <p:ph type="body" idx="1"/>
          </p:nvPr>
        </p:nvSpPr>
        <p:spPr bwMode="auto">
          <a:xfrm>
            <a:off x="282575" y="977900"/>
            <a:ext cx="8520113"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Textmasterformate durch Klicken bearbeiten</a:t>
            </a:r>
          </a:p>
          <a:p>
            <a:pPr lvl="1"/>
            <a:r>
              <a:rPr lang="en-GB" smtClean="0"/>
              <a:t>Zweite Ebene</a:t>
            </a:r>
          </a:p>
        </p:txBody>
      </p:sp>
      <p:sp>
        <p:nvSpPr>
          <p:cNvPr id="401412" name="Rectangle 4"/>
          <p:cNvSpPr>
            <a:spLocks noGrp="1" noChangeArrowheads="1"/>
          </p:cNvSpPr>
          <p:nvPr>
            <p:ph type="title"/>
          </p:nvPr>
        </p:nvSpPr>
        <p:spPr bwMode="auto">
          <a:xfrm>
            <a:off x="292100" y="103188"/>
            <a:ext cx="8520113"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Titelmasterformat durch Klicken bearbeiten</a:t>
            </a:r>
          </a:p>
        </p:txBody>
      </p:sp>
      <p:sp>
        <p:nvSpPr>
          <p:cNvPr id="401413" name="Rectangle 5"/>
          <p:cNvSpPr>
            <a:spLocks noChangeArrowheads="1"/>
          </p:cNvSpPr>
          <p:nvPr/>
        </p:nvSpPr>
        <p:spPr bwMode="auto">
          <a:xfrm>
            <a:off x="282575" y="6280150"/>
            <a:ext cx="75930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lstStyle/>
          <a:p>
            <a:pPr algn="r" eaLnBrk="1" hangingPunct="1"/>
            <a:r>
              <a:rPr lang="en-GB" sz="900" b="1" dirty="0" smtClean="0">
                <a:solidFill>
                  <a:schemeClr val="bg2"/>
                </a:solidFill>
              </a:rPr>
              <a:t>Davit</a:t>
            </a:r>
            <a:r>
              <a:rPr lang="en-GB" sz="900" b="1" baseline="0" dirty="0" smtClean="0">
                <a:solidFill>
                  <a:schemeClr val="bg2"/>
                </a:solidFill>
              </a:rPr>
              <a:t> Kalantaryan</a:t>
            </a:r>
            <a:r>
              <a:rPr lang="en-GB" sz="900" b="1" dirty="0" smtClean="0">
                <a:solidFill>
                  <a:schemeClr val="bg2"/>
                </a:solidFill>
              </a:rPr>
              <a:t> </a:t>
            </a:r>
            <a:r>
              <a:rPr lang="en-GB" sz="900" dirty="0" smtClean="0">
                <a:solidFill>
                  <a:schemeClr val="bg2"/>
                </a:solidFill>
              </a:rPr>
              <a:t> </a:t>
            </a:r>
            <a:r>
              <a:rPr lang="en-GB" sz="900" dirty="0">
                <a:solidFill>
                  <a:schemeClr val="bg2"/>
                </a:solidFill>
              </a:rPr>
              <a:t>|  </a:t>
            </a:r>
            <a:r>
              <a:rPr lang="en-GB" sz="900" dirty="0" smtClean="0">
                <a:solidFill>
                  <a:schemeClr val="bg2"/>
                </a:solidFill>
              </a:rPr>
              <a:t>MTCA drivers  </a:t>
            </a:r>
            <a:r>
              <a:rPr lang="en-GB" sz="900" dirty="0">
                <a:solidFill>
                  <a:schemeClr val="bg2"/>
                </a:solidFill>
              </a:rPr>
              <a:t>|  </a:t>
            </a:r>
            <a:r>
              <a:rPr lang="en-GB" sz="900" dirty="0" smtClean="0">
                <a:solidFill>
                  <a:schemeClr val="bg2"/>
                </a:solidFill>
              </a:rPr>
              <a:t>26.08.2019  </a:t>
            </a:r>
            <a:r>
              <a:rPr lang="en-GB" sz="900" dirty="0">
                <a:solidFill>
                  <a:schemeClr val="bg2"/>
                </a:solidFill>
              </a:rPr>
              <a:t>|  </a:t>
            </a:r>
            <a:r>
              <a:rPr lang="en-GB" sz="900" b="1" dirty="0">
                <a:solidFill>
                  <a:schemeClr val="bg2"/>
                </a:solidFill>
              </a:rPr>
              <a:t>Page </a:t>
            </a:r>
            <a:fld id="{ABA098E9-E6EE-44BF-9612-6777A6DF1330}" type="slidenum">
              <a:rPr lang="en-GB" sz="900" b="1">
                <a:solidFill>
                  <a:schemeClr val="bg2"/>
                </a:solidFill>
              </a:rPr>
              <a:pPr algn="r" eaLnBrk="1" hangingPunct="1"/>
              <a:t>‹#›</a:t>
            </a:fld>
            <a:endParaRPr lang="en-GB" sz="900" b="1" dirty="0">
              <a:solidFill>
                <a:schemeClr val="bg2"/>
              </a:solidFill>
            </a:endParaRPr>
          </a:p>
        </p:txBody>
      </p:sp>
      <p:pic>
        <p:nvPicPr>
          <p:cNvPr id="401418" name="Picture 10" descr="DESY-Logo-cyan-RGB_ger"/>
          <p:cNvPicPr>
            <a:picLocks noChangeAspect="1" noChangeArrowheads="1"/>
          </p:cNvPicPr>
          <p:nvPr/>
        </p:nvPicPr>
        <p:blipFill>
          <a:blip r:embed="rId13" cstate="print">
            <a:extLst>
              <a:ext uri="{28A0092B-C50C-407E-A947-70E740481C1C}">
                <a14:useLocalDpi xmlns:a14="http://schemas.microsoft.com/office/drawing/2010/main" val="0"/>
              </a:ext>
            </a:extLst>
          </a:blip>
          <a:srcRect l="-9424" t="-7854" r="-18587" b="-12566"/>
          <a:stretch>
            <a:fillRect/>
          </a:stretch>
        </p:blipFill>
        <p:spPr bwMode="auto">
          <a:xfrm>
            <a:off x="8035925" y="6099175"/>
            <a:ext cx="776288" cy="7302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spcBef>
          <a:spcPct val="0"/>
        </a:spcBef>
        <a:spcAft>
          <a:spcPct val="0"/>
        </a:spcAft>
        <a:defRPr sz="2400" b="1">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0"/>
        </a:spcBef>
        <a:spcAft>
          <a:spcPct val="50000"/>
        </a:spcAft>
        <a:buClr>
          <a:srgbClr val="F28E00"/>
        </a:buClr>
        <a:buFont typeface="Arial Black" pitchFamily="34" charset="0"/>
        <a:buChar char="&gt;"/>
        <a:defRPr sz="2000">
          <a:solidFill>
            <a:schemeClr val="tx1"/>
          </a:solidFill>
          <a:latin typeface="+mn-lt"/>
          <a:ea typeface="+mn-ea"/>
          <a:cs typeface="+mn-cs"/>
        </a:defRPr>
      </a:lvl1pPr>
      <a:lvl2pPr marL="628650" indent="-184150" algn="l" rtl="0" eaLnBrk="1" fontAlgn="base" hangingPunct="1">
        <a:spcBef>
          <a:spcPct val="0"/>
        </a:spcBef>
        <a:spcAft>
          <a:spcPct val="50000"/>
        </a:spcAft>
        <a:buClr>
          <a:schemeClr val="bg2"/>
        </a:buClr>
        <a:buFont typeface="Wingdings" pitchFamily="2" charset="2"/>
        <a:buChar char="§"/>
        <a:defRPr sz="1600">
          <a:solidFill>
            <a:schemeClr val="tx1"/>
          </a:solidFill>
          <a:latin typeface="+mn-lt"/>
        </a:defRPr>
      </a:lvl2pPr>
      <a:lvl3pPr marL="1236663" indent="-228600" algn="l" rtl="0" eaLnBrk="1" fontAlgn="base" hangingPunct="1">
        <a:spcBef>
          <a:spcPct val="0"/>
        </a:spcBef>
        <a:spcAft>
          <a:spcPct val="0"/>
        </a:spcAft>
        <a:buClr>
          <a:srgbClr val="FF9900"/>
        </a:buClr>
        <a:buFont typeface="Arial Black" pitchFamily="34" charset="0"/>
        <a:defRPr sz="1200">
          <a:solidFill>
            <a:schemeClr val="tx1"/>
          </a:solidFill>
          <a:latin typeface="+mn-lt"/>
        </a:defRPr>
      </a:lvl3pPr>
      <a:lvl4pPr marL="1644650" indent="-228600" algn="l" rtl="0" eaLnBrk="1" fontAlgn="base" hangingPunct="1">
        <a:spcBef>
          <a:spcPct val="0"/>
        </a:spcBef>
        <a:spcAft>
          <a:spcPct val="0"/>
        </a:spcAft>
        <a:buFont typeface="Wingdings" pitchFamily="2" charset="2"/>
        <a:buChar char="§"/>
        <a:defRPr sz="1400">
          <a:solidFill>
            <a:schemeClr val="tx1"/>
          </a:solidFill>
          <a:latin typeface="+mn-lt"/>
        </a:defRPr>
      </a:lvl4pPr>
      <a:lvl5pPr marL="2057400" indent="-228600" algn="l" rtl="0" eaLnBrk="1" fontAlgn="base" hangingPunct="1">
        <a:spcBef>
          <a:spcPct val="20000"/>
        </a:spcBef>
        <a:spcAft>
          <a:spcPct val="0"/>
        </a:spcAft>
        <a:defRPr sz="2000">
          <a:solidFill>
            <a:schemeClr val="tx1"/>
          </a:solidFill>
          <a:latin typeface="+mn-lt"/>
        </a:defRPr>
      </a:lvl5pPr>
      <a:lvl6pPr marL="2514600" indent="-228600" algn="l" rtl="0" eaLnBrk="1" fontAlgn="base" hangingPunct="1">
        <a:spcBef>
          <a:spcPct val="20000"/>
        </a:spcBef>
        <a:spcAft>
          <a:spcPct val="0"/>
        </a:spcAft>
        <a:defRPr sz="2000">
          <a:solidFill>
            <a:schemeClr val="tx1"/>
          </a:solidFill>
          <a:latin typeface="+mn-lt"/>
        </a:defRPr>
      </a:lvl6pPr>
      <a:lvl7pPr marL="2971800" indent="-228600" algn="l" rtl="0" eaLnBrk="1" fontAlgn="base" hangingPunct="1">
        <a:spcBef>
          <a:spcPct val="20000"/>
        </a:spcBef>
        <a:spcAft>
          <a:spcPct val="0"/>
        </a:spcAft>
        <a:defRPr sz="2000">
          <a:solidFill>
            <a:schemeClr val="tx1"/>
          </a:solidFill>
          <a:latin typeface="+mn-lt"/>
        </a:defRPr>
      </a:lvl7pPr>
      <a:lvl8pPr marL="3429000" indent="-228600" algn="l" rtl="0" eaLnBrk="1" fontAlgn="base" hangingPunct="1">
        <a:spcBef>
          <a:spcPct val="20000"/>
        </a:spcBef>
        <a:spcAft>
          <a:spcPct val="0"/>
        </a:spcAft>
        <a:defRPr sz="2000">
          <a:solidFill>
            <a:schemeClr val="tx1"/>
          </a:solidFill>
          <a:latin typeface="+mn-lt"/>
        </a:defRPr>
      </a:lvl8pPr>
      <a:lvl9pPr marL="3886200" indent="-228600" algn="l" rtl="0" eaLnBrk="1" fontAlgn="base" hangingPunct="1">
        <a:spcBef>
          <a:spcPct val="20000"/>
        </a:spcBef>
        <a:spcAft>
          <a:spcPct val="0"/>
        </a:spcAft>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oot.cern.ch/"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73" name="Rectangle 29"/>
          <p:cNvSpPr>
            <a:spLocks noGrp="1" noChangeArrowheads="1"/>
          </p:cNvSpPr>
          <p:nvPr>
            <p:ph type="ctrTitle"/>
          </p:nvPr>
        </p:nvSpPr>
        <p:spPr/>
        <p:txBody>
          <a:bodyPr anchor="ctr" anchorCtr="0"/>
          <a:lstStyle/>
          <a:p>
            <a:pPr algn="ctr"/>
            <a:r>
              <a:rPr lang="de-DE" sz="3800" dirty="0" smtClean="0"/>
              <a:t>Data Getter </a:t>
            </a:r>
            <a:r>
              <a:rPr lang="de-DE" sz="3800" dirty="0" err="1" smtClean="0"/>
              <a:t>for</a:t>
            </a:r>
            <a:r>
              <a:rPr lang="de-DE" sz="3800" dirty="0" smtClean="0"/>
              <a:t> PITZ DAQ</a:t>
            </a:r>
            <a:endParaRPr lang="de-DE" sz="3800" dirty="0"/>
          </a:p>
        </p:txBody>
      </p:sp>
      <p:sp>
        <p:nvSpPr>
          <p:cNvPr id="185374" name="Rectangle 30"/>
          <p:cNvSpPr>
            <a:spLocks noGrp="1" noChangeArrowheads="1"/>
          </p:cNvSpPr>
          <p:nvPr>
            <p:ph type="subTitle" idx="1"/>
          </p:nvPr>
        </p:nvSpPr>
        <p:spPr>
          <a:xfrm>
            <a:off x="282575" y="1363663"/>
            <a:ext cx="8529638" cy="812467"/>
          </a:xfrm>
        </p:spPr>
        <p:txBody>
          <a:bodyPr/>
          <a:lstStyle/>
          <a:p>
            <a:r>
              <a:rPr lang="en-US" dirty="0" smtClean="0"/>
              <a:t>Using MATLAB emulator for getting data from DAQ and calling MATLAB scripts for handling that data</a:t>
            </a:r>
            <a:endParaRPr lang="de-DE" dirty="0"/>
          </a:p>
        </p:txBody>
      </p:sp>
      <p:sp>
        <p:nvSpPr>
          <p:cNvPr id="185379" name="Text Box 35"/>
          <p:cNvSpPr txBox="1">
            <a:spLocks noChangeArrowheads="1"/>
          </p:cNvSpPr>
          <p:nvPr/>
        </p:nvSpPr>
        <p:spPr bwMode="auto">
          <a:xfrm>
            <a:off x="4646613" y="4356100"/>
            <a:ext cx="4165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de-DE" dirty="0" smtClean="0">
                <a:solidFill>
                  <a:srgbClr val="00A5EB"/>
                </a:solidFill>
              </a:rPr>
              <a:t>Davit Kalantaryan</a:t>
            </a:r>
            <a:endParaRPr lang="de-DE" dirty="0">
              <a:solidFill>
                <a:srgbClr val="00A5EB"/>
              </a:solidFill>
            </a:endParaRPr>
          </a:p>
          <a:p>
            <a:r>
              <a:rPr lang="de-DE" dirty="0" smtClean="0"/>
              <a:t>Seminar on DAQ</a:t>
            </a:r>
            <a:endParaRPr lang="de-DE" dirty="0"/>
          </a:p>
          <a:p>
            <a:r>
              <a:rPr lang="de-DE" dirty="0" smtClean="0"/>
              <a:t>Zeuthen, 26.08.2019</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MATLAB emulator</a:t>
            </a:r>
            <a:endParaRPr lang="de-DE" dirty="0"/>
          </a:p>
        </p:txBody>
      </p:sp>
      <p:sp>
        <p:nvSpPr>
          <p:cNvPr id="3" name="Content Placeholder 2"/>
          <p:cNvSpPr>
            <a:spLocks noGrp="1"/>
          </p:cNvSpPr>
          <p:nvPr>
            <p:ph idx="1"/>
          </p:nvPr>
        </p:nvSpPr>
        <p:spPr>
          <a:xfrm>
            <a:off x="140807" y="793603"/>
            <a:ext cx="8797630" cy="4792663"/>
          </a:xfrm>
        </p:spPr>
        <p:txBody>
          <a:bodyPr/>
          <a:lstStyle/>
          <a:p>
            <a:pPr marL="0" indent="0">
              <a:buNone/>
            </a:pPr>
            <a:r>
              <a:rPr lang="en-US" sz="1800" dirty="0" smtClean="0"/>
              <a:t>MATLAB emulator is QT based GUI application. The main view looks like MATLABs command prompt (see fig.1). You can resize move window to any position to desktop(s), next time application starts it will remember its correct position.</a:t>
            </a:r>
          </a:p>
          <a:p>
            <a:pPr marL="0" indent="0">
              <a:buNone/>
            </a:pPr>
            <a:r>
              <a:rPr lang="en-US" sz="1800" dirty="0" smtClean="0"/>
              <a:t>The aim of this application is to run ROOT ([1]) and MATLAB scripts together.</a:t>
            </a:r>
          </a:p>
          <a:p>
            <a:pPr marL="0" indent="0">
              <a:buNone/>
            </a:pPr>
            <a:r>
              <a:rPr lang="en-US" sz="1800" dirty="0" smtClean="0"/>
              <a:t>Several tries to have MATLAB MEX file were unsuccessful, because of MATLAB ROOT incompatibility</a:t>
            </a:r>
          </a:p>
          <a:p>
            <a:pPr marL="0" indent="0">
              <a:buNone/>
            </a:pPr>
            <a:r>
              <a:rPr lang="en-US" sz="1800" dirty="0" smtClean="0"/>
              <a:t>In order to open this application call ‘matlabengine.sh’, that one can find in the directory ‘/</a:t>
            </a:r>
            <a:r>
              <a:rPr lang="en-US" sz="1800" dirty="0" err="1" smtClean="0"/>
              <a:t>afs</a:t>
            </a:r>
            <a:r>
              <a:rPr lang="en-US" sz="1800" dirty="0" smtClean="0"/>
              <a:t>/ifh.de/group/</a:t>
            </a:r>
            <a:r>
              <a:rPr lang="en-US" sz="1800" dirty="0" err="1" smtClean="0"/>
              <a:t>pitz</a:t>
            </a:r>
            <a:r>
              <a:rPr lang="en-US" sz="1800" dirty="0" smtClean="0"/>
              <a:t>/scripts/</a:t>
            </a:r>
            <a:r>
              <a:rPr lang="en-US" sz="1800" dirty="0" err="1" smtClean="0"/>
              <a:t>unix</a:t>
            </a:r>
            <a:r>
              <a:rPr lang="en-US" sz="1800" dirty="0" smtClean="0"/>
              <a:t>’ (for </a:t>
            </a:r>
            <a:r>
              <a:rPr lang="en-US" sz="1800" dirty="0" err="1" smtClean="0"/>
              <a:t>unix</a:t>
            </a:r>
            <a:r>
              <a:rPr lang="en-US" sz="1800" dirty="0" smtClean="0"/>
              <a:t> like systems) and </a:t>
            </a:r>
            <a:r>
              <a:rPr lang="en-US" sz="1800" dirty="0"/>
              <a:t>‘</a:t>
            </a:r>
            <a:r>
              <a:rPr lang="en-US" sz="1800" dirty="0" smtClean="0"/>
              <a:t>matlabengine.bat’ in the directory </a:t>
            </a:r>
            <a:r>
              <a:rPr lang="en-US" sz="1800" dirty="0"/>
              <a:t>‘/</a:t>
            </a:r>
            <a:r>
              <a:rPr lang="en-US" sz="1800" dirty="0" err="1" smtClean="0"/>
              <a:t>afs</a:t>
            </a:r>
            <a:r>
              <a:rPr lang="en-US" sz="1800" dirty="0" smtClean="0"/>
              <a:t>/ifh.de/group/</a:t>
            </a:r>
            <a:r>
              <a:rPr lang="en-US" sz="1800" dirty="0" err="1" smtClean="0"/>
              <a:t>pitz</a:t>
            </a:r>
            <a:r>
              <a:rPr lang="en-US" sz="1800" dirty="0" smtClean="0"/>
              <a:t>/scripts/windows’</a:t>
            </a:r>
            <a:endParaRPr lang="de-DE" sz="1800" dirty="0"/>
          </a:p>
        </p:txBody>
      </p:sp>
      <p:grpSp>
        <p:nvGrpSpPr>
          <p:cNvPr id="5" name="Group 4"/>
          <p:cNvGrpSpPr/>
          <p:nvPr/>
        </p:nvGrpSpPr>
        <p:grpSpPr>
          <a:xfrm>
            <a:off x="7088" y="4498237"/>
            <a:ext cx="3286125" cy="2352675"/>
            <a:chOff x="0" y="4505325"/>
            <a:chExt cx="3286125" cy="23526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05325"/>
              <a:ext cx="32861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4243" y="6329916"/>
              <a:ext cx="2537637" cy="276999"/>
            </a:xfrm>
            <a:prstGeom prst="rect">
              <a:avLst/>
            </a:prstGeom>
            <a:noFill/>
          </p:spPr>
          <p:txBody>
            <a:bodyPr wrap="square" rtlCol="0">
              <a:spAutoFit/>
            </a:bodyPr>
            <a:lstStyle/>
            <a:p>
              <a:r>
                <a:rPr lang="en-US" sz="1200" b="1" dirty="0" smtClean="0"/>
                <a:t>Figure 1: MATLAB emulator </a:t>
              </a:r>
              <a:endParaRPr lang="de-DE" sz="1200" b="1" dirty="0"/>
            </a:p>
          </p:txBody>
        </p:sp>
      </p:grpSp>
      <p:sp>
        <p:nvSpPr>
          <p:cNvPr id="6" name="TextBox 5"/>
          <p:cNvSpPr txBox="1"/>
          <p:nvPr/>
        </p:nvSpPr>
        <p:spPr>
          <a:xfrm>
            <a:off x="4536558" y="5688751"/>
            <a:ext cx="3905693" cy="276999"/>
          </a:xfrm>
          <a:prstGeom prst="rect">
            <a:avLst/>
          </a:prstGeom>
          <a:noFill/>
        </p:spPr>
        <p:txBody>
          <a:bodyPr wrap="square" rtlCol="0">
            <a:spAutoFit/>
          </a:bodyPr>
          <a:lstStyle/>
          <a:p>
            <a:r>
              <a:rPr lang="en-US" sz="1200" b="1" dirty="0" smtClean="0"/>
              <a:t>[1] </a:t>
            </a:r>
            <a:r>
              <a:rPr lang="de-DE" sz="1200" b="1" dirty="0">
                <a:hlinkClick r:id="rId3"/>
              </a:rPr>
              <a:t>https://root.cern.ch/</a:t>
            </a:r>
            <a:endParaRPr lang="de-DE" sz="1200" b="1" dirty="0"/>
          </a:p>
        </p:txBody>
      </p:sp>
    </p:spTree>
    <p:extLst>
      <p:ext uri="{BB962C8B-B14F-4D97-AF65-F5344CB8AC3E}">
        <p14:creationId xmlns:p14="http://schemas.microsoft.com/office/powerpoint/2010/main" val="325395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de-DE"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871" y="1245658"/>
            <a:ext cx="6689854" cy="4901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19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dirty="0" err="1"/>
              <a:t>matlab</a:t>
            </a:r>
            <a:r>
              <a:rPr lang="de-DE" dirty="0"/>
              <a:t>(</a:t>
            </a:r>
            <a:r>
              <a:rPr lang="de-DE" dirty="0" err="1"/>
              <a:t>workspace</a:t>
            </a:r>
            <a:r>
              <a:rPr lang="de-DE" dirty="0" smtClean="0"/>
              <a:t>)</a:t>
            </a:r>
          </a:p>
          <a:p>
            <a:r>
              <a:rPr lang="de-DE" dirty="0" err="1"/>
              <a:t>matlab</a:t>
            </a:r>
            <a:r>
              <a:rPr lang="de-DE" dirty="0"/>
              <a:t>(</a:t>
            </a:r>
            <a:r>
              <a:rPr lang="de-DE" dirty="0" err="1"/>
              <a:t>commandhistory</a:t>
            </a:r>
            <a:r>
              <a:rPr lang="de-DE" dirty="0"/>
              <a:t>)</a:t>
            </a:r>
          </a:p>
        </p:txBody>
      </p:sp>
    </p:spTree>
    <p:extLst>
      <p:ext uri="{BB962C8B-B14F-4D97-AF65-F5344CB8AC3E}">
        <p14:creationId xmlns:p14="http://schemas.microsoft.com/office/powerpoint/2010/main" val="14548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en-US" dirty="0" smtClean="0"/>
              <a:t>In the command prompt pressing home is not working properly</a:t>
            </a:r>
          </a:p>
          <a:p>
            <a:r>
              <a:rPr lang="en-US" dirty="0" smtClean="0"/>
              <a:t>In the command prompt mouse events should be handled</a:t>
            </a:r>
            <a:endParaRPr lang="de-DE" dirty="0"/>
          </a:p>
        </p:txBody>
      </p:sp>
    </p:spTree>
    <p:extLst>
      <p:ext uri="{BB962C8B-B14F-4D97-AF65-F5344CB8AC3E}">
        <p14:creationId xmlns:p14="http://schemas.microsoft.com/office/powerpoint/2010/main" val="246294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smtClean="0"/>
              <a:t>The problem</a:t>
            </a:r>
          </a:p>
          <a:p>
            <a:r>
              <a:rPr lang="en-US" dirty="0" smtClean="0"/>
              <a:t>Necessity of having new DAQ data getter</a:t>
            </a:r>
          </a:p>
          <a:p>
            <a:r>
              <a:rPr lang="en-US" dirty="0" smtClean="0"/>
              <a:t>Possible reasons of crashes</a:t>
            </a:r>
          </a:p>
          <a:p>
            <a:r>
              <a:rPr lang="en-US" dirty="0" smtClean="0"/>
              <a:t>Possible solutions or workarounds.</a:t>
            </a:r>
          </a:p>
          <a:p>
            <a:r>
              <a:rPr lang="en-US" dirty="0" smtClean="0"/>
              <a:t>Current solution</a:t>
            </a:r>
          </a:p>
          <a:p>
            <a:r>
              <a:rPr lang="en-US" dirty="0" smtClean="0"/>
              <a:t>Problems with current solution</a:t>
            </a:r>
          </a:p>
          <a:p>
            <a:r>
              <a:rPr lang="en-US" dirty="0" smtClean="0"/>
              <a:t>MATLAB emulator as one solution</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300571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reasons of crashes</a:t>
            </a:r>
            <a:endParaRPr lang="de-DE" dirty="0"/>
          </a:p>
        </p:txBody>
      </p:sp>
      <p:sp>
        <p:nvSpPr>
          <p:cNvPr id="3" name="Content Placeholder 2"/>
          <p:cNvSpPr>
            <a:spLocks noGrp="1"/>
          </p:cNvSpPr>
          <p:nvPr>
            <p:ph idx="1"/>
          </p:nvPr>
        </p:nvSpPr>
        <p:spPr>
          <a:xfrm>
            <a:off x="0" y="807779"/>
            <a:ext cx="9009321" cy="5834026"/>
          </a:xfrm>
        </p:spPr>
        <p:txBody>
          <a:bodyPr/>
          <a:lstStyle/>
          <a:p>
            <a:pPr marL="0" indent="0">
              <a:buNone/>
            </a:pPr>
            <a:r>
              <a:rPr lang="en-US" sz="1900" dirty="0" smtClean="0"/>
              <a:t>There can be a lot of reasons. Up to now I have following ideas on this crashes.</a:t>
            </a:r>
          </a:p>
          <a:p>
            <a:pPr marL="457200" indent="-457200">
              <a:buAutoNum type="arabicPeriod"/>
            </a:pPr>
            <a:r>
              <a:rPr lang="en-US" sz="1900" dirty="0" smtClean="0"/>
              <a:t>Maybe </a:t>
            </a:r>
            <a:r>
              <a:rPr lang="en-US" sz="1900" dirty="0"/>
              <a:t>MATLAB </a:t>
            </a:r>
            <a:r>
              <a:rPr lang="en-US" sz="1900" dirty="0" smtClean="0"/>
              <a:t>overrides (using weak symbols using any of overriding paradigms) some functions (or symbols) and then ROOT libraries access overloaded functions those(that)  because of some condition(s) crash(</a:t>
            </a:r>
            <a:r>
              <a:rPr lang="en-US" sz="1900" dirty="0" err="1" smtClean="0"/>
              <a:t>es</a:t>
            </a:r>
            <a:r>
              <a:rPr lang="en-US" sz="1900" dirty="0" smtClean="0"/>
              <a:t>) the application.</a:t>
            </a:r>
            <a:br>
              <a:rPr lang="en-US" sz="1900" dirty="0" smtClean="0"/>
            </a:br>
            <a:r>
              <a:rPr lang="en-US" sz="1500" b="1" dirty="0" smtClean="0"/>
              <a:t>By the way, even it is possible to overload memory management functions (</a:t>
            </a:r>
            <a:r>
              <a:rPr lang="en-US" sz="1500" b="1" dirty="0" err="1" smtClean="0"/>
              <a:t>malloc,free</a:t>
            </a:r>
            <a:r>
              <a:rPr lang="en-US" sz="1500" b="1" dirty="0"/>
              <a:t> </a:t>
            </a:r>
            <a:r>
              <a:rPr lang="en-US" sz="1500" b="1" dirty="0" smtClean="0"/>
              <a:t>and C++ memory handling functions overloading is standard and probably well known).</a:t>
            </a:r>
            <a:br>
              <a:rPr lang="en-US" sz="1500" b="1" dirty="0" smtClean="0"/>
            </a:br>
            <a:r>
              <a:rPr lang="en-US" sz="1500" b="1" dirty="0" smtClean="0"/>
              <a:t>If you are interested we can do short demo with explanations how it works for each system</a:t>
            </a:r>
            <a:r>
              <a:rPr lang="en-US" sz="1500" dirty="0" smtClean="0"/>
              <a:t>.</a:t>
            </a:r>
          </a:p>
          <a:p>
            <a:pPr marL="457200" indent="-457200">
              <a:buAutoNum type="arabicPeriod"/>
            </a:pPr>
            <a:r>
              <a:rPr lang="en-US" sz="1900" dirty="0" smtClean="0"/>
              <a:t>ROOT loads some library that already on MATLAB address space that is different in version and not runtime compatible. In this cases also there is a possibility for crashes.</a:t>
            </a:r>
          </a:p>
          <a:p>
            <a:pPr marL="457200" indent="-457200">
              <a:buAutoNum type="arabicPeriod"/>
            </a:pPr>
            <a:r>
              <a:rPr lang="en-US" sz="1900" dirty="0" smtClean="0"/>
              <a:t>ROOT has intensive reporting from different ROOT threads. If MATLAB redirects standard output to MATLAB command prompt directly, then again there will be crashes.</a:t>
            </a:r>
          </a:p>
          <a:p>
            <a:pPr marL="0" indent="0">
              <a:buNone/>
            </a:pPr>
            <a:r>
              <a:rPr lang="en-US" sz="1900" dirty="0" smtClean="0"/>
              <a:t>I did a lot of tests trying to find the reason, but not successful.</a:t>
            </a:r>
            <a:br>
              <a:rPr lang="en-US" sz="1900" dirty="0" smtClean="0"/>
            </a:br>
            <a:r>
              <a:rPr lang="en-US" sz="1900" dirty="0" smtClean="0"/>
              <a:t>Now I’m not sure if even in the case if I find it will be stable for ROOT and MATLAB version change</a:t>
            </a:r>
            <a:endParaRPr lang="de-DE" sz="1900" dirty="0"/>
          </a:p>
        </p:txBody>
      </p:sp>
    </p:spTree>
    <p:extLst>
      <p:ext uri="{BB962C8B-B14F-4D97-AF65-F5344CB8AC3E}">
        <p14:creationId xmlns:p14="http://schemas.microsoft.com/office/powerpoint/2010/main" val="186079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smtClean="0"/>
              <a:t>The problem</a:t>
            </a:r>
          </a:p>
          <a:p>
            <a:r>
              <a:rPr lang="en-US" dirty="0" smtClean="0"/>
              <a:t>Necessity of having new DAQ data getter</a:t>
            </a:r>
          </a:p>
          <a:p>
            <a:r>
              <a:rPr lang="en-US" dirty="0" smtClean="0"/>
              <a:t>Possible reasons of crashes</a:t>
            </a:r>
          </a:p>
          <a:p>
            <a:r>
              <a:rPr lang="en-US" dirty="0" smtClean="0"/>
              <a:t>Possible solutions or workarounds.</a:t>
            </a:r>
          </a:p>
          <a:p>
            <a:r>
              <a:rPr lang="en-US" dirty="0" smtClean="0"/>
              <a:t>Current solution</a:t>
            </a:r>
          </a:p>
          <a:p>
            <a:r>
              <a:rPr lang="en-US" dirty="0" smtClean="0"/>
              <a:t>Problems with current solution</a:t>
            </a:r>
          </a:p>
          <a:p>
            <a:r>
              <a:rPr lang="en-US" dirty="0" smtClean="0"/>
              <a:t>MATLAB emulator as one solution</a:t>
            </a:r>
          </a:p>
          <a:p>
            <a:r>
              <a:rPr lang="en-US" dirty="0" smtClean="0"/>
              <a:t>How to use MATLAB emulator for getting data from PITZ DAQ</a:t>
            </a:r>
            <a:endParaRPr lang="de-DE" dirty="0"/>
          </a:p>
          <a:p>
            <a:r>
              <a:rPr lang="en-US" dirty="0" smtClean="0"/>
              <a:t>Use obtained data from MATLAB scripts inside the emulator</a:t>
            </a:r>
          </a:p>
          <a:p>
            <a:r>
              <a:rPr lang="en-US" dirty="0" smtClean="0"/>
              <a:t>Extend emulator using C,C++</a:t>
            </a:r>
          </a:p>
        </p:txBody>
      </p:sp>
    </p:spTree>
    <p:extLst>
      <p:ext uri="{BB962C8B-B14F-4D97-AF65-F5344CB8AC3E}">
        <p14:creationId xmlns:p14="http://schemas.microsoft.com/office/powerpoint/2010/main" val="52332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emulator</a:t>
            </a:r>
            <a:endParaRPr lang="de-DE" dirty="0"/>
          </a:p>
        </p:txBody>
      </p:sp>
      <p:sp>
        <p:nvSpPr>
          <p:cNvPr id="3" name="Content Placeholder 2"/>
          <p:cNvSpPr>
            <a:spLocks noGrp="1"/>
          </p:cNvSpPr>
          <p:nvPr>
            <p:ph idx="1"/>
          </p:nvPr>
        </p:nvSpPr>
        <p:spPr/>
        <p:txBody>
          <a:bodyPr/>
          <a:lstStyle/>
          <a:p>
            <a:r>
              <a:rPr lang="en-US" dirty="0" smtClean="0"/>
              <a:t>What is MATLAB emulator</a:t>
            </a:r>
          </a:p>
          <a:p>
            <a:r>
              <a:rPr lang="en-US" dirty="0" smtClean="0"/>
              <a:t>How to use it</a:t>
            </a:r>
          </a:p>
          <a:p>
            <a:r>
              <a:rPr lang="en-US" dirty="0" smtClean="0"/>
              <a:t>Available commands</a:t>
            </a:r>
            <a:endParaRPr lang="de-DE" dirty="0"/>
          </a:p>
        </p:txBody>
      </p:sp>
    </p:spTree>
    <p:extLst>
      <p:ext uri="{BB962C8B-B14F-4D97-AF65-F5344CB8AC3E}">
        <p14:creationId xmlns:p14="http://schemas.microsoft.com/office/powerpoint/2010/main" val="41382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MATLAB emulator</a:t>
            </a:r>
            <a:endParaRPr lang="de-DE" dirty="0"/>
          </a:p>
        </p:txBody>
      </p:sp>
      <p:sp>
        <p:nvSpPr>
          <p:cNvPr id="3" name="Content Placeholder 2"/>
          <p:cNvSpPr>
            <a:spLocks noGrp="1"/>
          </p:cNvSpPr>
          <p:nvPr>
            <p:ph idx="1"/>
          </p:nvPr>
        </p:nvSpPr>
        <p:spPr/>
        <p:txBody>
          <a:bodyPr/>
          <a:lstStyle/>
          <a:p>
            <a:r>
              <a:rPr lang="en-US" dirty="0" smtClean="0"/>
              <a:t>Type the command in the command prompt and press enter key.</a:t>
            </a:r>
          </a:p>
          <a:p>
            <a:r>
              <a:rPr lang="en-US" dirty="0" smtClean="0"/>
              <a:t>Any argument provided to command should be in the parentheses after (for example “&gt;&gt;</a:t>
            </a:r>
            <a:r>
              <a:rPr lang="en-US" dirty="0" err="1" smtClean="0"/>
              <a:t>matlab</a:t>
            </a:r>
            <a:r>
              <a:rPr lang="en-US" dirty="0" smtClean="0"/>
              <a:t>(figure(1))” will call “figure(1)” command inside the MATLAB)</a:t>
            </a:r>
            <a:endParaRPr lang="de-DE" dirty="0"/>
          </a:p>
        </p:txBody>
      </p:sp>
    </p:spTree>
    <p:extLst>
      <p:ext uri="{BB962C8B-B14F-4D97-AF65-F5344CB8AC3E}">
        <p14:creationId xmlns:p14="http://schemas.microsoft.com/office/powerpoint/2010/main" val="15841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de-DE" dirty="0"/>
          </a:p>
        </p:txBody>
      </p:sp>
      <p:sp>
        <p:nvSpPr>
          <p:cNvPr id="3" name="Content Placeholder 2"/>
          <p:cNvSpPr>
            <a:spLocks noGrp="1"/>
          </p:cNvSpPr>
          <p:nvPr>
            <p:ph idx="1"/>
          </p:nvPr>
        </p:nvSpPr>
        <p:spPr/>
        <p:txBody>
          <a:bodyPr/>
          <a:lstStyle/>
          <a:p>
            <a:r>
              <a:rPr lang="en-US" dirty="0" smtClean="0"/>
              <a:t>The problem</a:t>
            </a:r>
          </a:p>
          <a:p>
            <a:r>
              <a:rPr lang="en-US" dirty="0" smtClean="0"/>
              <a:t>Necessity of having new DAQ data getter</a:t>
            </a:r>
          </a:p>
          <a:p>
            <a:r>
              <a:rPr lang="en-US" dirty="0" smtClean="0"/>
              <a:t>Possible reasons of crashes</a:t>
            </a:r>
          </a:p>
          <a:p>
            <a:r>
              <a:rPr lang="en-US" dirty="0" smtClean="0"/>
              <a:t>Possible solutions or workarounds.</a:t>
            </a:r>
          </a:p>
          <a:p>
            <a:r>
              <a:rPr lang="en-US" dirty="0" smtClean="0"/>
              <a:t>Current solution</a:t>
            </a:r>
          </a:p>
          <a:p>
            <a:r>
              <a:rPr lang="en-US" dirty="0" smtClean="0"/>
              <a:t>Problems with current solution</a:t>
            </a:r>
          </a:p>
          <a:p>
            <a:r>
              <a:rPr lang="en-US" dirty="0" smtClean="0"/>
              <a:t>MATLAB emulator as one solution</a:t>
            </a:r>
          </a:p>
          <a:p>
            <a:r>
              <a:rPr lang="en-US" dirty="0" smtClean="0"/>
              <a:t>Other solutions</a:t>
            </a:r>
          </a:p>
          <a:p>
            <a:r>
              <a:rPr lang="en-US" dirty="0" smtClean="0"/>
              <a:t>Conclusion </a:t>
            </a:r>
            <a:endParaRPr lang="de-DE" dirty="0"/>
          </a:p>
        </p:txBody>
      </p:sp>
    </p:spTree>
    <p:extLst>
      <p:ext uri="{BB962C8B-B14F-4D97-AF65-F5344CB8AC3E}">
        <p14:creationId xmlns:p14="http://schemas.microsoft.com/office/powerpoint/2010/main" val="190834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de-DE" dirty="0"/>
          </a:p>
        </p:txBody>
      </p:sp>
      <p:sp>
        <p:nvSpPr>
          <p:cNvPr id="3" name="Content Placeholder 2"/>
          <p:cNvSpPr>
            <a:spLocks noGrp="1"/>
          </p:cNvSpPr>
          <p:nvPr>
            <p:ph idx="1"/>
          </p:nvPr>
        </p:nvSpPr>
        <p:spPr>
          <a:xfrm>
            <a:off x="134679" y="864782"/>
            <a:ext cx="8825023" cy="4905782"/>
          </a:xfrm>
        </p:spPr>
        <p:txBody>
          <a:bodyPr/>
          <a:lstStyle/>
          <a:p>
            <a:r>
              <a:rPr lang="en-US" dirty="0" smtClean="0"/>
              <a:t>For unknown reason, there is no possibility to run MATLAB MEX file, that uses CERN ROOT library.</a:t>
            </a:r>
            <a:br>
              <a:rPr lang="en-US" dirty="0" smtClean="0"/>
            </a:br>
            <a:r>
              <a:rPr lang="en-US" sz="1500" b="1" dirty="0"/>
              <a:t>up to now for me the reason is unknown,0 any ideas in the end is very </a:t>
            </a:r>
            <a:r>
              <a:rPr lang="en-US" sz="1500" b="1" dirty="0" smtClean="0"/>
              <a:t>welcome! </a:t>
            </a:r>
            <a:r>
              <a:rPr lang="en-US" dirty="0" smtClean="0"/>
              <a:t>.</a:t>
            </a:r>
          </a:p>
          <a:p>
            <a:r>
              <a:rPr lang="en-US" dirty="0" smtClean="0"/>
              <a:t>Even without calling any function from ROOT library but only loading ROOT dependent MEX file to MATLAB address space crashes application.</a:t>
            </a:r>
          </a:p>
          <a:p>
            <a:r>
              <a:rPr lang="en-US" dirty="0" smtClean="0"/>
              <a:t>Crash can happen in first try or in next tries (Usually less than 10 tries are enough for reproducing crash)</a:t>
            </a:r>
          </a:p>
          <a:p>
            <a:r>
              <a:rPr lang="en-US" dirty="0" smtClean="0"/>
              <a:t>Quickly let’s have a look to the problem</a:t>
            </a:r>
            <a:endParaRPr lang="de-D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13" y="4192883"/>
            <a:ext cx="69532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268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PITZ DAQ handler</a:t>
            </a:r>
            <a:endParaRPr lang="de-DE" dirty="0"/>
          </a:p>
        </p:txBody>
      </p:sp>
      <p:sp>
        <p:nvSpPr>
          <p:cNvPr id="3" name="Content Placeholder 2"/>
          <p:cNvSpPr>
            <a:spLocks noGrp="1"/>
          </p:cNvSpPr>
          <p:nvPr>
            <p:ph idx="1"/>
          </p:nvPr>
        </p:nvSpPr>
        <p:spPr>
          <a:xfrm>
            <a:off x="70885" y="815163"/>
            <a:ext cx="8980966" cy="4955401"/>
          </a:xfrm>
        </p:spPr>
        <p:txBody>
          <a:bodyPr/>
          <a:lstStyle/>
          <a:p>
            <a:r>
              <a:rPr lang="en-US" sz="1900" dirty="0" smtClean="0"/>
              <a:t>We are going to migrate to </a:t>
            </a:r>
            <a:r>
              <a:rPr lang="en-US" sz="1900" dirty="0" err="1" smtClean="0"/>
              <a:t>mTCA</a:t>
            </a:r>
            <a:r>
              <a:rPr lang="en-US" sz="1900" dirty="0" smtClean="0"/>
              <a:t>, where we will have other size of arrays for spectrum measurements and most of old </a:t>
            </a:r>
            <a:r>
              <a:rPr lang="en-US" sz="1900" dirty="0" err="1" smtClean="0"/>
              <a:t>guis</a:t>
            </a:r>
            <a:r>
              <a:rPr lang="en-US" sz="1900" dirty="0" smtClean="0"/>
              <a:t> working with ADC measurement data from DAQ, simply will not work</a:t>
            </a:r>
          </a:p>
          <a:p>
            <a:r>
              <a:rPr lang="en-US" sz="1900" dirty="0" smtClean="0"/>
              <a:t>Soon or later we have to get rid of AFS based indexing. After migrating to a new indexing scheme old GUIs will not work for any kind of data.</a:t>
            </a:r>
          </a:p>
          <a:p>
            <a:endParaRPr lang="en-US" sz="1900" dirty="0"/>
          </a:p>
          <a:p>
            <a:pPr marL="0" indent="0">
              <a:buNone/>
            </a:pPr>
            <a:r>
              <a:rPr lang="en-US" sz="1900" dirty="0" smtClean="0"/>
              <a:t>Taking into account this requirement arose to have unique DAQ data getter. The requirements to this getter should are following. </a:t>
            </a:r>
          </a:p>
          <a:p>
            <a:pPr marL="457200" indent="-457200">
              <a:buFont typeface="+mj-lt"/>
              <a:buAutoNum type="arabicPeriod"/>
            </a:pPr>
            <a:r>
              <a:rPr lang="en-US" sz="1900" dirty="0" smtClean="0"/>
              <a:t>It should provide easy (or at least agreed with users) interface for getting data from </a:t>
            </a:r>
            <a:r>
              <a:rPr lang="en-US" sz="1900" dirty="0" err="1" smtClean="0"/>
              <a:t>dCache</a:t>
            </a:r>
            <a:r>
              <a:rPr lang="en-US" sz="1900" dirty="0" smtClean="0"/>
              <a:t>.</a:t>
            </a:r>
          </a:p>
          <a:p>
            <a:pPr marL="457200" indent="-457200">
              <a:buFont typeface="+mj-lt"/>
              <a:buAutoNum type="arabicPeriod"/>
            </a:pPr>
            <a:r>
              <a:rPr lang="en-US" sz="1900" dirty="0" smtClean="0"/>
              <a:t>Planned indexing method change should not affect on the work of this module.</a:t>
            </a:r>
          </a:p>
          <a:p>
            <a:pPr marL="457200" indent="-457200">
              <a:buFont typeface="+mj-lt"/>
              <a:buAutoNum type="arabicPeriod"/>
            </a:pPr>
            <a:r>
              <a:rPr lang="en-US" sz="1900" dirty="0" smtClean="0"/>
              <a:t>It should be designed in such a way, that in the case of future changes (new indexing again, new </a:t>
            </a:r>
            <a:r>
              <a:rPr lang="en-US" sz="1900" dirty="0" err="1" smtClean="0"/>
              <a:t>dCache</a:t>
            </a:r>
            <a:r>
              <a:rPr lang="en-US" sz="1900" dirty="0" smtClean="0"/>
              <a:t> directory etc.) only this module is changed and no software using this for handling DAQ data is modified.  </a:t>
            </a:r>
            <a:endParaRPr lang="de-DE" sz="1900" dirty="0"/>
          </a:p>
        </p:txBody>
      </p:sp>
    </p:spTree>
    <p:extLst>
      <p:ext uri="{BB962C8B-B14F-4D97-AF65-F5344CB8AC3E}">
        <p14:creationId xmlns:p14="http://schemas.microsoft.com/office/powerpoint/2010/main" val="1778345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a:t>
            </a:r>
            <a:endParaRPr lang="de-DE" dirty="0"/>
          </a:p>
        </p:txBody>
      </p:sp>
      <p:sp>
        <p:nvSpPr>
          <p:cNvPr id="3" name="Content Placeholder 2"/>
          <p:cNvSpPr>
            <a:spLocks noGrp="1"/>
          </p:cNvSpPr>
          <p:nvPr>
            <p:ph idx="1"/>
          </p:nvPr>
        </p:nvSpPr>
        <p:spPr>
          <a:xfrm>
            <a:off x="92149" y="815164"/>
            <a:ext cx="8973879" cy="5358808"/>
          </a:xfrm>
        </p:spPr>
        <p:txBody>
          <a:bodyPr/>
          <a:lstStyle/>
          <a:p>
            <a:r>
              <a:rPr lang="en-US" sz="1800" dirty="0" smtClean="0"/>
              <a:t>To forgot about ROOT and use other data compression methods. </a:t>
            </a:r>
            <a:r>
              <a:rPr lang="en-US" sz="1800" dirty="0"/>
              <a:t/>
            </a:r>
            <a:br>
              <a:rPr lang="en-US" sz="1800" dirty="0"/>
            </a:br>
            <a:r>
              <a:rPr lang="en-US" sz="1800" dirty="0" smtClean="0"/>
              <a:t>This is not acceptable because all PITZ </a:t>
            </a:r>
            <a:r>
              <a:rPr lang="en-US" sz="1800" dirty="0" err="1" smtClean="0"/>
              <a:t>historized</a:t>
            </a:r>
            <a:r>
              <a:rPr lang="en-US" sz="1800" dirty="0" smtClean="0"/>
              <a:t> data in root format so migration is really impossible</a:t>
            </a:r>
          </a:p>
          <a:p>
            <a:r>
              <a:rPr lang="en-US" sz="1800" dirty="0" smtClean="0"/>
              <a:t>To forgot about MATLAB and think about other solutions</a:t>
            </a:r>
            <a:br>
              <a:rPr lang="en-US" sz="1800" dirty="0" smtClean="0"/>
            </a:br>
            <a:r>
              <a:rPr lang="en-US" sz="1800" dirty="0" smtClean="0"/>
              <a:t>   1. To have independent application that gets necessary </a:t>
            </a:r>
            <a:br>
              <a:rPr lang="en-US" sz="1800" dirty="0" smtClean="0"/>
            </a:br>
            <a:r>
              <a:rPr lang="en-US" sz="1800" dirty="0" smtClean="0"/>
              <a:t>        data from </a:t>
            </a:r>
            <a:r>
              <a:rPr lang="en-US" sz="1800" dirty="0" err="1" smtClean="0"/>
              <a:t>dCache</a:t>
            </a:r>
            <a:r>
              <a:rPr lang="en-US" sz="1800" dirty="0" smtClean="0"/>
              <a:t> and unzips it, then transfers this data</a:t>
            </a:r>
            <a:br>
              <a:rPr lang="en-US" sz="1800" dirty="0" smtClean="0"/>
            </a:br>
            <a:r>
              <a:rPr lang="en-US" sz="1800" dirty="0" smtClean="0"/>
              <a:t>        to MATLAB.</a:t>
            </a:r>
            <a:br>
              <a:rPr lang="en-US" sz="1800" dirty="0" smtClean="0"/>
            </a:br>
            <a:r>
              <a:rPr lang="en-US" sz="1800" dirty="0" smtClean="0"/>
              <a:t>       </a:t>
            </a:r>
            <a:r>
              <a:rPr lang="en-US" sz="1600" b="1" dirty="0" smtClean="0"/>
              <a:t>*) Currently this is the working method. Some times ago problem was </a:t>
            </a:r>
            <a:br>
              <a:rPr lang="en-US" sz="1600" b="1" dirty="0" smtClean="0"/>
            </a:br>
            <a:r>
              <a:rPr lang="en-US" sz="1600" b="1" dirty="0" smtClean="0"/>
              <a:t>            arise, that’s why searches for new approach was started</a:t>
            </a:r>
            <a:br>
              <a:rPr lang="en-US" sz="1600" b="1" dirty="0" smtClean="0"/>
            </a:br>
            <a:r>
              <a:rPr lang="en-US" sz="1800" dirty="0" smtClean="0"/>
              <a:t>   2. To have library that is ported to all ROOT friendly platforms.</a:t>
            </a:r>
            <a:br>
              <a:rPr lang="en-US" sz="1800" dirty="0" smtClean="0"/>
            </a:br>
            <a:r>
              <a:rPr lang="en-US" sz="1800" dirty="0" smtClean="0"/>
              <a:t>       Unfortunately MATLAB is not ROOT friendly</a:t>
            </a:r>
            <a:br>
              <a:rPr lang="en-US" sz="1800" dirty="0" smtClean="0"/>
            </a:br>
            <a:r>
              <a:rPr lang="en-US" sz="1800" dirty="0" smtClean="0"/>
              <a:t>      </a:t>
            </a:r>
            <a:r>
              <a:rPr lang="en-US" sz="1600" b="1" dirty="0" smtClean="0"/>
              <a:t>*) This is not also good solution, because most of the scripts for handling DAQ </a:t>
            </a:r>
            <a:br>
              <a:rPr lang="en-US" sz="1600" b="1" dirty="0" smtClean="0"/>
            </a:br>
            <a:r>
              <a:rPr lang="en-US" sz="1600" b="1" dirty="0" smtClean="0"/>
              <a:t>         data prepared by PITZ physicists are MATLAB, so all these scripts should be </a:t>
            </a:r>
            <a:br>
              <a:rPr lang="en-US" sz="1600" b="1" dirty="0" smtClean="0"/>
            </a:br>
            <a:r>
              <a:rPr lang="en-US" sz="1600" b="1" dirty="0" smtClean="0"/>
              <a:t>         re-implemented (or by control colleagues or by physicists themselves)</a:t>
            </a:r>
            <a:r>
              <a:rPr lang="en-US" sz="1800" dirty="0" smtClean="0"/>
              <a:t/>
            </a:r>
            <a:br>
              <a:rPr lang="en-US" sz="1800" dirty="0" smtClean="0"/>
            </a:br>
            <a:r>
              <a:rPr lang="en-US" sz="1800" dirty="0" smtClean="0"/>
              <a:t>   3. If keeping MATLAB is actual, then application can be created that will get </a:t>
            </a:r>
            <a:br>
              <a:rPr lang="en-US" sz="1800" dirty="0" smtClean="0"/>
            </a:br>
            <a:r>
              <a:rPr lang="en-US" sz="1800" dirty="0" smtClean="0"/>
              <a:t>       the data then transfer the data to MATLAB.</a:t>
            </a:r>
            <a:br>
              <a:rPr lang="en-US" sz="1800" dirty="0" smtClean="0"/>
            </a:br>
            <a:r>
              <a:rPr lang="en-US" sz="1800" dirty="0" smtClean="0"/>
              <a:t>       With current MATLAB version used here this MATLAB should be created </a:t>
            </a:r>
            <a:br>
              <a:rPr lang="en-US" sz="1800" dirty="0" smtClean="0"/>
            </a:br>
            <a:r>
              <a:rPr lang="en-US" sz="1800" dirty="0" smtClean="0"/>
              <a:t>       inside this application.</a:t>
            </a:r>
            <a:br>
              <a:rPr lang="en-US" sz="1800" dirty="0" smtClean="0"/>
            </a:br>
            <a:r>
              <a:rPr lang="en-US" sz="1800" dirty="0" smtClean="0"/>
              <a:t>      </a:t>
            </a:r>
            <a:r>
              <a:rPr lang="en-US" sz="1600" b="1" dirty="0" smtClean="0"/>
              <a:t>*) This solution is already implemented, but I think this also will not be used</a:t>
            </a:r>
            <a:r>
              <a:rPr lang="en-US" sz="1800" dirty="0" smtClean="0"/>
              <a:t/>
            </a:r>
            <a:br>
              <a:rPr lang="en-US" sz="1800" dirty="0" smtClean="0"/>
            </a:br>
            <a:r>
              <a:rPr lang="en-US" sz="1800" dirty="0" smtClean="0"/>
              <a:t>       </a:t>
            </a:r>
            <a:endParaRPr lang="de-DE" sz="1800" dirty="0"/>
          </a:p>
        </p:txBody>
      </p:sp>
    </p:spTree>
    <p:extLst>
      <p:ext uri="{BB962C8B-B14F-4D97-AF65-F5344CB8AC3E}">
        <p14:creationId xmlns:p14="http://schemas.microsoft.com/office/powerpoint/2010/main" val="29222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 2</a:t>
            </a:r>
            <a:endParaRPr lang="de-DE" dirty="0"/>
          </a:p>
        </p:txBody>
      </p:sp>
      <p:sp>
        <p:nvSpPr>
          <p:cNvPr id="3" name="Content Placeholder 2"/>
          <p:cNvSpPr>
            <a:spLocks noGrp="1"/>
          </p:cNvSpPr>
          <p:nvPr>
            <p:ph idx="1"/>
          </p:nvPr>
        </p:nvSpPr>
        <p:spPr/>
        <p:txBody>
          <a:bodyPr/>
          <a:lstStyle/>
          <a:p>
            <a:r>
              <a:rPr lang="en-US" dirty="0" smtClean="0"/>
              <a:t>To make new scheme similar to currently existing, but re-implement some parts to make  it less error prone (details in the next slide)</a:t>
            </a:r>
            <a:endParaRPr lang="de-DE" dirty="0"/>
          </a:p>
        </p:txBody>
      </p:sp>
    </p:spTree>
    <p:extLst>
      <p:ext uri="{BB962C8B-B14F-4D97-AF65-F5344CB8AC3E}">
        <p14:creationId xmlns:p14="http://schemas.microsoft.com/office/powerpoint/2010/main" val="309312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current scheme is </a:t>
            </a:r>
            <a:r>
              <a:rPr lang="en-US" dirty="0" err="1" smtClean="0"/>
              <a:t>errornous</a:t>
            </a:r>
            <a:endParaRPr lang="de-DE" dirty="0"/>
          </a:p>
        </p:txBody>
      </p:sp>
      <p:sp>
        <p:nvSpPr>
          <p:cNvPr id="3" name="Content Placeholder 2"/>
          <p:cNvSpPr>
            <a:spLocks noGrp="1"/>
          </p:cNvSpPr>
          <p:nvPr>
            <p:ph idx="1"/>
          </p:nvPr>
        </p:nvSpPr>
        <p:spPr/>
        <p:txBody>
          <a:bodyPr/>
          <a:lstStyle/>
          <a:p>
            <a:endParaRPr lang="de-DE" dirty="0"/>
          </a:p>
        </p:txBody>
      </p:sp>
      <p:sp>
        <p:nvSpPr>
          <p:cNvPr id="4" name="Rounded Rectangle 3"/>
          <p:cNvSpPr/>
          <p:nvPr/>
        </p:nvSpPr>
        <p:spPr bwMode="auto">
          <a:xfrm>
            <a:off x="893134" y="1396408"/>
            <a:ext cx="2998381" cy="928577"/>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Arial" charset="0"/>
              </a:rPr>
              <a:t>MATLAB</a:t>
            </a:r>
            <a:endParaRPr kumimoji="0" lang="de-DE" sz="1600" b="0" i="0" u="none" strike="noStrike" cap="none" normalizeH="0" baseline="0" dirty="0" smtClean="0">
              <a:ln>
                <a:noFill/>
              </a:ln>
              <a:solidFill>
                <a:schemeClr val="bg1"/>
              </a:solidFill>
              <a:effectLst/>
              <a:latin typeface="Arial" charset="0"/>
            </a:endParaRPr>
          </a:p>
        </p:txBody>
      </p:sp>
      <p:sp>
        <p:nvSpPr>
          <p:cNvPr id="5" name="Rounded Rectangle 4"/>
          <p:cNvSpPr/>
          <p:nvPr/>
        </p:nvSpPr>
        <p:spPr bwMode="auto">
          <a:xfrm>
            <a:off x="1648043" y="3310243"/>
            <a:ext cx="1559442" cy="45011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Binary</a:t>
            </a:r>
            <a:r>
              <a:rPr kumimoji="0" lang="en-US" sz="1600" b="0" i="0" u="none" strike="noStrike" cap="none" normalizeH="0" dirty="0" smtClean="0">
                <a:ln>
                  <a:noFill/>
                </a:ln>
                <a:solidFill>
                  <a:schemeClr val="tx1"/>
                </a:solidFill>
                <a:effectLst/>
                <a:latin typeface="Arial" charset="0"/>
              </a:rPr>
              <a:t> child</a:t>
            </a:r>
            <a:endParaRPr kumimoji="0" lang="de-DE" sz="1600" b="0" i="0" u="none" strike="noStrike" cap="none" normalizeH="0" baseline="0" dirty="0" smtClean="0">
              <a:ln>
                <a:noFill/>
              </a:ln>
              <a:solidFill>
                <a:schemeClr val="tx1"/>
              </a:solidFill>
              <a:effectLst/>
              <a:latin typeface="Arial" charset="0"/>
            </a:endParaRPr>
          </a:p>
        </p:txBody>
      </p:sp>
      <p:sp>
        <p:nvSpPr>
          <p:cNvPr id="7" name="Up Arrow 6"/>
          <p:cNvSpPr/>
          <p:nvPr/>
        </p:nvSpPr>
        <p:spPr bwMode="auto">
          <a:xfrm>
            <a:off x="2204482" y="2211571"/>
            <a:ext cx="425304" cy="1127052"/>
          </a:xfrm>
          <a:prstGeom prst="upArrow">
            <a:avLst/>
          </a:prstGeom>
          <a:solidFill>
            <a:srgbClr val="FF0000"/>
          </a:solidFill>
          <a:ln w="9525" cap="flat" cmpd="sng" algn="ctr">
            <a:solidFill>
              <a:schemeClr val="tx1"/>
            </a:solidFill>
            <a:prstDash val="solid"/>
            <a:round/>
            <a:headEnd type="none" w="med" len="med"/>
            <a:tailEnd type="none" w="med" len="med"/>
          </a:ln>
          <a:effectLst/>
          <a:extLst/>
        </p:spPr>
        <p:txBody>
          <a:bodyPr vert="vert270"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Data pipe</a:t>
            </a:r>
            <a:endParaRPr kumimoji="0" lang="de-DE"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08100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403558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a:p>
        </p:txBody>
      </p:sp>
    </p:spTree>
    <p:extLst>
      <p:ext uri="{BB962C8B-B14F-4D97-AF65-F5344CB8AC3E}">
        <p14:creationId xmlns:p14="http://schemas.microsoft.com/office/powerpoint/2010/main" val="1433489212"/>
      </p:ext>
    </p:extLst>
  </p:cSld>
  <p:clrMapOvr>
    <a:masterClrMapping/>
  </p:clrMapOvr>
</p:sld>
</file>

<file path=ppt/theme/theme1.xml><?xml version="1.0" encoding="utf-8"?>
<a:theme xmlns:a="http://schemas.openxmlformats.org/drawingml/2006/main" name="PPT-Vorlage_en">
  <a:themeElements>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fontScheme name="2_DESY_Vortrag_3-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Arial" charset="0"/>
          </a:defRPr>
        </a:defPPr>
      </a:lstStyle>
    </a:lnDef>
  </a:objectDefaults>
  <a:extraClrSchemeLst>
    <a:extraClrScheme>
      <a:clrScheme name="2_DESY_Vortrag_3-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SY_Vortrag_3-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SY_Vortrag_3-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SY_Vortrag_3-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SY_Vortrag_3-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SY_Vortrag_3-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SY_Vortrag_3-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SY_Vortrag_3-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SY_Vortrag_3-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SY_Vortrag_3-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SY_Vortrag_3-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SY_Vortrag_3-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DESY_Vortrag_3-1 13">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99CC00"/>
        </a:folHlink>
      </a:clrScheme>
      <a:clrMap bg1="lt1" tx1="dk1" bg2="lt2" tx2="dk2" accent1="accent1" accent2="accent2" accent3="accent3" accent4="accent4" accent5="accent5" accent6="accent6" hlink="hlink" folHlink="folHlink"/>
    </a:extraClrScheme>
    <a:extraClrScheme>
      <a:clrScheme name="2_DESY_Vortrag_3-1 14">
        <a:dk1>
          <a:srgbClr val="000000"/>
        </a:dk1>
        <a:lt1>
          <a:srgbClr val="FFFFFF"/>
        </a:lt1>
        <a:dk2>
          <a:srgbClr val="FFFFFF"/>
        </a:dk2>
        <a:lt2>
          <a:srgbClr val="808080"/>
        </a:lt2>
        <a:accent1>
          <a:srgbClr val="00A5EB"/>
        </a:accent1>
        <a:accent2>
          <a:srgbClr val="F28E00"/>
        </a:accent2>
        <a:accent3>
          <a:srgbClr val="FFFFFF"/>
        </a:accent3>
        <a:accent4>
          <a:srgbClr val="000000"/>
        </a:accent4>
        <a:accent5>
          <a:srgbClr val="AACFF3"/>
        </a:accent5>
        <a:accent6>
          <a:srgbClr val="DB8000"/>
        </a:accent6>
        <a:hlink>
          <a:srgbClr val="00A5EB"/>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PPT-Vorlage_en</Template>
  <TotalTime>0</TotalTime>
  <Words>685</Words>
  <Application>Microsoft Office PowerPoint</Application>
  <PresentationFormat>On-screen Show (4:3)</PresentationFormat>
  <Paragraphs>84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PPT-Vorlage_en</vt:lpstr>
      <vt:lpstr>Data Getter for PITZ DAQ</vt:lpstr>
      <vt:lpstr>Content</vt:lpstr>
      <vt:lpstr>The problem</vt:lpstr>
      <vt:lpstr>Why do we need PITZ DAQ handler</vt:lpstr>
      <vt:lpstr>Possible solutions</vt:lpstr>
      <vt:lpstr>Possible solutions 2</vt:lpstr>
      <vt:lpstr>Why current scheme is errornous</vt:lpstr>
      <vt:lpstr>PowerPoint Presentation</vt:lpstr>
      <vt:lpstr>PowerPoint Presentation</vt:lpstr>
      <vt:lpstr>What is MATLAB emulator</vt:lpstr>
      <vt:lpstr>Commands</vt:lpstr>
      <vt:lpstr>PowerPoint Presentation</vt:lpstr>
      <vt:lpstr>PowerPoint Presentation</vt:lpstr>
      <vt:lpstr>Content</vt:lpstr>
      <vt:lpstr>Possible reasons of crashes</vt:lpstr>
      <vt:lpstr>Content</vt:lpstr>
      <vt:lpstr>Content emulator</vt:lpstr>
      <vt:lpstr>How to use MATLAB emulator</vt:lpstr>
    </vt:vector>
  </TitlesOfParts>
  <Company>DESY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Booster steering optimization</dc:title>
  <dc:creator>Kalantaryan, Davit</dc:creator>
  <cp:lastModifiedBy>Kalantaryan, Davit</cp:lastModifiedBy>
  <cp:revision>703</cp:revision>
  <cp:lastPrinted>2014-03-03T12:08:34Z</cp:lastPrinted>
  <dcterms:created xsi:type="dcterms:W3CDTF">2013-05-02T12:08:33Z</dcterms:created>
  <dcterms:modified xsi:type="dcterms:W3CDTF">2019-09-03T18:28:03Z</dcterms:modified>
</cp:coreProperties>
</file>