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6.png" ContentType="image/png"/>
  <Override PartName="/ppt/media/image3.png" ContentType="image/png"/>
  <Override PartName="/ppt/media/image7.png" ContentType="image/png"/>
  <Override PartName="/ppt/media/image4.png" ContentType="image/png"/>
  <Override PartName="/ppt/media/image8.png" ContentType="image/png"/>
  <Override PartName="/ppt/media/image1.png" ContentType="image/png"/>
  <Override PartName="/ppt/media/image10.png" ContentType="image/png"/>
  <Override PartName="/ppt/media/image5.png" ContentType="image/png"/>
  <Override PartName="/ppt/media/image9.png" ContentType="image/png"/>
  <Override PartName="/ppt/media/image2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792432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749040"/>
            <a:ext cx="792432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386676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920" y="1600200"/>
            <a:ext cx="386676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69920" y="3749040"/>
            <a:ext cx="386676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749040"/>
            <a:ext cx="386676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386676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69920" y="1600200"/>
            <a:ext cx="386676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7924320" cy="411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7924320" cy="411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3866760" cy="411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69920" y="1600200"/>
            <a:ext cx="3866760" cy="411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7924320" cy="5439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386676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09480" y="3749040"/>
            <a:ext cx="386676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69920" y="1600200"/>
            <a:ext cx="3866760" cy="411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7924320" cy="411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3866760" cy="411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69920" y="1600200"/>
            <a:ext cx="386676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69920" y="3749040"/>
            <a:ext cx="386676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386676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69920" y="1600200"/>
            <a:ext cx="386676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749040"/>
            <a:ext cx="792396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792432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749040"/>
            <a:ext cx="792432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386676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69920" y="1600200"/>
            <a:ext cx="386676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69920" y="3749040"/>
            <a:ext cx="386676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749040"/>
            <a:ext cx="386676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386676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69920" y="1600200"/>
            <a:ext cx="386676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7924320" cy="411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3866760" cy="411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920" y="1600200"/>
            <a:ext cx="3866760" cy="411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7924320" cy="5439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386676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09480" y="3749040"/>
            <a:ext cx="386676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69920" y="1600200"/>
            <a:ext cx="3866760" cy="411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3866760" cy="411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920" y="1600200"/>
            <a:ext cx="386676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920" y="3749040"/>
            <a:ext cx="386676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386676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920" y="1600200"/>
            <a:ext cx="386676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749040"/>
            <a:ext cx="792396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</p:spPr>
      </p:pic>
      <p:pic>
        <p:nvPicPr>
          <p:cNvPr descr="" id="1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640" cy="4571640"/>
          </a:xfrm>
          <a:prstGeom prst="rect">
            <a:avLst/>
          </a:prstGeom>
        </p:spPr>
      </p:pic>
      <p:sp>
        <p:nvSpPr>
          <p:cNvPr id="2" name="PlaceHolder 1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 Narrow"/>
              </a:rPr>
              <a:t>5/14/13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114181-2121-4141-8101-417151011121}" type="slidenum">
              <a:rPr lang="en-US">
                <a:solidFill>
                  <a:srgbClr val="ffffff"/>
                </a:solidFill>
                <a:latin typeface="Arial Narrow"/>
              </a:rPr>
              <a:t>&lt;number&gt;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685800" y="2007720"/>
            <a:ext cx="7772040" cy="14695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s-CO" sz="3200">
                <a:solidFill>
                  <a:srgbClr val="ffffff"/>
                </a:solidFill>
                <a:latin typeface="Arial Narrow"/>
              </a:rPr>
              <a:t>Click to edit the title text formatHaga clic para modificar el estilo de título del patrón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s-CO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CO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CO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CO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CO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CO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CO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9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s-CO" sz="3000">
                <a:solidFill>
                  <a:srgbClr val="ffffff"/>
                </a:solidFill>
                <a:latin typeface="Arial Narrow"/>
              </a:rPr>
              <a:t>Click to edit the title text formatHaga clic para modificar el estilo de título del patrón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 Narrow"/>
              </a:rPr>
              <a:t>5/14/13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21B1C1-C151-4181-A121-A13101B13101}" type="slidenum">
              <a:rPr lang="en-US">
                <a:solidFill>
                  <a:srgbClr val="ffffff"/>
                </a:solidFill>
                <a:latin typeface="Arial Narrow"/>
              </a:rPr>
              <a:t>&lt;number&gt;</a:t>
            </a:fld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1600200"/>
            <a:ext cx="7924320" cy="411444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es-CO" sz="1700">
                <a:solidFill>
                  <a:srgbClr val="ffffff"/>
                </a:solidFill>
                <a:latin typeface="Arial Narrow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CO" sz="1700">
                <a:solidFill>
                  <a:srgbClr val="ffffff"/>
                </a:solidFill>
                <a:latin typeface="Arial Narrow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CO" sz="1700">
                <a:solidFill>
                  <a:srgbClr val="ffffff"/>
                </a:solidFill>
                <a:latin typeface="Arial Narrow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CO" sz="1700">
                <a:solidFill>
                  <a:srgbClr val="ffffff"/>
                </a:solidFill>
                <a:latin typeface="Arial Narrow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CO" sz="1700">
                <a:solidFill>
                  <a:srgbClr val="ffffff"/>
                </a:solidFill>
                <a:latin typeface="Arial Narrow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CO" sz="1700">
                <a:solidFill>
                  <a:srgbClr val="ffffff"/>
                </a:solidFill>
                <a:latin typeface="Arial Narrow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CO" sz="1700">
                <a:solidFill>
                  <a:srgbClr val="ffffff"/>
                </a:solidFill>
                <a:latin typeface="Arial Narrow"/>
              </a:rPr>
              <a:t>Seventh Outline LevelHaga clic para modificar el estilo de texto del patrón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CO" sz="1700">
                <a:solidFill>
                  <a:srgbClr val="ffffff"/>
                </a:solidFill>
                <a:latin typeface="Arial Narrow"/>
              </a:rPr>
              <a:t>Segundo nivel</a:t>
            </a:r>
            <a:endParaRPr/>
          </a:p>
          <a:p>
            <a:pPr lvl="1">
              <a:buFont typeface="Arial"/>
              <a:buChar char="•"/>
            </a:pPr>
            <a:r>
              <a:rPr lang="es-CO" sz="1700">
                <a:solidFill>
                  <a:srgbClr val="ffffff"/>
                </a:solidFill>
                <a:latin typeface="Arial Narrow"/>
              </a:rPr>
              <a:t>Tercer nivel</a:t>
            </a:r>
            <a:endParaRPr/>
          </a:p>
          <a:p>
            <a:pPr lvl="2">
              <a:buFont typeface="Arial"/>
              <a:buChar char="•"/>
            </a:pPr>
            <a:r>
              <a:rPr lang="es-CO" sz="1700">
                <a:solidFill>
                  <a:srgbClr val="ffffff"/>
                </a:solidFill>
                <a:latin typeface="Arial Narrow"/>
              </a:rPr>
              <a:t>Cuarto nivel</a:t>
            </a:r>
            <a:endParaRPr/>
          </a:p>
          <a:p>
            <a:pPr lvl="3">
              <a:buFont typeface="Arial"/>
              <a:buChar char="•"/>
            </a:pPr>
            <a:r>
              <a:rPr lang="es-CO" sz="1700">
                <a:solidFill>
                  <a:srgbClr val="ffffff"/>
                </a:solidFill>
                <a:latin typeface="Arial Narrow"/>
              </a:rPr>
              <a:t>Quinto nivel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://www.latticesemi.com/documents/lm32_archman.pdf" TargetMode="External"/><Relationship Id="rId2" Type="http://schemas.openxmlformats.org/officeDocument/2006/relationships/hyperlink" Target="http://www.latticesemi.com/documents/lm32_archman.pdf" TargetMode="External"/><Relationship Id="rId3" Type="http://schemas.openxmlformats.org/officeDocument/2006/relationships/hyperlink" Target="http://sourceware.org/cgen/gen-doc/lm32.html" TargetMode="External"/><Relationship Id="rId4" Type="http://schemas.openxmlformats.org/officeDocument/2006/relationships/hyperlink" Target="http://sourceware.org/cgen/gen-doc/lm32.html" TargetMode="External"/><Relationship Id="rId5" Type="http://schemas.openxmlformats.org/officeDocument/2006/relationships/hyperlink" Target="http://www.ohwr.org/documents/68" TargetMode="External"/><Relationship Id="rId6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971640" y="4772880"/>
            <a:ext cx="680040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dc9e1f"/>
                </a:solidFill>
                <a:latin typeface="Arial Narrow"/>
              </a:rPr>
              <a:t>José Alejandro Logreira Ávila Código: 261722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dc9e1f"/>
                </a:solidFill>
                <a:latin typeface="Arial Narrow"/>
              </a:rPr>
              <a:t>David Ricardo Martínez Hernández Código: 261931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dc9e1f"/>
                </a:solidFill>
                <a:latin typeface="Arial Narrow"/>
              </a:rPr>
              <a:t>Edwin Fernando Pineda Vargas Código: 262100</a:t>
            </a:r>
            <a:endParaRPr/>
          </a:p>
        </p:txBody>
      </p:sp>
      <p:sp>
        <p:nvSpPr>
          <p:cNvPr id="78" name="TextShape 2"/>
          <p:cNvSpPr txBox="1"/>
          <p:nvPr/>
        </p:nvSpPr>
        <p:spPr>
          <a:xfrm>
            <a:off x="683640" y="-27360"/>
            <a:ext cx="7772040" cy="14695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s-CO" sz="3600">
                <a:solidFill>
                  <a:srgbClr val="ffffff"/>
                </a:solidFill>
                <a:latin typeface="Arial Narrow"/>
              </a:rPr>
              <a:t>UNIVERSIDAD NACIONAL DE COLOMBIA</a:t>
            </a:r>
            <a:endParaRPr/>
          </a:p>
        </p:txBody>
      </p:sp>
      <p:sp>
        <p:nvSpPr>
          <p:cNvPr id="79" name="CustomShape 3"/>
          <p:cNvSpPr/>
          <p:nvPr/>
        </p:nvSpPr>
        <p:spPr>
          <a:xfrm>
            <a:off x="835920" y="1382760"/>
            <a:ext cx="77720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Arial Narrow"/>
              </a:rPr>
              <a:t>INSTRUCCIÓN WRITEBACK</a:t>
            </a:r>
            <a:endParaRPr/>
          </a:p>
        </p:txBody>
      </p:sp>
      <p:sp>
        <p:nvSpPr>
          <p:cNvPr id="80" name="CustomShape 4"/>
          <p:cNvSpPr/>
          <p:nvPr/>
        </p:nvSpPr>
        <p:spPr>
          <a:xfrm>
            <a:off x="988200" y="2967120"/>
            <a:ext cx="77720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Arial Narrow"/>
              </a:rPr>
              <a:t>LABORATORIO DE ELECTRÓNICA DIGITAL 2</a:t>
            </a:r>
            <a:endParaRPr/>
          </a:p>
        </p:txBody>
      </p:sp>
      <p:sp>
        <p:nvSpPr>
          <p:cNvPr id="81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71C1E1-21D1-4191-91D1-01E1A1116181}" type="slidenum">
              <a:rPr lang="en-US">
                <a:solidFill>
                  <a:srgbClr val="ffffff"/>
                </a:solidFill>
                <a:latin typeface="Arial Narrow"/>
              </a:rPr>
              <a:t>&lt;number&gt;</a:t>
            </a:fld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609480" y="274680"/>
            <a:ext cx="7924320" cy="11426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b="1" i="1" lang="es-CO" sz="2600"/>
              <a:t>Módulo de LOAD/STORE, salidas hacia Writeback</a:t>
            </a:r>
            <a:endParaRPr/>
          </a:p>
        </p:txBody>
      </p:sp>
      <p:pic>
        <p:nvPicPr>
          <p:cNvPr descr="" id="10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1737360"/>
            <a:ext cx="7863480" cy="4754880"/>
          </a:xfrm>
          <a:prstGeom prst="rect">
            <a:avLst/>
          </a:prstGeom>
        </p:spPr>
      </p:pic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09480" y="274680"/>
            <a:ext cx="7924320" cy="11426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b="1" i="1" lang="es-CO" sz="2600"/>
              <a:t>Zoom a la salida de la unidad LOAD/STORE</a:t>
            </a:r>
            <a:endParaRPr/>
          </a:p>
        </p:txBody>
      </p:sp>
      <p:pic>
        <p:nvPicPr>
          <p:cNvPr descr="" id="10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853920" y="1920240"/>
            <a:ext cx="7192800" cy="4255560"/>
          </a:xfrm>
          <a:prstGeom prst="rect">
            <a:avLst/>
          </a:prstGeom>
        </p:spPr>
      </p:pic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609480" y="274680"/>
            <a:ext cx="79243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s-CO" sz="3000">
                <a:solidFill>
                  <a:srgbClr val="ffffff"/>
                </a:solidFill>
                <a:latin typeface="Arial Narrow"/>
              </a:rPr>
              <a:t>REFERENCIAS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61B101-11C1-4161-9111-91E121817141}" type="slidenum">
              <a:rPr lang="en-US">
                <a:solidFill>
                  <a:srgbClr val="ffffff"/>
                </a:solidFill>
                <a:latin typeface="Arial Narrow"/>
              </a:rPr>
              <a:t>&lt;number&gt;</a:t>
            </a:fld>
            <a:endParaRPr/>
          </a:p>
        </p:txBody>
      </p:sp>
      <p:sp>
        <p:nvSpPr>
          <p:cNvPr id="110" name="TextShape 3"/>
          <p:cNvSpPr txBox="1"/>
          <p:nvPr/>
        </p:nvSpPr>
        <p:spPr>
          <a:xfrm>
            <a:off x="609480" y="1600200"/>
            <a:ext cx="7924320" cy="41144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s-CO" sz="3600" u="sng">
                <a:solidFill>
                  <a:srgbClr val="646464"/>
                </a:solidFill>
                <a:latin typeface="Arial Narrow"/>
                <a:hlinkClick r:id="rId1"/>
              </a:rPr>
              <a:t>http://</a:t>
            </a:r>
            <a:r>
              <a:rPr lang="es-CO" sz="3600" u="sng">
                <a:solidFill>
                  <a:srgbClr val="646464"/>
                </a:solidFill>
                <a:latin typeface="Arial Narrow"/>
                <a:hlinkClick r:id="rId2"/>
              </a:rPr>
              <a:t>www.latticesemi.com/documents/lm32_archman.pdf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CO" sz="3600" u="sng">
                <a:solidFill>
                  <a:srgbClr val="646464"/>
                </a:solidFill>
                <a:latin typeface="Arial Narrow"/>
                <a:hlinkClick r:id="rId3"/>
              </a:rPr>
              <a:t>http://</a:t>
            </a:r>
            <a:r>
              <a:rPr lang="es-CO" sz="3600" u="sng">
                <a:solidFill>
                  <a:srgbClr val="646464"/>
                </a:solidFill>
                <a:latin typeface="Arial Narrow"/>
                <a:hlinkClick r:id="rId4"/>
              </a:rPr>
              <a:t>sourceware.org/cgen/gen-doc/lm32.html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CO" sz="3600" u="sng">
                <a:solidFill>
                  <a:srgbClr val="646464"/>
                </a:solidFill>
                <a:latin typeface="Arial Narrow"/>
                <a:hlinkClick r:id="rId5"/>
              </a:rPr>
              <a:t>http://www.ohwr.org/documents/68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09480" y="274680"/>
            <a:ext cx="79243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s-CO" sz="3000">
                <a:solidFill>
                  <a:srgbClr val="ffffff"/>
                </a:solidFill>
                <a:latin typeface="Arial"/>
              </a:rPr>
              <a:t>ENTRADAS Y SALIDAS</a:t>
            </a:r>
            <a:endParaRPr/>
          </a:p>
        </p:txBody>
      </p:sp>
      <p:graphicFrame>
        <p:nvGraphicFramePr>
          <p:cNvPr id="83" name="Table 2"/>
          <p:cNvGraphicFramePr/>
          <p:nvPr/>
        </p:nvGraphicFramePr>
        <p:xfrm>
          <a:off x="467640" y="1556640"/>
          <a:ext cx="8229240" cy="43200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2840"/>
              </a:tblGrid>
              <a:tr h="752040">
                <a:tc>
                  <a:txBody>
                    <a:bodyPr anchor="ctr"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800000"/>
                          </a:solidFill>
                          <a:latin typeface="Arial Narrow"/>
                        </a:rPr>
                        <a:t>Nombre de la señal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800000"/>
                          </a:solidFill>
                          <a:latin typeface="Arial Narrow"/>
                        </a:rPr>
                        <a:t>Tipo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800000"/>
                          </a:solidFill>
                          <a:latin typeface="Arial Narrow"/>
                        </a:rPr>
                        <a:t>Señal de la descripción</a:t>
                      </a:r>
                      <a:endParaRPr/>
                    </a:p>
                  </a:txBody>
                  <a:tcPr/>
                </a:tc>
              </a:tr>
              <a:tr h="752040">
                <a:tc>
                  <a:txBody>
                    <a:bodyPr anchor="ctr"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i="1" lang="en-US">
                          <a:solidFill>
                            <a:srgbClr val="dc9e1f"/>
                          </a:solidFill>
                          <a:latin typeface="Arial Narrow"/>
                        </a:rPr>
                        <a:t>LOAD_in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dc9e1f"/>
                          </a:solidFill>
                          <a:latin typeface="Arial Narrow"/>
                        </a:rPr>
                        <a:t>IN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dc9e1f"/>
                          </a:solidFill>
                          <a:latin typeface="Arial Narrow"/>
                        </a:rPr>
                        <a:t>Los datos de la caché</a:t>
                      </a:r>
                      <a:endParaRPr/>
                    </a:p>
                  </a:txBody>
                  <a:tcPr/>
                </a:tc>
              </a:tr>
              <a:tr h="752040">
                <a:tc>
                  <a:txBody>
                    <a:bodyPr anchor="ctr"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i="1" lang="en-US">
                          <a:solidFill>
                            <a:srgbClr val="dc9e1f"/>
                          </a:solidFill>
                          <a:latin typeface="Arial Narrow"/>
                        </a:rPr>
                        <a:t>ALU_in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dc9e1f"/>
                          </a:solidFill>
                          <a:latin typeface="Arial Narrow"/>
                        </a:rPr>
                        <a:t>IN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dc9e1f"/>
                          </a:solidFill>
                          <a:latin typeface="Arial Narrow"/>
                        </a:rPr>
                        <a:t>Los datos de la ALU</a:t>
                      </a:r>
                      <a:endParaRPr/>
                    </a:p>
                  </a:txBody>
                  <a:tcPr/>
                </a:tc>
              </a:tr>
              <a:tr h="752040">
                <a:tc>
                  <a:txBody>
                    <a:bodyPr anchor="ctr"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i="1" lang="en-US">
                          <a:solidFill>
                            <a:srgbClr val="dc9e1f"/>
                          </a:solidFill>
                          <a:latin typeface="Arial Narrow"/>
                        </a:rPr>
                        <a:t>sel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dc9e1f"/>
                          </a:solidFill>
                          <a:latin typeface="Arial Narrow"/>
                        </a:rPr>
                        <a:t>IN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dc9e1f"/>
                          </a:solidFill>
                          <a:latin typeface="Arial Narrow"/>
                        </a:rPr>
                        <a:t>Selección de la señal</a:t>
                      </a:r>
                      <a:endParaRPr/>
                    </a:p>
                  </a:txBody>
                  <a:tcPr/>
                </a:tc>
              </a:tr>
              <a:tr h="1311840">
                <a:tc>
                  <a:txBody>
                    <a:bodyPr anchor="ctr"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i="1" lang="en-US">
                          <a:solidFill>
                            <a:srgbClr val="dc9e1f"/>
                          </a:solidFill>
                          <a:latin typeface="Arial Narrow"/>
                        </a:rPr>
                        <a:t>salida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dc9e1f"/>
                          </a:solidFill>
                          <a:latin typeface="Arial Narrow"/>
                        </a:rPr>
                        <a:t>OUT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dc9e1f"/>
                          </a:solidFill>
                          <a:latin typeface="Arial Narrow"/>
                        </a:rPr>
                        <a:t>Los datos enviados al archivo de registro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511131-61E1-4131-9131-91E171C151A1}" type="slidenum">
              <a:rPr lang="en-US">
                <a:solidFill>
                  <a:srgbClr val="ffffff"/>
                </a:solidFill>
                <a:latin typeface="Arial Narrow"/>
              </a:rPr>
              <a:t>&lt;number&gt;</a:t>
            </a:fld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609480" y="274680"/>
            <a:ext cx="79243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s-CO" sz="3000">
                <a:solidFill>
                  <a:srgbClr val="ffffff"/>
                </a:solidFill>
                <a:latin typeface="Arial"/>
              </a:rPr>
              <a:t>COMPONENTES</a:t>
            </a:r>
            <a:endParaRPr/>
          </a:p>
        </p:txBody>
      </p:sp>
      <p:graphicFrame>
        <p:nvGraphicFramePr>
          <p:cNvPr id="86" name="Table 2"/>
          <p:cNvGraphicFramePr/>
          <p:nvPr/>
        </p:nvGraphicFramePr>
        <p:xfrm>
          <a:off x="467640" y="1556640"/>
          <a:ext cx="8208720" cy="1287360"/>
        </p:xfrm>
        <a:graphic>
          <a:graphicData uri="http://schemas.openxmlformats.org/drawingml/2006/table">
            <a:tbl>
              <a:tblPr/>
              <a:tblGrid>
                <a:gridCol w="4186800"/>
                <a:gridCol w="4021920"/>
              </a:tblGrid>
              <a:tr h="372240">
                <a:tc>
                  <a:txBody>
                    <a:bodyPr anchor="ctr"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800000"/>
                          </a:solidFill>
                          <a:latin typeface="Arial"/>
                        </a:rPr>
                        <a:t>Nombre del Componente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800000"/>
                          </a:solidFill>
                          <a:latin typeface="Arial"/>
                        </a:rPr>
                        <a:t>Componente Descripción</a:t>
                      </a:r>
                      <a:endParaRPr/>
                    </a:p>
                  </a:txBody>
                  <a:tcPr/>
                </a:tc>
              </a:tr>
              <a:tr h="915120">
                <a:tc>
                  <a:txBody>
                    <a:bodyPr anchor="ctr"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i="1" lang="en-US">
                          <a:solidFill>
                            <a:srgbClr val="dc9e1f"/>
                          </a:solidFill>
                          <a:latin typeface="Arial"/>
                        </a:rPr>
                        <a:t>MUX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dc9e1f"/>
                          </a:solidFill>
                          <a:latin typeface="Arial"/>
                        </a:rPr>
                        <a:t>Multiplexor entre la salida de la memoria y de la ALU hacia el archivo de registro.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7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3161D1-C181-4151-B101-61C151C181B1}" type="slidenum">
              <a:rPr lang="en-US">
                <a:solidFill>
                  <a:srgbClr val="ffffff"/>
                </a:solidFill>
                <a:latin typeface="Arial Narrow"/>
              </a:rPr>
              <a:t>&lt;number&gt;</a:t>
            </a:fld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09480" y="274680"/>
            <a:ext cx="79243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s-CO" sz="3000">
                <a:solidFill>
                  <a:srgbClr val="ffffff"/>
                </a:solidFill>
                <a:latin typeface="Arial"/>
              </a:rPr>
              <a:t>COMPORTAMIENTO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467640" y="1556640"/>
            <a:ext cx="8280720" cy="1554840"/>
          </a:xfrm>
          <a:prstGeom prst="rect">
            <a:avLst/>
          </a:prstGeom>
        </p:spPr>
        <p:txBody>
          <a:bodyPr/>
          <a:p>
            <a:pPr algn="just">
              <a:lnSpc>
                <a:spcPct val="100000"/>
              </a:lnSpc>
            </a:pPr>
            <a:r>
              <a:rPr lang="en-US" sz="2400">
                <a:solidFill>
                  <a:srgbClr val="dc9e1f"/>
                </a:solidFill>
                <a:latin typeface="Arial Narrow"/>
              </a:rPr>
              <a:t>En este módulo se selecciona los datos finales que se almacenan en el archivo de registro, dependiendo de la operación, o bien selecciona la salida de la memoria, o el resultado de la ALU. Los resultados producidos por las instrucciones se escriben de nuevo en el register file.</a:t>
            </a:r>
            <a:endParaRPr/>
          </a:p>
        </p:txBody>
      </p:sp>
      <p:sp>
        <p:nvSpPr>
          <p:cNvPr id="90" name="CustomShape 3"/>
          <p:cNvSpPr/>
          <p:nvPr/>
        </p:nvSpPr>
        <p:spPr>
          <a:xfrm>
            <a:off x="1196640" y="3115080"/>
            <a:ext cx="6693120" cy="762480"/>
          </a:xfrm>
          <a:prstGeom prst="rect">
            <a:avLst/>
          </a:prstGeom>
        </p:spPr>
        <p:txBody>
          <a:bodyPr anchor="ctr" wrap="none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CAPTURA DE PANTALLA</a:t>
            </a:r>
            <a:endParaRPr/>
          </a:p>
        </p:txBody>
      </p:sp>
      <p:pic>
        <p:nvPicPr>
          <p:cNvPr descr="" id="91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467640" y="4149000"/>
            <a:ext cx="8208720" cy="2088000"/>
          </a:xfrm>
          <a:prstGeom prst="rect">
            <a:avLst/>
          </a:prstGeom>
        </p:spPr>
      </p:pic>
      <p:sp>
        <p:nvSpPr>
          <p:cNvPr id="92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C161F1-8181-4151-91F1-6121F1514171}" type="slidenum">
              <a:rPr lang="en-US">
                <a:solidFill>
                  <a:srgbClr val="ffffff"/>
                </a:solidFill>
                <a:latin typeface="Arial Narrow"/>
              </a:rPr>
              <a:t>&lt;number&gt;</a:t>
            </a:fld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09480" y="274680"/>
            <a:ext cx="79243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s-CO" sz="3000">
                <a:solidFill>
                  <a:srgbClr val="ffffff"/>
                </a:solidFill>
                <a:latin typeface="Arial Narrow"/>
              </a:rPr>
              <a:t>COMPORTAMIENTO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F1C1C1-C121-4121-A121-E1C1010151E1}" type="slidenum">
              <a:rPr lang="en-US">
                <a:solidFill>
                  <a:srgbClr val="ffffff"/>
                </a:solidFill>
                <a:latin typeface="Arial Narrow"/>
              </a:rPr>
              <a:t>&lt;number&gt;</a:t>
            </a:fld>
            <a:endParaRPr/>
          </a:p>
        </p:txBody>
      </p:sp>
      <p:sp>
        <p:nvSpPr>
          <p:cNvPr id="95" name="TextShape 3"/>
          <p:cNvSpPr txBox="1"/>
          <p:nvPr/>
        </p:nvSpPr>
        <p:spPr>
          <a:xfrm>
            <a:off x="609480" y="1600200"/>
            <a:ext cx="7924320" cy="41144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s-CO" sz="2400">
                <a:solidFill>
                  <a:srgbClr val="dc9e1f"/>
                </a:solidFill>
                <a:latin typeface="Arial Narrow"/>
              </a:rPr>
              <a:t>Actualiza el dato al momento de reemplazar el dato.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CO" sz="2400">
                <a:solidFill>
                  <a:srgbClr val="dc9e1f"/>
                </a:solidFill>
                <a:latin typeface="Arial Narrow"/>
              </a:rPr>
              <a:t>Libera el bus de datos porque garantiza actualizada la información.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CO" sz="2400">
                <a:solidFill>
                  <a:srgbClr val="dc9e1f"/>
                </a:solidFill>
                <a:latin typeface="Arial Narrow"/>
              </a:rPr>
              <a:t>El index permite direccionar los bloques.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CO" sz="2400">
                <a:solidFill>
                  <a:srgbClr val="dc9e1f"/>
                </a:solidFill>
                <a:latin typeface="Arial Narrow"/>
              </a:rPr>
              <a:t>Si hay un HIT=1 se puede tomar el campo de datos.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CO" sz="2400">
                <a:solidFill>
                  <a:srgbClr val="dc9e1f"/>
                </a:solidFill>
                <a:latin typeface="Arial Narrow"/>
              </a:rPr>
              <a:t>Los campos de datos dependen de la configuración.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CO" sz="2400">
                <a:solidFill>
                  <a:srgbClr val="dc9e1f"/>
                </a:solidFill>
                <a:latin typeface="Arial Narrow"/>
              </a:rPr>
              <a:t>Cuando hay un MISS por una instrucción, se bloquea el FETCH.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609480" y="274680"/>
            <a:ext cx="7924320" cy="11426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b="1" i="1" lang="es-CO" sz="2600"/>
              <a:t>DATAPATH GENERAL DEL LM32</a:t>
            </a:r>
            <a:endParaRPr/>
          </a:p>
        </p:txBody>
      </p:sp>
      <p:pic>
        <p:nvPicPr>
          <p:cNvPr descr="" id="9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280160"/>
            <a:ext cx="9144000" cy="5577840"/>
          </a:xfrm>
          <a:prstGeom prst="rect">
            <a:avLst/>
          </a:prstGeom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609480" y="274680"/>
            <a:ext cx="7924320" cy="11426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b="1" i="1" lang="es-CO" sz="2600"/>
              <a:t>Zoom a la sección de Writeback</a:t>
            </a:r>
            <a:endParaRPr/>
          </a:p>
        </p:txBody>
      </p:sp>
      <p:pic>
        <p:nvPicPr>
          <p:cNvPr descr="" id="9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2011680"/>
            <a:ext cx="7406640" cy="3566160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609480" y="274680"/>
            <a:ext cx="7924320" cy="11426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b="1" i="1" lang="es-CO" sz="2800"/>
              <a:t>Writeback en los puertos del archivo del registro</a:t>
            </a:r>
            <a:endParaRPr/>
          </a:p>
        </p:txBody>
      </p:sp>
      <p:pic>
        <p:nvPicPr>
          <p:cNvPr descr="" id="10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1794960"/>
            <a:ext cx="7633080" cy="4697280"/>
          </a:xfrm>
          <a:prstGeom prst="rect">
            <a:avLst/>
          </a:prstGeom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609480" y="274680"/>
            <a:ext cx="7924320" cy="11426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b="1" i="1" lang="es-CO" sz="2600"/>
              <a:t>Resultado de la unidad de control de memoria, hacia el Writeback</a:t>
            </a:r>
            <a:endParaRPr/>
          </a:p>
        </p:txBody>
      </p:sp>
      <p:pic>
        <p:nvPicPr>
          <p:cNvPr descr="" id="10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040" y="1770120"/>
            <a:ext cx="9102960" cy="4539240"/>
          </a:xfrm>
          <a:prstGeom prst="rect">
            <a:avLst/>
          </a:prstGeom>
        </p:spPr>
      </p:pic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